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32" r:id="rId1"/>
  </p:sldMasterIdLst>
  <p:notesMasterIdLst>
    <p:notesMasterId r:id="rId8"/>
  </p:notesMasterIdLst>
  <p:handoutMasterIdLst>
    <p:handoutMasterId r:id="rId9"/>
  </p:handoutMasterIdLst>
  <p:sldIdLst>
    <p:sldId id="340" r:id="rId2"/>
    <p:sldId id="902" r:id="rId3"/>
    <p:sldId id="912" r:id="rId4"/>
    <p:sldId id="913" r:id="rId5"/>
    <p:sldId id="911" r:id="rId6"/>
    <p:sldId id="900" r:id="rId7"/>
  </p:sldIdLst>
  <p:sldSz cx="12192000" cy="6858000"/>
  <p:notesSz cx="7010400" cy="92964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97" userDrawn="1">
          <p15:clr>
            <a:srgbClr val="A4A3A4"/>
          </p15:clr>
        </p15:guide>
        <p15:guide id="2" pos="6720" userDrawn="1">
          <p15:clr>
            <a:srgbClr val="A4A3A4"/>
          </p15:clr>
        </p15:guide>
        <p15:guide id="3" orient="horz" pos="1003" userDrawn="1">
          <p15:clr>
            <a:srgbClr val="A4A3A4"/>
          </p15:clr>
        </p15:guide>
        <p15:guide id="4" pos="846"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ditor" initials="E" lastIdx="15" clrIdx="0">
    <p:extLst>
      <p:ext uri="{19B8F6BF-5375-455C-9EA6-DF929625EA0E}">
        <p15:presenceInfo xmlns:p15="http://schemas.microsoft.com/office/powerpoint/2012/main" userId="Editor" providerId="None"/>
      </p:ext>
    </p:extLst>
  </p:cmAuthor>
  <p:cmAuthor id="2" name="Belgin Tran" initials="BT" lastIdx="7" clrIdx="1">
    <p:extLst>
      <p:ext uri="{19B8F6BF-5375-455C-9EA6-DF929625EA0E}">
        <p15:presenceInfo xmlns:p15="http://schemas.microsoft.com/office/powerpoint/2012/main" userId="10032000aa1b6a47" providerId="None"/>
      </p:ext>
    </p:extLst>
  </p:cmAuthor>
  <p:cmAuthor id="3" name="BRUCE, Meg" initials="BM" lastIdx="1" clrIdx="2">
    <p:extLst>
      <p:ext uri="{19B8F6BF-5375-455C-9EA6-DF929625EA0E}">
        <p15:presenceInfo xmlns:p15="http://schemas.microsoft.com/office/powerpoint/2012/main" userId="S-1-5-21-968506765-1039621853-32692049-468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A0DC"/>
    <a:srgbClr val="EAFAF6"/>
    <a:srgbClr val="007078"/>
    <a:srgbClr val="00A0AC"/>
    <a:srgbClr val="E7EBEC"/>
    <a:srgbClr val="F1F1F3"/>
    <a:srgbClr val="DAE3E2"/>
    <a:srgbClr val="F3F3F3"/>
    <a:srgbClr val="5377B8"/>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392" autoAdjust="0"/>
    <p:restoredTop sz="94660"/>
  </p:normalViewPr>
  <p:slideViewPr>
    <p:cSldViewPr snapToGrid="0">
      <p:cViewPr varScale="1">
        <p:scale>
          <a:sx n="87" d="100"/>
          <a:sy n="87" d="100"/>
        </p:scale>
        <p:origin x="114" y="684"/>
      </p:cViewPr>
      <p:guideLst>
        <p:guide orient="horz" pos="3997"/>
        <p:guide pos="6720"/>
        <p:guide orient="horz" pos="1003"/>
        <p:guide pos="846"/>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285"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200"/>
            </a:lvl1pPr>
          </a:lstStyle>
          <a:p>
            <a:endParaRPr lang="en-NZ" sz="1000" dirty="0">
              <a:latin typeface="Century Gothic" panose="020B0502020202020204" pitchFamily="34" charset="0"/>
            </a:endParaRPr>
          </a:p>
        </p:txBody>
      </p:sp>
      <p:sp>
        <p:nvSpPr>
          <p:cNvPr id="3" name="Date Placeholder 2"/>
          <p:cNvSpPr>
            <a:spLocks noGrp="1"/>
          </p:cNvSpPr>
          <p:nvPr>
            <p:ph type="dt" sz="quarter" idx="1"/>
          </p:nvPr>
        </p:nvSpPr>
        <p:spPr>
          <a:xfrm>
            <a:off x="3970938" y="0"/>
            <a:ext cx="3037840" cy="466435"/>
          </a:xfrm>
          <a:prstGeom prst="rect">
            <a:avLst/>
          </a:prstGeom>
        </p:spPr>
        <p:txBody>
          <a:bodyPr vert="horz" lIns="91440" tIns="45720" rIns="91440" bIns="45720" rtlCol="0"/>
          <a:lstStyle>
            <a:lvl1pPr algn="r">
              <a:defRPr sz="1200"/>
            </a:lvl1pPr>
          </a:lstStyle>
          <a:p>
            <a:fld id="{73AF905D-16BE-48A0-A4CD-EF70A2315560}" type="datetimeFigureOut">
              <a:rPr lang="en-NZ" sz="1000" smtClean="0">
                <a:latin typeface="Century Gothic" panose="020B0502020202020204" pitchFamily="34" charset="0"/>
              </a:rPr>
              <a:t>6/08/2020</a:t>
            </a:fld>
            <a:endParaRPr lang="en-NZ" sz="1000">
              <a:latin typeface="Century Gothic" panose="020B0502020202020204" pitchFamily="34" charset="0"/>
            </a:endParaRPr>
          </a:p>
        </p:txBody>
      </p:sp>
      <p:sp>
        <p:nvSpPr>
          <p:cNvPr id="4" name="Footer Placeholder 3"/>
          <p:cNvSpPr>
            <a:spLocks noGrp="1"/>
          </p:cNvSpPr>
          <p:nvPr>
            <p:ph type="ftr" sz="quarter" idx="2"/>
          </p:nvPr>
        </p:nvSpPr>
        <p:spPr>
          <a:xfrm>
            <a:off x="0" y="8829968"/>
            <a:ext cx="3037840" cy="466434"/>
          </a:xfrm>
          <a:prstGeom prst="rect">
            <a:avLst/>
          </a:prstGeom>
        </p:spPr>
        <p:txBody>
          <a:bodyPr vert="horz" lIns="91440" tIns="45720" rIns="91440" bIns="45720" rtlCol="0" anchor="b"/>
          <a:lstStyle>
            <a:lvl1pPr algn="l">
              <a:defRPr sz="1200"/>
            </a:lvl1pPr>
          </a:lstStyle>
          <a:p>
            <a:endParaRPr lang="en-NZ" sz="1000">
              <a:latin typeface="Century Gothic" panose="020B0502020202020204" pitchFamily="34" charset="0"/>
            </a:endParaRPr>
          </a:p>
        </p:txBody>
      </p:sp>
      <p:sp>
        <p:nvSpPr>
          <p:cNvPr id="5" name="Slide Number Placeholder 4"/>
          <p:cNvSpPr>
            <a:spLocks noGrp="1"/>
          </p:cNvSpPr>
          <p:nvPr>
            <p:ph type="sldNum" sz="quarter" idx="3"/>
          </p:nvPr>
        </p:nvSpPr>
        <p:spPr>
          <a:xfrm>
            <a:off x="3970938" y="8829968"/>
            <a:ext cx="3037840" cy="466434"/>
          </a:xfrm>
          <a:prstGeom prst="rect">
            <a:avLst/>
          </a:prstGeom>
        </p:spPr>
        <p:txBody>
          <a:bodyPr vert="horz" lIns="91440" tIns="45720" rIns="91440" bIns="45720" rtlCol="0" anchor="b"/>
          <a:lstStyle>
            <a:lvl1pPr algn="r">
              <a:defRPr sz="1200"/>
            </a:lvl1pPr>
          </a:lstStyle>
          <a:p>
            <a:fld id="{628E71AF-EDD6-4BE3-8404-883C7488AEEB}" type="slidenum">
              <a:rPr lang="en-NZ" sz="1000" smtClean="0">
                <a:latin typeface="Century Gothic" panose="020B0502020202020204" pitchFamily="34" charset="0"/>
              </a:rPr>
              <a:t>‹#›</a:t>
            </a:fld>
            <a:endParaRPr lang="en-NZ" sz="1000">
              <a:latin typeface="Century Gothic" panose="020B0502020202020204" pitchFamily="34" charset="0"/>
            </a:endParaRPr>
          </a:p>
        </p:txBody>
      </p:sp>
    </p:spTree>
    <p:extLst>
      <p:ext uri="{BB962C8B-B14F-4D97-AF65-F5344CB8AC3E}">
        <p14:creationId xmlns:p14="http://schemas.microsoft.com/office/powerpoint/2010/main" val="5847617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1440" tIns="45720" rIns="91440" bIns="45720" rtlCol="0"/>
          <a:lstStyle>
            <a:lvl1pPr algn="l">
              <a:defRPr sz="1000">
                <a:latin typeface="Century Gothic" panose="020B0502020202020204" pitchFamily="34" charset="0"/>
              </a:defRPr>
            </a:lvl1pPr>
          </a:lstStyle>
          <a:p>
            <a:endParaRPr lang="en-NZ"/>
          </a:p>
        </p:txBody>
      </p:sp>
      <p:sp>
        <p:nvSpPr>
          <p:cNvPr id="3" name="Date Placeholder 2"/>
          <p:cNvSpPr>
            <a:spLocks noGrp="1"/>
          </p:cNvSpPr>
          <p:nvPr>
            <p:ph type="dt" idx="1"/>
          </p:nvPr>
        </p:nvSpPr>
        <p:spPr>
          <a:xfrm>
            <a:off x="3970938" y="0"/>
            <a:ext cx="3037840" cy="466435"/>
          </a:xfrm>
          <a:prstGeom prst="rect">
            <a:avLst/>
          </a:prstGeom>
        </p:spPr>
        <p:txBody>
          <a:bodyPr vert="horz" lIns="91440" tIns="45720" rIns="91440" bIns="45720" rtlCol="0"/>
          <a:lstStyle>
            <a:lvl1pPr algn="r">
              <a:defRPr sz="1000">
                <a:latin typeface="Century Gothic" panose="020B0502020202020204" pitchFamily="34" charset="0"/>
              </a:defRPr>
            </a:lvl1pPr>
          </a:lstStyle>
          <a:p>
            <a:fld id="{193583B5-9917-4A0A-BB73-B2569B6799B6}" type="datetimeFigureOut">
              <a:rPr lang="en-NZ" smtClean="0"/>
              <a:pPr/>
              <a:t>6/08/2020</a:t>
            </a:fld>
            <a:endParaRPr lang="en-NZ"/>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6" name="Footer Placeholder 5"/>
          <p:cNvSpPr>
            <a:spLocks noGrp="1"/>
          </p:cNvSpPr>
          <p:nvPr>
            <p:ph type="ftr" sz="quarter" idx="4"/>
          </p:nvPr>
        </p:nvSpPr>
        <p:spPr>
          <a:xfrm>
            <a:off x="0" y="8829968"/>
            <a:ext cx="3037840" cy="466434"/>
          </a:xfrm>
          <a:prstGeom prst="rect">
            <a:avLst/>
          </a:prstGeom>
        </p:spPr>
        <p:txBody>
          <a:bodyPr vert="horz" lIns="91440" tIns="45720" rIns="91440" bIns="45720" rtlCol="0" anchor="b"/>
          <a:lstStyle>
            <a:lvl1pPr algn="l">
              <a:defRPr sz="1000">
                <a:latin typeface="Century Gothic" panose="020B0502020202020204" pitchFamily="34" charset="0"/>
              </a:defRPr>
            </a:lvl1pPr>
          </a:lstStyle>
          <a:p>
            <a:endParaRPr lang="en-NZ" dirty="0"/>
          </a:p>
        </p:txBody>
      </p:sp>
      <p:sp>
        <p:nvSpPr>
          <p:cNvPr id="7" name="Slide Number Placeholder 6"/>
          <p:cNvSpPr>
            <a:spLocks noGrp="1"/>
          </p:cNvSpPr>
          <p:nvPr>
            <p:ph type="sldNum" sz="quarter" idx="5"/>
          </p:nvPr>
        </p:nvSpPr>
        <p:spPr>
          <a:xfrm>
            <a:off x="3970938" y="8829968"/>
            <a:ext cx="3037840" cy="466434"/>
          </a:xfrm>
          <a:prstGeom prst="rect">
            <a:avLst/>
          </a:prstGeom>
        </p:spPr>
        <p:txBody>
          <a:bodyPr vert="horz" lIns="91440" tIns="45720" rIns="91440" bIns="45720" rtlCol="0" anchor="b"/>
          <a:lstStyle>
            <a:lvl1pPr algn="r">
              <a:defRPr sz="1000">
                <a:latin typeface="Century Gothic" panose="020B0502020202020204" pitchFamily="34" charset="0"/>
              </a:defRPr>
            </a:lvl1pPr>
          </a:lstStyle>
          <a:p>
            <a:fld id="{ECFDFB4D-1F82-4839-894F-3A5C1595AC58}" type="slidenum">
              <a:rPr lang="en-NZ" smtClean="0"/>
              <a:pPr/>
              <a:t>‹#›</a:t>
            </a:fld>
            <a:endParaRPr lang="en-NZ"/>
          </a:p>
        </p:txBody>
      </p:sp>
    </p:spTree>
    <p:extLst>
      <p:ext uri="{BB962C8B-B14F-4D97-AF65-F5344CB8AC3E}">
        <p14:creationId xmlns:p14="http://schemas.microsoft.com/office/powerpoint/2010/main" val="2386212776"/>
      </p:ext>
    </p:extLst>
  </p:cSld>
  <p:clrMap bg1="lt1" tx1="dk1" bg2="lt2" tx2="dk2" accent1="accent1" accent2="accent2" accent3="accent3" accent4="accent4" accent5="accent5" accent6="accent6" hlink="hlink" folHlink="folHlink"/>
  <p:notesStyle>
    <a:lvl1pPr marL="0" algn="l" defTabSz="914400" rtl="0" eaLnBrk="1" latinLnBrk="0" hangingPunct="1">
      <a:defRPr sz="1100" kern="1200">
        <a:solidFill>
          <a:schemeClr val="tx1"/>
        </a:solidFill>
        <a:latin typeface="Century Gothic" panose="020B0502020202020204" pitchFamily="34" charset="0"/>
        <a:ea typeface="+mn-ea"/>
        <a:cs typeface="+mn-cs"/>
      </a:defRPr>
    </a:lvl1pPr>
    <a:lvl2pPr marL="179388" indent="-179388" algn="l" defTabSz="914400" rtl="0" eaLnBrk="1" latinLnBrk="0" hangingPunct="1">
      <a:buFont typeface="Arial" panose="020B0604020202020204" pitchFamily="34" charset="0"/>
      <a:buChar char="•"/>
      <a:defRPr sz="1100" kern="1200">
        <a:solidFill>
          <a:schemeClr val="tx1"/>
        </a:solidFill>
        <a:latin typeface="Century Gothic" panose="020B0502020202020204" pitchFamily="34" charset="0"/>
        <a:ea typeface="+mn-ea"/>
        <a:cs typeface="+mn-cs"/>
      </a:defRPr>
    </a:lvl2pPr>
    <a:lvl3pPr marL="358775" indent="-179388" algn="l" defTabSz="914400" rtl="0" eaLnBrk="1" latinLnBrk="0" hangingPunct="1">
      <a:buFont typeface="Arial" panose="020B0604020202020204" pitchFamily="34" charset="0"/>
      <a:buChar char="•"/>
      <a:defRPr sz="1100" kern="1200">
        <a:solidFill>
          <a:schemeClr val="tx1"/>
        </a:solidFill>
        <a:latin typeface="Century Gothic" panose="020B0502020202020204" pitchFamily="34" charset="0"/>
        <a:ea typeface="+mn-ea"/>
        <a:cs typeface="+mn-cs"/>
      </a:defRPr>
    </a:lvl3pPr>
    <a:lvl4pPr marL="538163" indent="-179388" algn="l" defTabSz="914400" rtl="0" eaLnBrk="1" latinLnBrk="0" hangingPunct="1">
      <a:buFont typeface="Arial" panose="020B0604020202020204" pitchFamily="34" charset="0"/>
      <a:buChar char="•"/>
      <a:defRPr sz="1100" kern="1200">
        <a:solidFill>
          <a:schemeClr val="tx1"/>
        </a:solidFill>
        <a:latin typeface="Century Gothic" panose="020B0502020202020204" pitchFamily="34" charset="0"/>
        <a:ea typeface="+mn-ea"/>
        <a:cs typeface="+mn-cs"/>
      </a:defRPr>
    </a:lvl4pPr>
    <a:lvl5pPr marL="719138" indent="-180975" algn="l" defTabSz="914400" rtl="0" eaLnBrk="1" latinLnBrk="0" hangingPunct="1">
      <a:buFont typeface="Arial" panose="020B0604020202020204" pitchFamily="34" charset="0"/>
      <a:buChar char="•"/>
      <a:defRPr sz="1100" kern="1200">
        <a:solidFill>
          <a:schemeClr val="tx1"/>
        </a:solidFill>
        <a:latin typeface="Century Gothic" panose="020B0502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7BE4D31D-F1DD-4629-BC69-5D1D53F073FB}" type="slidenum">
              <a:rPr lang="en-AU" smtClean="0"/>
              <a:t>4</a:t>
            </a:fld>
            <a:endParaRPr lang="en-AU"/>
          </a:p>
        </p:txBody>
      </p:sp>
    </p:spTree>
    <p:extLst>
      <p:ext uri="{BB962C8B-B14F-4D97-AF65-F5344CB8AC3E}">
        <p14:creationId xmlns:p14="http://schemas.microsoft.com/office/powerpoint/2010/main" val="9080181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90DE801-2331-48BA-AD9C-1DEC0860E6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4554"/>
            <a:ext cx="12192000" cy="6848892"/>
          </a:xfrm>
          <a:prstGeom prst="rect">
            <a:avLst/>
          </a:prstGeom>
        </p:spPr>
      </p:pic>
      <p:sp>
        <p:nvSpPr>
          <p:cNvPr id="8" name="Rectangle 2">
            <a:extLst>
              <a:ext uri="{FF2B5EF4-FFF2-40B4-BE49-F238E27FC236}">
                <a16:creationId xmlns:a16="http://schemas.microsoft.com/office/drawing/2014/main" id="{719CB8DD-1BCE-42DC-8ED4-ADD932A9D3EE}"/>
              </a:ext>
            </a:extLst>
          </p:cNvPr>
          <p:cNvSpPr>
            <a:spLocks noGrp="1" noChangeArrowheads="1"/>
          </p:cNvSpPr>
          <p:nvPr>
            <p:ph type="ctrTitle"/>
          </p:nvPr>
        </p:nvSpPr>
        <p:spPr>
          <a:xfrm>
            <a:off x="719403" y="1814959"/>
            <a:ext cx="10363200" cy="1470025"/>
          </a:xfrm>
        </p:spPr>
        <p:txBody>
          <a:bodyPr/>
          <a:lstStyle>
            <a:lvl1pPr algn="l">
              <a:defRPr sz="3600">
                <a:solidFill>
                  <a:schemeClr val="bg1"/>
                </a:solidFill>
              </a:defRPr>
            </a:lvl1pPr>
          </a:lstStyle>
          <a:p>
            <a:r>
              <a:rPr lang="en-AU"/>
              <a:t>Click to edit Master title style</a:t>
            </a:r>
          </a:p>
        </p:txBody>
      </p:sp>
      <p:sp>
        <p:nvSpPr>
          <p:cNvPr id="9" name="Rectangle 3">
            <a:extLst>
              <a:ext uri="{FF2B5EF4-FFF2-40B4-BE49-F238E27FC236}">
                <a16:creationId xmlns:a16="http://schemas.microsoft.com/office/drawing/2014/main" id="{E694FC0A-2BEB-4EA0-A1B0-85FCC621DF62}"/>
              </a:ext>
            </a:extLst>
          </p:cNvPr>
          <p:cNvSpPr>
            <a:spLocks noGrp="1" noChangeArrowheads="1"/>
          </p:cNvSpPr>
          <p:nvPr>
            <p:ph type="subTitle" idx="1"/>
          </p:nvPr>
        </p:nvSpPr>
        <p:spPr>
          <a:xfrm>
            <a:off x="719403" y="3908449"/>
            <a:ext cx="8160907" cy="888702"/>
          </a:xfrm>
        </p:spPr>
        <p:txBody>
          <a:bodyPr/>
          <a:lstStyle>
            <a:lvl1pPr marL="0" indent="0" algn="l">
              <a:buFontTx/>
              <a:buNone/>
              <a:defRPr>
                <a:solidFill>
                  <a:schemeClr val="bg1"/>
                </a:solidFill>
              </a:defRPr>
            </a:lvl1pPr>
          </a:lstStyle>
          <a:p>
            <a:r>
              <a:rPr lang="en-AU"/>
              <a:t>Click to edit Master subtitle style</a:t>
            </a:r>
          </a:p>
        </p:txBody>
      </p:sp>
      <p:sp>
        <p:nvSpPr>
          <p:cNvPr id="10" name="Rectangle 4">
            <a:extLst>
              <a:ext uri="{FF2B5EF4-FFF2-40B4-BE49-F238E27FC236}">
                <a16:creationId xmlns:a16="http://schemas.microsoft.com/office/drawing/2014/main" id="{A371D20F-60A6-4016-83F6-85AED95750EF}"/>
              </a:ext>
            </a:extLst>
          </p:cNvPr>
          <p:cNvSpPr>
            <a:spLocks noGrp="1" noChangeArrowheads="1"/>
          </p:cNvSpPr>
          <p:nvPr>
            <p:ph type="dt" sz="half" idx="10"/>
          </p:nvPr>
        </p:nvSpPr>
        <p:spPr>
          <a:xfrm>
            <a:off x="719403" y="5013175"/>
            <a:ext cx="2844800" cy="288000"/>
          </a:xfrm>
          <a:prstGeom prst="rect">
            <a:avLst/>
          </a:prstGeom>
        </p:spPr>
        <p:txBody>
          <a:bodyPr/>
          <a:lstStyle>
            <a:lvl1pPr>
              <a:defRPr smtClean="0">
                <a:solidFill>
                  <a:schemeClr val="bg1"/>
                </a:solidFill>
              </a:defRPr>
            </a:lvl1pPr>
          </a:lstStyle>
          <a:p>
            <a:pPr>
              <a:defRPr/>
            </a:pPr>
            <a:r>
              <a:rPr lang="en-US"/>
              <a:t>DD Month 2019</a:t>
            </a:r>
            <a:endParaRPr lang="en-AU"/>
          </a:p>
        </p:txBody>
      </p:sp>
    </p:spTree>
    <p:extLst>
      <p:ext uri="{BB962C8B-B14F-4D97-AF65-F5344CB8AC3E}">
        <p14:creationId xmlns:p14="http://schemas.microsoft.com/office/powerpoint/2010/main" val="125296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10972800" cy="864096"/>
          </a:xfrm>
        </p:spPr>
        <p:txBody>
          <a:bodyPr/>
          <a:lstStyle/>
          <a:p>
            <a:r>
              <a:rPr lang="en-US"/>
              <a:t>Click to edit Master title style</a:t>
            </a:r>
            <a:endParaRPr lang="en-AU"/>
          </a:p>
        </p:txBody>
      </p:sp>
      <p:sp>
        <p:nvSpPr>
          <p:cNvPr id="3" name="Content Placeholder 2"/>
          <p:cNvSpPr>
            <a:spLocks noGrp="1"/>
          </p:cNvSpPr>
          <p:nvPr>
            <p:ph idx="1"/>
          </p:nvPr>
        </p:nvSpPr>
        <p:spPr>
          <a:xfrm>
            <a:off x="609600" y="1700808"/>
            <a:ext cx="10972800" cy="4608512"/>
          </a:xfrm>
        </p:spPr>
        <p:txBody>
          <a:bodyPr/>
          <a:lstStyle>
            <a:lvl2pPr>
              <a:buFont typeface="Wingdings" pitchFamily="2" charset="2"/>
              <a:buChar char="Ø"/>
              <a:defRPr/>
            </a:lvl2pPr>
            <a:lvl3pPr>
              <a:buFont typeface="Arial" pitchFamily="34" charset="0"/>
              <a:buChar char="−"/>
              <a:defRPr/>
            </a:lvl3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Rectangle 6"/>
          <p:cNvSpPr>
            <a:spLocks noGrp="1" noChangeArrowheads="1"/>
          </p:cNvSpPr>
          <p:nvPr>
            <p:ph type="sldNum" sz="quarter" idx="12"/>
          </p:nvPr>
        </p:nvSpPr>
        <p:spPr>
          <a:ln/>
        </p:spPr>
        <p:txBody>
          <a:bodyPr/>
          <a:lstStyle>
            <a:lvl1pPr>
              <a:defRPr>
                <a:solidFill>
                  <a:schemeClr val="tx1"/>
                </a:solidFill>
              </a:defRPr>
            </a:lvl1pPr>
          </a:lstStyle>
          <a:p>
            <a:pPr>
              <a:defRPr/>
            </a:pPr>
            <a:fld id="{A4F0BC93-622D-4964-921F-55B8C667A1AC}" type="slidenum">
              <a:rPr lang="en-AU" smtClean="0"/>
              <a:pPr>
                <a:defRPr/>
              </a:pPr>
              <a:t>‹#›</a:t>
            </a:fld>
            <a:endParaRPr lang="en-AU"/>
          </a:p>
        </p:txBody>
      </p:sp>
    </p:spTree>
    <p:extLst>
      <p:ext uri="{BB962C8B-B14F-4D97-AF65-F5344CB8AC3E}">
        <p14:creationId xmlns:p14="http://schemas.microsoft.com/office/powerpoint/2010/main" val="1682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3600" b="1" cap="all">
                <a:latin typeface="+mn-lt"/>
              </a:defRPr>
            </a:lvl1pPr>
          </a:lstStyle>
          <a:p>
            <a:r>
              <a:rPr lang="en-US"/>
              <a:t>Click to edit Master title style</a:t>
            </a:r>
            <a:endParaRPr lang="en-AU"/>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fld id="{26D2C12F-7ED5-4845-BD5A-6477069A2082}" type="slidenum">
              <a:rPr lang="en-AU"/>
              <a:pPr>
                <a:defRPr/>
              </a:pPr>
              <a:t>‹#›</a:t>
            </a:fld>
            <a:endParaRPr lang="en-AU"/>
          </a:p>
        </p:txBody>
      </p:sp>
    </p:spTree>
    <p:extLst>
      <p:ext uri="{BB962C8B-B14F-4D97-AF65-F5344CB8AC3E}">
        <p14:creationId xmlns:p14="http://schemas.microsoft.com/office/powerpoint/2010/main" val="3492185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88640"/>
            <a:ext cx="10972800" cy="864096"/>
          </a:xfrm>
        </p:spPr>
        <p:txBody>
          <a:bodyPr/>
          <a:lstStyle/>
          <a:p>
            <a:r>
              <a:rPr lang="en-US"/>
              <a:t>Click to edit Master title style</a:t>
            </a:r>
            <a:endParaRPr lang="en-AU"/>
          </a:p>
        </p:txBody>
      </p:sp>
      <p:sp>
        <p:nvSpPr>
          <p:cNvPr id="3" name="Content Placeholder 2"/>
          <p:cNvSpPr>
            <a:spLocks noGrp="1"/>
          </p:cNvSpPr>
          <p:nvPr>
            <p:ph sz="half" idx="1"/>
          </p:nvPr>
        </p:nvSpPr>
        <p:spPr>
          <a:xfrm>
            <a:off x="609600" y="1700808"/>
            <a:ext cx="5384800" cy="4608512"/>
          </a:xfrm>
        </p:spPr>
        <p:txBody>
          <a:bodyPr/>
          <a:lstStyle>
            <a:lvl1pPr>
              <a:defRPr sz="2000"/>
            </a:lvl1pPr>
            <a:lvl2pPr>
              <a:defRPr sz="1800"/>
            </a:lvl2pPr>
            <a:lvl3pPr>
              <a:defRPr sz="1600"/>
            </a:lvl3pPr>
            <a:lvl4pPr>
              <a:defRPr sz="14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6197600" y="1700808"/>
            <a:ext cx="5384800" cy="4608512"/>
          </a:xfrm>
        </p:spPr>
        <p:txBody>
          <a:bodyPr/>
          <a:lstStyle>
            <a:lvl1pPr>
              <a:defRPr sz="2000"/>
            </a:lvl1pPr>
            <a:lvl2pPr>
              <a:defRPr sz="1800"/>
            </a:lvl2pPr>
            <a:lvl3pPr>
              <a:defRPr sz="1600"/>
            </a:lvl3pPr>
            <a:lvl4pPr>
              <a:defRPr sz="14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9" name="Slide Number Placeholder 8"/>
          <p:cNvSpPr>
            <a:spLocks noGrp="1"/>
          </p:cNvSpPr>
          <p:nvPr>
            <p:ph type="sldNum" sz="quarter" idx="11"/>
          </p:nvPr>
        </p:nvSpPr>
        <p:spPr/>
        <p:txBody>
          <a:bodyPr/>
          <a:lstStyle/>
          <a:p>
            <a:pPr>
              <a:defRPr/>
            </a:pPr>
            <a:fld id="{2C3D7134-0F07-4EF9-8846-BC2DC3A522B6}" type="slidenum">
              <a:rPr lang="en-AU" smtClean="0"/>
              <a:pPr>
                <a:defRPr/>
              </a:pPr>
              <a:t>‹#›</a:t>
            </a:fld>
            <a:endParaRPr lang="en-AU"/>
          </a:p>
        </p:txBody>
      </p:sp>
    </p:spTree>
    <p:extLst>
      <p:ext uri="{BB962C8B-B14F-4D97-AF65-F5344CB8AC3E}">
        <p14:creationId xmlns:p14="http://schemas.microsoft.com/office/powerpoint/2010/main" val="1252193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340768"/>
            <a:ext cx="5386917" cy="1080120"/>
          </a:xfrm>
        </p:spPr>
        <p:txBody>
          <a:bodyPr anchor="ctr" anchorCtr="0"/>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 name="Rectangle 6"/>
          <p:cNvSpPr>
            <a:spLocks noGrp="1" noChangeArrowheads="1"/>
          </p:cNvSpPr>
          <p:nvPr>
            <p:ph type="sldNum" sz="quarter" idx="12"/>
          </p:nvPr>
        </p:nvSpPr>
        <p:spPr>
          <a:ln/>
        </p:spPr>
        <p:txBody>
          <a:bodyPr/>
          <a:lstStyle>
            <a:lvl1pPr>
              <a:defRPr/>
            </a:lvl1pPr>
          </a:lstStyle>
          <a:p>
            <a:pPr>
              <a:defRPr/>
            </a:pPr>
            <a:fld id="{45A3E9A4-0A89-4B70-9474-FEFB5355D53F}" type="slidenum">
              <a:rPr lang="en-AU"/>
              <a:pPr>
                <a:defRPr/>
              </a:pPr>
              <a:t>‹#›</a:t>
            </a:fld>
            <a:endParaRPr lang="en-AU"/>
          </a:p>
        </p:txBody>
      </p:sp>
      <p:sp>
        <p:nvSpPr>
          <p:cNvPr id="12" name="Text Placeholder 2"/>
          <p:cNvSpPr>
            <a:spLocks noGrp="1"/>
          </p:cNvSpPr>
          <p:nvPr>
            <p:ph type="body" idx="14"/>
          </p:nvPr>
        </p:nvSpPr>
        <p:spPr>
          <a:xfrm>
            <a:off x="6197600" y="1340768"/>
            <a:ext cx="5386917" cy="1080120"/>
          </a:xfrm>
        </p:spPr>
        <p:txBody>
          <a:bodyPr anchor="ctr" anchorCtr="0"/>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2"/>
          <p:cNvSpPr>
            <a:spLocks noGrp="1"/>
          </p:cNvSpPr>
          <p:nvPr>
            <p:ph sz="half" idx="15"/>
          </p:nvPr>
        </p:nvSpPr>
        <p:spPr>
          <a:xfrm>
            <a:off x="609600" y="2492375"/>
            <a:ext cx="5384800" cy="3633788"/>
          </a:xfrm>
        </p:spPr>
        <p:txBody>
          <a:bodyPr/>
          <a:lstStyle>
            <a:lvl1pPr>
              <a:defRPr sz="2000"/>
            </a:lvl1pPr>
            <a:lvl2pPr>
              <a:defRPr sz="1800"/>
            </a:lvl2pPr>
            <a:lvl3pPr>
              <a:defRPr sz="1600"/>
            </a:lvl3pPr>
            <a:lvl4pPr>
              <a:defRPr sz="14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Content Placeholder 3"/>
          <p:cNvSpPr>
            <a:spLocks noGrp="1"/>
          </p:cNvSpPr>
          <p:nvPr>
            <p:ph sz="half" idx="2"/>
          </p:nvPr>
        </p:nvSpPr>
        <p:spPr>
          <a:xfrm>
            <a:off x="6197600" y="2492375"/>
            <a:ext cx="5384800" cy="3633788"/>
          </a:xfrm>
        </p:spPr>
        <p:txBody>
          <a:bodyPr/>
          <a:lstStyle>
            <a:lvl1pPr>
              <a:defRPr sz="2000"/>
            </a:lvl1pPr>
            <a:lvl2pPr>
              <a:defRPr sz="1800"/>
            </a:lvl2pPr>
            <a:lvl3pPr>
              <a:defRPr sz="1600"/>
            </a:lvl3pPr>
            <a:lvl4pPr>
              <a:defRPr sz="14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762918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5" name="Rectangle 6"/>
          <p:cNvSpPr>
            <a:spLocks noGrp="1" noChangeArrowheads="1"/>
          </p:cNvSpPr>
          <p:nvPr>
            <p:ph type="sldNum" sz="quarter" idx="12"/>
          </p:nvPr>
        </p:nvSpPr>
        <p:spPr>
          <a:ln/>
        </p:spPr>
        <p:txBody>
          <a:bodyPr/>
          <a:lstStyle>
            <a:lvl1pPr>
              <a:defRPr/>
            </a:lvl1pPr>
          </a:lstStyle>
          <a:p>
            <a:pPr>
              <a:defRPr/>
            </a:pPr>
            <a:fld id="{87720ED3-5560-4060-9E35-2B5E1902E07E}" type="slidenum">
              <a:rPr lang="en-AU"/>
              <a:pPr>
                <a:defRPr/>
              </a:pPr>
              <a:t>‹#›</a:t>
            </a:fld>
            <a:endParaRPr lang="en-AU"/>
          </a:p>
        </p:txBody>
      </p:sp>
    </p:spTree>
    <p:extLst>
      <p:ext uri="{BB962C8B-B14F-4D97-AF65-F5344CB8AC3E}">
        <p14:creationId xmlns:p14="http://schemas.microsoft.com/office/powerpoint/2010/main" val="2924335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fld id="{4BC6D37E-0783-4EDE-96D6-1243F475E753}" type="slidenum">
              <a:rPr lang="en-AU"/>
              <a:pPr>
                <a:defRPr/>
              </a:pPr>
              <a:t>‹#›</a:t>
            </a:fld>
            <a:endParaRPr lang="en-AU"/>
          </a:p>
        </p:txBody>
      </p:sp>
    </p:spTree>
    <p:extLst>
      <p:ext uri="{BB962C8B-B14F-4D97-AF65-F5344CB8AC3E}">
        <p14:creationId xmlns:p14="http://schemas.microsoft.com/office/powerpoint/2010/main" val="593714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39550" y="5157192"/>
            <a:ext cx="8112901"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2015547" y="1412776"/>
            <a:ext cx="8160907" cy="367240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2039550" y="5723930"/>
            <a:ext cx="8112901" cy="4389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noChangeArrowheads="1"/>
          </p:cNvSpPr>
          <p:nvPr>
            <p:ph type="dt" sz="half" idx="10"/>
          </p:nvPr>
        </p:nvSpPr>
        <p:spPr>
          <a:xfrm>
            <a:off x="609600" y="6453368"/>
            <a:ext cx="2844800" cy="288000"/>
          </a:xfrm>
          <a:prstGeom prst="rect">
            <a:avLst/>
          </a:prstGeom>
          <a:ln/>
        </p:spPr>
        <p:txBody>
          <a:bodyPr/>
          <a:lstStyle>
            <a:lvl1pPr>
              <a:defRPr/>
            </a:lvl1pPr>
          </a:lstStyle>
          <a:p>
            <a:pPr>
              <a:defRPr/>
            </a:pPr>
            <a:r>
              <a:rPr lang="en-US"/>
              <a:t>00 Month 2019</a:t>
            </a:r>
            <a:endParaRPr lang="en-AU"/>
          </a:p>
        </p:txBody>
      </p:sp>
      <p:sp>
        <p:nvSpPr>
          <p:cNvPr id="6" name="Footer Placeholder 5"/>
          <p:cNvSpPr>
            <a:spLocks noGrp="1" noChangeArrowheads="1"/>
          </p:cNvSpPr>
          <p:nvPr>
            <p:ph type="ftr" sz="quarter" idx="11"/>
          </p:nvPr>
        </p:nvSpPr>
        <p:spPr>
          <a:xfrm>
            <a:off x="4165600" y="6453368"/>
            <a:ext cx="3860800" cy="288000"/>
          </a:xfrm>
          <a:prstGeom prst="rect">
            <a:avLst/>
          </a:prstGeom>
          <a:ln/>
        </p:spPr>
        <p:txBody>
          <a:bodyPr/>
          <a:lstStyle>
            <a:lvl1pPr>
              <a:defRPr/>
            </a:lvl1pPr>
          </a:lstStyle>
          <a:p>
            <a:pPr>
              <a:defRPr/>
            </a:pPr>
            <a:endParaRPr lang="en-AU"/>
          </a:p>
        </p:txBody>
      </p:sp>
      <p:sp>
        <p:nvSpPr>
          <p:cNvPr id="7" name="Rectangle 6"/>
          <p:cNvSpPr>
            <a:spLocks noGrp="1" noChangeArrowheads="1"/>
          </p:cNvSpPr>
          <p:nvPr>
            <p:ph type="sldNum" sz="quarter" idx="12"/>
          </p:nvPr>
        </p:nvSpPr>
        <p:spPr>
          <a:ln/>
        </p:spPr>
        <p:txBody>
          <a:bodyPr/>
          <a:lstStyle>
            <a:lvl1pPr>
              <a:defRPr/>
            </a:lvl1pPr>
          </a:lstStyle>
          <a:p>
            <a:pPr>
              <a:defRPr/>
            </a:pPr>
            <a:fld id="{BDA8CA54-EF9B-4F91-BA2D-EE2A2CD14941}" type="slidenum">
              <a:rPr lang="en-AU"/>
              <a:pPr>
                <a:defRPr/>
              </a:pPr>
              <a:t>‹#›</a:t>
            </a:fld>
            <a:endParaRPr lang="en-AU"/>
          </a:p>
        </p:txBody>
      </p:sp>
    </p:spTree>
    <p:extLst>
      <p:ext uri="{BB962C8B-B14F-4D97-AF65-F5344CB8AC3E}">
        <p14:creationId xmlns:p14="http://schemas.microsoft.com/office/powerpoint/2010/main" val="1105604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48EF205-CB9A-47DD-BEC6-185CD05DC51F}"/>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4554"/>
            <a:ext cx="12192000" cy="6848892"/>
          </a:xfrm>
          <a:prstGeom prst="rect">
            <a:avLst/>
          </a:prstGeom>
        </p:spPr>
      </p:pic>
      <p:sp>
        <p:nvSpPr>
          <p:cNvPr id="1027" name="Rectangle 2"/>
          <p:cNvSpPr>
            <a:spLocks noGrp="1" noChangeArrowheads="1"/>
          </p:cNvSpPr>
          <p:nvPr>
            <p:ph type="title"/>
          </p:nvPr>
        </p:nvSpPr>
        <p:spPr bwMode="auto">
          <a:xfrm>
            <a:off x="609600" y="188641"/>
            <a:ext cx="10094912" cy="86409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8" name="Rectangle 3"/>
          <p:cNvSpPr>
            <a:spLocks noGrp="1" noChangeArrowheads="1"/>
          </p:cNvSpPr>
          <p:nvPr>
            <p:ph type="body" idx="1"/>
          </p:nvPr>
        </p:nvSpPr>
        <p:spPr bwMode="auto">
          <a:xfrm>
            <a:off x="609600" y="1700808"/>
            <a:ext cx="10972800" cy="4608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30" name="Rectangle 6"/>
          <p:cNvSpPr>
            <a:spLocks noGrp="1" noChangeArrowheads="1"/>
          </p:cNvSpPr>
          <p:nvPr>
            <p:ph type="sldNum" sz="quarter" idx="4"/>
          </p:nvPr>
        </p:nvSpPr>
        <p:spPr bwMode="auto">
          <a:xfrm>
            <a:off x="8737600" y="6453368"/>
            <a:ext cx="2844800" cy="288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solidFill>
                  <a:schemeClr val="tx1"/>
                </a:solidFill>
              </a:defRPr>
            </a:lvl1pPr>
          </a:lstStyle>
          <a:p>
            <a:pPr>
              <a:defRPr/>
            </a:pPr>
            <a:fld id="{2C3D7134-0F07-4EF9-8846-BC2DC3A522B6}" type="slidenum">
              <a:rPr lang="en-AU" smtClean="0"/>
              <a:pPr>
                <a:defRPr/>
              </a:pPr>
              <a:t>‹#›</a:t>
            </a:fld>
            <a:endParaRPr lang="en-AU"/>
          </a:p>
        </p:txBody>
      </p:sp>
    </p:spTree>
    <p:extLst>
      <p:ext uri="{BB962C8B-B14F-4D97-AF65-F5344CB8AC3E}">
        <p14:creationId xmlns:p14="http://schemas.microsoft.com/office/powerpoint/2010/main" val="342598010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Lst>
  <p:hf hdr="0" ftr="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rgbClr val="002664"/>
          </a:solidFill>
          <a:latin typeface="Arial" charset="0"/>
        </a:defRPr>
      </a:lvl2pPr>
      <a:lvl3pPr algn="l" rtl="0" eaLnBrk="0" fontAlgn="base" hangingPunct="0">
        <a:spcBef>
          <a:spcPct val="0"/>
        </a:spcBef>
        <a:spcAft>
          <a:spcPct val="0"/>
        </a:spcAft>
        <a:defRPr sz="2800">
          <a:solidFill>
            <a:srgbClr val="002664"/>
          </a:solidFill>
          <a:latin typeface="Arial" charset="0"/>
        </a:defRPr>
      </a:lvl3pPr>
      <a:lvl4pPr algn="l" rtl="0" eaLnBrk="0" fontAlgn="base" hangingPunct="0">
        <a:spcBef>
          <a:spcPct val="0"/>
        </a:spcBef>
        <a:spcAft>
          <a:spcPct val="0"/>
        </a:spcAft>
        <a:defRPr sz="2800">
          <a:solidFill>
            <a:srgbClr val="002664"/>
          </a:solidFill>
          <a:latin typeface="Arial" charset="0"/>
        </a:defRPr>
      </a:lvl4pPr>
      <a:lvl5pPr algn="l" rtl="0" eaLnBrk="0" fontAlgn="base" hangingPunct="0">
        <a:spcBef>
          <a:spcPct val="0"/>
        </a:spcBef>
        <a:spcAft>
          <a:spcPct val="0"/>
        </a:spcAft>
        <a:defRPr sz="2800">
          <a:solidFill>
            <a:srgbClr val="002664"/>
          </a:solidFill>
          <a:latin typeface="Arial" charset="0"/>
        </a:defRPr>
      </a:lvl5pPr>
      <a:lvl6pPr marL="457200" algn="l" rtl="0" fontAlgn="base">
        <a:spcBef>
          <a:spcPct val="0"/>
        </a:spcBef>
        <a:spcAft>
          <a:spcPct val="0"/>
        </a:spcAft>
        <a:defRPr sz="2800">
          <a:solidFill>
            <a:srgbClr val="002664"/>
          </a:solidFill>
          <a:latin typeface="Arial" charset="0"/>
        </a:defRPr>
      </a:lvl6pPr>
      <a:lvl7pPr marL="914400" algn="l" rtl="0" fontAlgn="base">
        <a:spcBef>
          <a:spcPct val="0"/>
        </a:spcBef>
        <a:spcAft>
          <a:spcPct val="0"/>
        </a:spcAft>
        <a:defRPr sz="2800">
          <a:solidFill>
            <a:srgbClr val="002664"/>
          </a:solidFill>
          <a:latin typeface="Arial" charset="0"/>
        </a:defRPr>
      </a:lvl7pPr>
      <a:lvl8pPr marL="1371600" algn="l" rtl="0" fontAlgn="base">
        <a:spcBef>
          <a:spcPct val="0"/>
        </a:spcBef>
        <a:spcAft>
          <a:spcPct val="0"/>
        </a:spcAft>
        <a:defRPr sz="2800">
          <a:solidFill>
            <a:srgbClr val="002664"/>
          </a:solidFill>
          <a:latin typeface="Arial" charset="0"/>
        </a:defRPr>
      </a:lvl8pPr>
      <a:lvl9pPr marL="1828800" algn="l" rtl="0" fontAlgn="base">
        <a:spcBef>
          <a:spcPct val="0"/>
        </a:spcBef>
        <a:spcAft>
          <a:spcPct val="0"/>
        </a:spcAft>
        <a:defRPr sz="2800">
          <a:solidFill>
            <a:srgbClr val="002664"/>
          </a:solidFill>
          <a:latin typeface="Arial"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16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w"/>
        <a:defRPr sz="1400">
          <a:solidFill>
            <a:schemeClr val="tx1"/>
          </a:solidFill>
          <a:latin typeface="+mn-lt"/>
        </a:defRPr>
      </a:lvl4pPr>
      <a:lvl5pPr marL="2057400" indent="-228600" algn="l" rtl="0" eaLnBrk="0" fontAlgn="base" hangingPunct="0">
        <a:spcBef>
          <a:spcPct val="20000"/>
        </a:spcBef>
        <a:spcAft>
          <a:spcPct val="0"/>
        </a:spcAft>
        <a:buFont typeface="Wingdings" pitchFamily="2" charset="2"/>
        <a:buChar char="Ø"/>
        <a:defRPr sz="1400">
          <a:solidFill>
            <a:srgbClr val="002664"/>
          </a:solidFill>
          <a:latin typeface="+mn-lt"/>
        </a:defRPr>
      </a:lvl5pPr>
      <a:lvl6pPr marL="2514600" indent="-228600" algn="l" rtl="0" fontAlgn="base">
        <a:spcBef>
          <a:spcPct val="20000"/>
        </a:spcBef>
        <a:spcAft>
          <a:spcPct val="0"/>
        </a:spcAft>
        <a:buFont typeface="Wingdings" pitchFamily="2" charset="2"/>
        <a:buChar char="Ø"/>
        <a:defRPr sz="1400">
          <a:solidFill>
            <a:schemeClr val="tx1"/>
          </a:solidFill>
          <a:latin typeface="+mn-lt"/>
        </a:defRPr>
      </a:lvl6pPr>
      <a:lvl7pPr marL="2971800" indent="-228600" algn="l" rtl="0" fontAlgn="base">
        <a:spcBef>
          <a:spcPct val="20000"/>
        </a:spcBef>
        <a:spcAft>
          <a:spcPct val="0"/>
        </a:spcAft>
        <a:buFont typeface="Wingdings" pitchFamily="2" charset="2"/>
        <a:buChar char="Ø"/>
        <a:defRPr sz="1400">
          <a:solidFill>
            <a:schemeClr val="tx1"/>
          </a:solidFill>
          <a:latin typeface="+mn-lt"/>
        </a:defRPr>
      </a:lvl7pPr>
      <a:lvl8pPr marL="3429000" indent="-228600" algn="l" rtl="0" fontAlgn="base">
        <a:spcBef>
          <a:spcPct val="20000"/>
        </a:spcBef>
        <a:spcAft>
          <a:spcPct val="0"/>
        </a:spcAft>
        <a:buFont typeface="Wingdings" pitchFamily="2" charset="2"/>
        <a:buChar char="Ø"/>
        <a:defRPr sz="1400">
          <a:solidFill>
            <a:schemeClr val="tx1"/>
          </a:solidFill>
          <a:latin typeface="+mn-lt"/>
        </a:defRPr>
      </a:lvl8pPr>
      <a:lvl9pPr marL="3886200" indent="-228600" algn="l" rtl="0" fontAlgn="base">
        <a:spcBef>
          <a:spcPct val="20000"/>
        </a:spcBef>
        <a:spcAft>
          <a:spcPct val="0"/>
        </a:spcAft>
        <a:buFont typeface="Wingdings" pitchFamily="2" charset="2"/>
        <a:buChar char="Ø"/>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1.bin"/><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sw.gov.au/covid-19/covid-safe-businesses" TargetMode="External"/><Relationship Id="rId2" Type="http://schemas.openxmlformats.org/officeDocument/2006/relationships/hyperlink" Target="https://www.safeworkaustralia.gov.au/covid-19-information-workplaces/cleaning-prevent-spread-covid-19" TargetMode="External"/><Relationship Id="rId1" Type="http://schemas.openxmlformats.org/officeDocument/2006/relationships/slideLayout" Target="../slideLayouts/slideLayout2.xml"/><Relationship Id="rId4" Type="http://schemas.openxmlformats.org/officeDocument/2006/relationships/hyperlink" Target="https://www.nsw.gov.au/preview-link/node/5527/6876ab93-2590-4962-aec6-bcaecaa4860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CD79411D-0F28-4E8C-BFBD-EC24E56A5BC3}"/>
              </a:ext>
            </a:extLst>
          </p:cNvPr>
          <p:cNvGraphicFramePr>
            <a:graphicFrameLocks noChangeAspect="1"/>
          </p:cNvGraphicFramePr>
          <p:nvPr>
            <p:custDataLst>
              <p:tags r:id="rId2"/>
            </p:custDataLst>
            <p:extLst>
              <p:ext uri="{D42A27DB-BD31-4B8C-83A1-F6EECF244321}">
                <p14:modId xmlns:p14="http://schemas.microsoft.com/office/powerpoint/2010/main" val="29180241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0119" name="think-cell Slide" r:id="rId5" imgW="415" imgH="422" progId="TCLayout.ActiveDocument.1">
                  <p:embed/>
                </p:oleObj>
              </mc:Choice>
              <mc:Fallback>
                <p:oleObj name="think-cell Slide" r:id="rId5" imgW="415" imgH="422"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BCBCEF2A-8D9A-485C-9BBB-1ED7564BFB48}"/>
              </a:ext>
            </a:extLst>
          </p:cNvPr>
          <p:cNvSpPr/>
          <p:nvPr>
            <p:custDataLst>
              <p:tags r:id="rId3"/>
            </p:custDataLst>
          </p:nvPr>
        </p:nvSpPr>
        <p:spPr>
          <a:xfrm>
            <a:off x="0" y="0"/>
            <a:ext cx="158750" cy="1587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5200" dirty="0">
              <a:latin typeface="Century Gothic" panose="020B0502020202020204" pitchFamily="34" charset="0"/>
              <a:ea typeface="+mj-ea"/>
              <a:cs typeface="+mj-cs"/>
              <a:sym typeface="Century Gothic" panose="020B0502020202020204" pitchFamily="34" charset="0"/>
            </a:endParaRPr>
          </a:p>
        </p:txBody>
      </p:sp>
      <p:sp>
        <p:nvSpPr>
          <p:cNvPr id="4" name="Subtitle 3">
            <a:extLst>
              <a:ext uri="{FF2B5EF4-FFF2-40B4-BE49-F238E27FC236}">
                <a16:creationId xmlns:a16="http://schemas.microsoft.com/office/drawing/2014/main" id="{752376DE-ADFE-451E-98BC-0107A80BA8DF}"/>
              </a:ext>
            </a:extLst>
          </p:cNvPr>
          <p:cNvSpPr>
            <a:spLocks noGrp="1"/>
          </p:cNvSpPr>
          <p:nvPr>
            <p:ph type="subTitle" idx="1"/>
          </p:nvPr>
        </p:nvSpPr>
        <p:spPr/>
        <p:txBody>
          <a:bodyPr/>
          <a:lstStyle/>
          <a:p>
            <a:r>
              <a:rPr lang="en-US" dirty="0"/>
              <a:t>Last updated 6 August 2020</a:t>
            </a:r>
            <a:endParaRPr lang="en-NZ" dirty="0"/>
          </a:p>
        </p:txBody>
      </p:sp>
      <p:sp>
        <p:nvSpPr>
          <p:cNvPr id="3" name="Slide Number Placeholder 2">
            <a:extLst>
              <a:ext uri="{FF2B5EF4-FFF2-40B4-BE49-F238E27FC236}">
                <a16:creationId xmlns:a16="http://schemas.microsoft.com/office/drawing/2014/main" id="{AB9A1723-D5E7-46F9-B91F-FA6C04687A7A}"/>
              </a:ext>
            </a:extLst>
          </p:cNvPr>
          <p:cNvSpPr>
            <a:spLocks noGrp="1"/>
          </p:cNvSpPr>
          <p:nvPr>
            <p:ph type="sldNum" sz="quarter" idx="4294967295"/>
          </p:nvPr>
        </p:nvSpPr>
        <p:spPr>
          <a:xfrm>
            <a:off x="11455400" y="6559550"/>
            <a:ext cx="736600" cy="219075"/>
          </a:xfrm>
        </p:spPr>
        <p:txBody>
          <a:bodyPr/>
          <a:lstStyle/>
          <a:p>
            <a:fld id="{025E8E07-06CB-42B9-A99C-877BFEC55DFB}" type="slidenum">
              <a:rPr lang="en-NZ" smtClean="0"/>
              <a:pPr/>
              <a:t>0</a:t>
            </a:fld>
            <a:endParaRPr lang="en-NZ" dirty="0"/>
          </a:p>
        </p:txBody>
      </p:sp>
      <p:sp>
        <p:nvSpPr>
          <p:cNvPr id="8" name="Title 7">
            <a:extLst>
              <a:ext uri="{FF2B5EF4-FFF2-40B4-BE49-F238E27FC236}">
                <a16:creationId xmlns:a16="http://schemas.microsoft.com/office/drawing/2014/main" id="{C1036B40-42B5-47FA-B053-266933E5EF21}"/>
              </a:ext>
            </a:extLst>
          </p:cNvPr>
          <p:cNvSpPr>
            <a:spLocks noGrp="1"/>
          </p:cNvSpPr>
          <p:nvPr>
            <p:ph type="ctrTitle"/>
          </p:nvPr>
        </p:nvSpPr>
        <p:spPr>
          <a:xfrm>
            <a:off x="719403" y="2076216"/>
            <a:ext cx="10363200" cy="1470025"/>
          </a:xfrm>
        </p:spPr>
        <p:txBody>
          <a:bodyPr/>
          <a:lstStyle/>
          <a:p>
            <a:r>
              <a:rPr lang="en-AU" dirty="0"/>
              <a:t>If your business is linked to a case of COVID-19	</a:t>
            </a:r>
            <a:endParaRPr lang="en-NZ" dirty="0"/>
          </a:p>
        </p:txBody>
      </p:sp>
    </p:spTree>
    <p:extLst>
      <p:ext uri="{BB962C8B-B14F-4D97-AF65-F5344CB8AC3E}">
        <p14:creationId xmlns:p14="http://schemas.microsoft.com/office/powerpoint/2010/main" val="819258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A24A-4970-4E3E-8E2B-D4BBFCCA063D}"/>
              </a:ext>
            </a:extLst>
          </p:cNvPr>
          <p:cNvSpPr>
            <a:spLocks noGrp="1"/>
          </p:cNvSpPr>
          <p:nvPr>
            <p:ph type="title"/>
          </p:nvPr>
        </p:nvSpPr>
        <p:spPr/>
        <p:txBody>
          <a:bodyPr/>
          <a:lstStyle/>
          <a:p>
            <a:r>
              <a:rPr lang="en-AU" dirty="0"/>
              <a:t>What to do if your business is linked to a case of COVID-19</a:t>
            </a:r>
            <a:endParaRPr lang="en-NZ" dirty="0"/>
          </a:p>
        </p:txBody>
      </p:sp>
      <p:sp>
        <p:nvSpPr>
          <p:cNvPr id="4" name="Slide Number Placeholder 3">
            <a:extLst>
              <a:ext uri="{FF2B5EF4-FFF2-40B4-BE49-F238E27FC236}">
                <a16:creationId xmlns:a16="http://schemas.microsoft.com/office/drawing/2014/main" id="{98241A0E-8E9C-4FB7-BF67-EBC7157B0691}"/>
              </a:ext>
            </a:extLst>
          </p:cNvPr>
          <p:cNvSpPr>
            <a:spLocks noGrp="1"/>
          </p:cNvSpPr>
          <p:nvPr>
            <p:ph type="sldNum" sz="quarter" idx="12"/>
          </p:nvPr>
        </p:nvSpPr>
        <p:spPr/>
        <p:txBody>
          <a:bodyPr/>
          <a:lstStyle/>
          <a:p>
            <a:pPr>
              <a:defRPr/>
            </a:pPr>
            <a:fld id="{A4F0BC93-622D-4964-921F-55B8C667A1AC}" type="slidenum">
              <a:rPr lang="en-AU" smtClean="0"/>
              <a:pPr>
                <a:defRPr/>
              </a:pPr>
              <a:t>1</a:t>
            </a:fld>
            <a:endParaRPr lang="en-AU"/>
          </a:p>
        </p:txBody>
      </p:sp>
      <p:sp>
        <p:nvSpPr>
          <p:cNvPr id="8" name="Rectangle 7">
            <a:extLst>
              <a:ext uri="{FF2B5EF4-FFF2-40B4-BE49-F238E27FC236}">
                <a16:creationId xmlns:a16="http://schemas.microsoft.com/office/drawing/2014/main" id="{A121146F-56F6-42C1-A675-73B39CEC6FF7}"/>
              </a:ext>
            </a:extLst>
          </p:cNvPr>
          <p:cNvSpPr/>
          <p:nvPr/>
        </p:nvSpPr>
        <p:spPr>
          <a:xfrm>
            <a:off x="609600" y="1493793"/>
            <a:ext cx="9711667" cy="5324535"/>
          </a:xfrm>
          <a:prstGeom prst="rect">
            <a:avLst/>
          </a:prstGeom>
        </p:spPr>
        <p:txBody>
          <a:bodyPr wrap="square">
            <a:spAutoFit/>
          </a:bodyPr>
          <a:lstStyle/>
          <a:p>
            <a:pPr>
              <a:spcAft>
                <a:spcPts val="0"/>
              </a:spcAft>
            </a:pPr>
            <a:r>
              <a:rPr lang="en-AU" sz="1000" b="1" dirty="0">
                <a:ea typeface="Calibri" panose="020F0502020204030204" pitchFamily="34" charset="0"/>
                <a:cs typeface="Calibri" panose="020F0502020204030204" pitchFamily="34" charset="0"/>
              </a:rPr>
              <a:t>What to do if your business is linked to a case of COVID-19</a:t>
            </a:r>
            <a:endParaRPr lang="en-NZ" sz="1000" dirty="0">
              <a:ea typeface="Calibri" panose="020F0502020204030204" pitchFamily="34" charset="0"/>
              <a:cs typeface="Calibri" panose="020F0502020204030204" pitchFamily="34" charset="0"/>
            </a:endParaRPr>
          </a:p>
          <a:p>
            <a:pPr>
              <a:spcAft>
                <a:spcPts val="0"/>
              </a:spcAft>
            </a:pPr>
            <a:endParaRPr lang="en-AU" sz="1000" dirty="0">
              <a:ea typeface="Calibri" panose="020F0502020204030204" pitchFamily="34" charset="0"/>
              <a:cs typeface="Calibri" panose="020F0502020204030204" pitchFamily="34" charset="0"/>
            </a:endParaRPr>
          </a:p>
          <a:p>
            <a:r>
              <a:rPr lang="en-AU" sz="1000" dirty="0"/>
              <a:t>Business operators may become aware of a COVID-19 case somehow linked to their business by:</a:t>
            </a:r>
          </a:p>
          <a:p>
            <a:pPr marL="171450" indent="-171450">
              <a:buFont typeface="Arial" panose="020B0604020202020204" pitchFamily="34" charset="0"/>
              <a:buChar char="•"/>
            </a:pPr>
            <a:r>
              <a:rPr lang="en-AU" sz="1000" dirty="0"/>
              <a:t>being notified by public health authorities</a:t>
            </a:r>
          </a:p>
          <a:p>
            <a:pPr marL="171450" indent="-171450">
              <a:buFont typeface="Arial" panose="020B0604020202020204" pitchFamily="34" charset="0"/>
              <a:buChar char="•"/>
            </a:pPr>
            <a:r>
              <a:rPr lang="en-AU" sz="1000" dirty="0"/>
              <a:t>an employee or other contractor notifying them that they have been diagnosed. </a:t>
            </a:r>
          </a:p>
          <a:p>
            <a:pPr>
              <a:spcAft>
                <a:spcPts val="0"/>
              </a:spcAft>
            </a:pPr>
            <a:endParaRPr lang="en-AU" sz="1000" dirty="0">
              <a:ea typeface="Calibri" panose="020F0502020204030204" pitchFamily="34" charset="0"/>
              <a:cs typeface="Calibri" panose="020F0502020204030204" pitchFamily="34" charset="0"/>
            </a:endParaRPr>
          </a:p>
          <a:p>
            <a:pPr>
              <a:spcAft>
                <a:spcPts val="0"/>
              </a:spcAft>
            </a:pPr>
            <a:r>
              <a:rPr lang="en-AU" sz="1000" dirty="0">
                <a:ea typeface="Calibri" panose="020F0502020204030204" pitchFamily="34" charset="0"/>
                <a:cs typeface="Calibri" panose="020F0502020204030204" pitchFamily="34" charset="0"/>
              </a:rPr>
              <a:t>This doesn’t necessarily mean the virus was contracted at the workplace, it could simply be that a person with COIVD-19 visited the business.</a:t>
            </a:r>
          </a:p>
          <a:p>
            <a:pPr>
              <a:spcAft>
                <a:spcPts val="0"/>
              </a:spcAft>
            </a:pPr>
            <a:endParaRPr lang="en-AU" sz="1000" dirty="0">
              <a:ea typeface="Calibri" panose="020F0502020204030204" pitchFamily="34" charset="0"/>
              <a:cs typeface="Calibri" panose="020F0502020204030204" pitchFamily="34" charset="0"/>
            </a:endParaRPr>
          </a:p>
          <a:p>
            <a:pPr>
              <a:spcAft>
                <a:spcPts val="0"/>
              </a:spcAft>
            </a:pPr>
            <a:r>
              <a:rPr lang="en-AU" sz="1000" dirty="0">
                <a:ea typeface="Calibri" panose="020F0502020204030204" pitchFamily="34" charset="0"/>
                <a:cs typeface="Calibri" panose="020F0502020204030204" pitchFamily="34" charset="0"/>
              </a:rPr>
              <a:t>If this happens you should:</a:t>
            </a:r>
          </a:p>
          <a:p>
            <a:pPr marL="171450" indent="-171450">
              <a:spcAft>
                <a:spcPts val="0"/>
              </a:spcAft>
              <a:buFont typeface="Arial" panose="020B0604020202020204" pitchFamily="34" charset="0"/>
              <a:buChar char="•"/>
            </a:pPr>
            <a:r>
              <a:rPr lang="en-NZ" sz="1000" dirty="0"/>
              <a:t>Seek advice from your local Public Health Unit (PHU) by calling 1300 066 055.</a:t>
            </a:r>
          </a:p>
          <a:p>
            <a:pPr marL="171450" indent="-171450">
              <a:buFont typeface="Arial" panose="020B0604020202020204" pitchFamily="34" charset="0"/>
              <a:buChar char="•"/>
            </a:pPr>
            <a:r>
              <a:rPr lang="en-NZ" sz="1000" dirty="0"/>
              <a:t>Support public health authorities with contact tracing as directed:</a:t>
            </a:r>
          </a:p>
          <a:p>
            <a:pPr marL="628650" lvl="1" indent="-171450">
              <a:buFont typeface="Arial" panose="020B0604020202020204" pitchFamily="34" charset="0"/>
              <a:buChar char="•"/>
            </a:pPr>
            <a:r>
              <a:rPr lang="en-NZ" sz="1000" dirty="0"/>
              <a:t>This will include sharing of visitor and customer registration details and staff information.</a:t>
            </a:r>
          </a:p>
          <a:p>
            <a:pPr marL="628650" lvl="1" indent="-171450">
              <a:buFont typeface="Arial" panose="020B0604020202020204" pitchFamily="34" charset="0"/>
              <a:buChar char="•"/>
            </a:pPr>
            <a:r>
              <a:rPr lang="en-NZ" sz="1000" dirty="0"/>
              <a:t>Public Health Unit staff may indicate that employees require immediate testing even though they have no symptoms.</a:t>
            </a:r>
          </a:p>
          <a:p>
            <a:pPr marL="171450" indent="-171450">
              <a:buFont typeface="Arial" panose="020B0604020202020204" pitchFamily="34" charset="0"/>
              <a:buChar char="•"/>
            </a:pPr>
            <a:r>
              <a:rPr lang="en-NZ" sz="1000" dirty="0"/>
              <a:t>Advise staff, visitors, contractors and customers of the situation. You can do this in a range of ways, including via posters, letters or other channels. Information provided should include:</a:t>
            </a:r>
          </a:p>
          <a:p>
            <a:pPr marL="628650" lvl="1" indent="-171450">
              <a:buFont typeface="Arial" panose="020B0604020202020204" pitchFamily="34" charset="0"/>
              <a:buChar char="•"/>
            </a:pPr>
            <a:r>
              <a:rPr lang="en-NZ" sz="1000" dirty="0"/>
              <a:t>symptoms of COVID-19 that staff, visitors, contractors and customers should monitor themselves for</a:t>
            </a:r>
          </a:p>
          <a:p>
            <a:pPr marL="628650" lvl="1" indent="-171450">
              <a:buFont typeface="Arial" panose="020B0604020202020204" pitchFamily="34" charset="0"/>
              <a:buChar char="•"/>
            </a:pPr>
            <a:r>
              <a:rPr lang="en-NZ" sz="1000" dirty="0"/>
              <a:t>where to seek advice and help</a:t>
            </a:r>
          </a:p>
          <a:p>
            <a:pPr marL="628650" lvl="1" indent="-171450">
              <a:buFont typeface="Arial" panose="020B0604020202020204" pitchFamily="34" charset="0"/>
              <a:buChar char="•"/>
            </a:pPr>
            <a:r>
              <a:rPr lang="en-NZ" sz="1000" dirty="0"/>
              <a:t>reminders to staff, visitors and customers to not enter the premises if they are unwell</a:t>
            </a:r>
          </a:p>
          <a:p>
            <a:pPr marL="628650" lvl="1" indent="-171450">
              <a:buFont typeface="Arial" panose="020B0604020202020204" pitchFamily="34" charset="0"/>
              <a:buChar char="•"/>
            </a:pPr>
            <a:r>
              <a:rPr lang="en-NZ" sz="1000" dirty="0"/>
              <a:t>advice on physical distancing and personal hygiene measures (e.g. hand hygiene and how to cough to avoid spreading the virus)</a:t>
            </a:r>
          </a:p>
          <a:p>
            <a:pPr marL="628650" lvl="1" indent="-171450">
              <a:buFont typeface="Arial" panose="020B0604020202020204" pitchFamily="34" charset="0"/>
              <a:buChar char="•"/>
            </a:pPr>
            <a:r>
              <a:rPr lang="en-NZ" sz="1000" dirty="0"/>
              <a:t>what infection control measures you have in place, including cleaning</a:t>
            </a:r>
          </a:p>
          <a:p>
            <a:pPr marL="628650" lvl="1" indent="-171450">
              <a:buFont typeface="Arial" panose="020B0604020202020204" pitchFamily="34" charset="0"/>
              <a:buChar char="•"/>
            </a:pPr>
            <a:r>
              <a:rPr lang="en-NZ" sz="1000" dirty="0"/>
              <a:t>any other specific advice provided by public health authorities.</a:t>
            </a:r>
          </a:p>
          <a:p>
            <a:pPr marL="342900" indent="-342900">
              <a:buFont typeface="Symbol" panose="05050102010706020507" pitchFamily="18" charset="2"/>
              <a:buChar char=""/>
            </a:pPr>
            <a:r>
              <a:rPr lang="en-NZ" sz="1000" dirty="0"/>
              <a:t>Implement infection control measures as directed by public health authorities. </a:t>
            </a:r>
            <a:endParaRPr lang="en-NZ" sz="1000" dirty="0">
              <a:ea typeface="Calibri" panose="020F0502020204030204" pitchFamily="34" charset="0"/>
              <a:cs typeface="Calibri" panose="020F0502020204030204" pitchFamily="34" charset="0"/>
            </a:endParaRPr>
          </a:p>
          <a:p>
            <a:pPr>
              <a:spcAft>
                <a:spcPts val="0"/>
              </a:spcAft>
            </a:pPr>
            <a:endParaRPr lang="en-NZ" sz="1000" dirty="0">
              <a:ea typeface="Calibri" panose="020F0502020204030204" pitchFamily="34" charset="0"/>
              <a:cs typeface="Calibri" panose="020F0502020204030204" pitchFamily="34" charset="0"/>
            </a:endParaRPr>
          </a:p>
          <a:p>
            <a:pPr>
              <a:spcAft>
                <a:spcPts val="0"/>
              </a:spcAft>
            </a:pPr>
            <a:r>
              <a:rPr lang="en-NZ" sz="1000" dirty="0">
                <a:ea typeface="Calibri" panose="020F0502020204030204" pitchFamily="34" charset="0"/>
                <a:cs typeface="Calibri" panose="020F0502020204030204" pitchFamily="34" charset="0"/>
              </a:rPr>
              <a:t>If a deep clean is required, find out what this involves by visiting Safe Work Australia’s </a:t>
            </a:r>
            <a:r>
              <a:rPr lang="en-NZ" sz="1000" dirty="0">
                <a:ea typeface="Calibri" panose="020F0502020204030204" pitchFamily="34" charset="0"/>
                <a:cs typeface="Calibri" panose="020F0502020204030204" pitchFamily="34" charset="0"/>
                <a:hlinkClick r:id="rId2"/>
              </a:rPr>
              <a:t>Cleaning to prevent the spread of COVID-19</a:t>
            </a:r>
            <a:r>
              <a:rPr lang="en-NZ" sz="1000" dirty="0">
                <a:ea typeface="Calibri" panose="020F0502020204030204" pitchFamily="34" charset="0"/>
                <a:cs typeface="Calibri" panose="020F0502020204030204" pitchFamily="34" charset="0"/>
              </a:rPr>
              <a:t>.</a:t>
            </a:r>
          </a:p>
          <a:p>
            <a:pPr>
              <a:spcAft>
                <a:spcPts val="0"/>
              </a:spcAft>
            </a:pPr>
            <a:endParaRPr lang="en-NZ" sz="1000" dirty="0">
              <a:ea typeface="Calibri" panose="020F0502020204030204" pitchFamily="34" charset="0"/>
              <a:cs typeface="Calibri" panose="020F0502020204030204" pitchFamily="34" charset="0"/>
            </a:endParaRPr>
          </a:p>
          <a:p>
            <a:r>
              <a:rPr lang="en-NZ" sz="1000" dirty="0"/>
              <a:t>Any business or organisation should be able to resume operation within 48 hrs after a case has been notified providing:</a:t>
            </a:r>
          </a:p>
          <a:p>
            <a:pPr marL="342900" indent="-342900">
              <a:buFont typeface="Symbol" panose="05050102010706020507" pitchFamily="18" charset="2"/>
              <a:buChar char=""/>
            </a:pPr>
            <a:r>
              <a:rPr lang="en-NZ" sz="1000" dirty="0"/>
              <a:t>the premises has been appropriately cleaned</a:t>
            </a:r>
          </a:p>
          <a:p>
            <a:pPr marL="342900" indent="-342900">
              <a:buFont typeface="Symbol" panose="05050102010706020507" pitchFamily="18" charset="2"/>
              <a:buChar char=""/>
            </a:pPr>
            <a:r>
              <a:rPr lang="en-NZ" sz="1000" dirty="0"/>
              <a:t>the Public Health Unit is satisfied that there is no ongoing risk. </a:t>
            </a:r>
          </a:p>
          <a:p>
            <a:pPr marL="342900" indent="-342900">
              <a:buFont typeface="Symbol" panose="05050102010706020507" pitchFamily="18" charset="2"/>
              <a:buChar char=""/>
            </a:pPr>
            <a:endParaRPr lang="en-NZ" sz="1000" dirty="0"/>
          </a:p>
          <a:p>
            <a:r>
              <a:rPr lang="en-NZ" sz="1000" dirty="0"/>
              <a:t>Once a business has been cleared, you can reopen. Employers should continue to ensure their business is COVID Safe and follow the</a:t>
            </a:r>
            <a:r>
              <a:rPr lang="en-NZ" sz="1000" u="sng" dirty="0">
                <a:solidFill>
                  <a:srgbClr val="0563C1"/>
                </a:solidFill>
              </a:rPr>
              <a:t> COVID Safe </a:t>
            </a:r>
            <a:r>
              <a:rPr lang="en-NZ" sz="1000" u="sng" dirty="0">
                <a:solidFill>
                  <a:srgbClr val="0563C1"/>
                </a:solidFill>
                <a:hlinkClick r:id="rId3" tooltip="COVID Safe businesses (https://www.nsw.gov.au/covid-19/covid-safe-businesses)">
                  <a:extLst>
                    <a:ext uri="{A12FA001-AC4F-418D-AE19-62706E023703}">
                      <ahyp:hlinkClr xmlns:ahyp="http://schemas.microsoft.com/office/drawing/2018/hyperlinkcolor" val="tx"/>
                    </a:ext>
                  </a:extLst>
                </a:hlinkClick>
              </a:rPr>
              <a:t>guidelines</a:t>
            </a:r>
            <a:r>
              <a:rPr lang="en-NZ" sz="1000" dirty="0"/>
              <a:t>.</a:t>
            </a:r>
          </a:p>
          <a:p>
            <a:pPr>
              <a:spcAft>
                <a:spcPts val="0"/>
              </a:spcAft>
            </a:pPr>
            <a:endParaRPr lang="en-NZ" sz="1000" dirty="0"/>
          </a:p>
          <a:p>
            <a:pPr>
              <a:spcAft>
                <a:spcPts val="0"/>
              </a:spcAft>
            </a:pPr>
            <a:r>
              <a:rPr lang="en-AU" sz="1000" dirty="0">
                <a:ea typeface="Calibri" panose="020F0502020204030204" pitchFamily="34" charset="0"/>
                <a:cs typeface="Calibri" panose="020F0502020204030204" pitchFamily="34" charset="0"/>
              </a:rPr>
              <a:t>For more information visit </a:t>
            </a:r>
            <a:r>
              <a:rPr lang="en-NZ" sz="1000" dirty="0">
                <a:ea typeface="Calibri" panose="020F0502020204030204" pitchFamily="34" charset="0"/>
                <a:cs typeface="Calibri" panose="020F0502020204030204" pitchFamily="34" charset="0"/>
                <a:hlinkClick r:id="rId4"/>
              </a:rPr>
              <a:t>guidance for businesses with linked COVID-19 cases</a:t>
            </a:r>
            <a:endParaRPr lang="en-AU" sz="1000" dirty="0">
              <a:ea typeface="Calibri" panose="020F0502020204030204" pitchFamily="34" charset="0"/>
              <a:cs typeface="Calibri" panose="020F0502020204030204" pitchFamily="34" charset="0"/>
            </a:endParaRPr>
          </a:p>
          <a:p>
            <a:pPr>
              <a:spcAft>
                <a:spcPts val="0"/>
              </a:spcAft>
            </a:pPr>
            <a:endParaRPr lang="en-NZ" sz="1000" dirty="0">
              <a:ea typeface="Calibri" panose="020F0502020204030204" pitchFamily="34" charset="0"/>
              <a:cs typeface="Calibri" panose="020F0502020204030204" pitchFamily="34" charset="0"/>
            </a:endParaRPr>
          </a:p>
          <a:p>
            <a:pPr>
              <a:spcAft>
                <a:spcPts val="0"/>
              </a:spcAft>
            </a:pPr>
            <a:r>
              <a:rPr lang="en-AU" sz="1000" dirty="0">
                <a:ea typeface="Calibri" panose="020F0502020204030204" pitchFamily="34" charset="0"/>
                <a:cs typeface="Calibri" panose="020F0502020204030204" pitchFamily="34" charset="0"/>
              </a:rPr>
              <a:t>To complete a COVID-19 Safety Plan and register as a COVID Safe business visit the </a:t>
            </a:r>
            <a:r>
              <a:rPr lang="en-AU" sz="1000" u="sng" dirty="0">
                <a:solidFill>
                  <a:srgbClr val="0563C1"/>
                </a:solidFill>
                <a:ea typeface="Calibri" panose="020F0502020204030204" pitchFamily="34" charset="0"/>
                <a:cs typeface="Calibri" panose="020F0502020204030204" pitchFamily="34" charset="0"/>
                <a:hlinkClick r:id="rId3"/>
              </a:rPr>
              <a:t>COVID Safe businesses page</a:t>
            </a:r>
            <a:r>
              <a:rPr lang="en-AU" sz="1000" dirty="0">
                <a:ea typeface="Calibri" panose="020F0502020204030204" pitchFamily="34" charset="0"/>
                <a:cs typeface="Calibri" panose="020F0502020204030204" pitchFamily="34" charset="0"/>
              </a:rPr>
              <a:t> on the NSW Government website.</a:t>
            </a:r>
          </a:p>
        </p:txBody>
      </p:sp>
    </p:spTree>
    <p:extLst>
      <p:ext uri="{BB962C8B-B14F-4D97-AF65-F5344CB8AC3E}">
        <p14:creationId xmlns:p14="http://schemas.microsoft.com/office/powerpoint/2010/main" val="1692649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AF38F63-E590-4236-ADD5-1F09036529D8}"/>
              </a:ext>
            </a:extLst>
          </p:cNvPr>
          <p:cNvSpPr>
            <a:spLocks noGrp="1"/>
          </p:cNvSpPr>
          <p:nvPr>
            <p:ph type="sldNum" sz="quarter" idx="12"/>
          </p:nvPr>
        </p:nvSpPr>
        <p:spPr/>
        <p:txBody>
          <a:bodyPr/>
          <a:lstStyle/>
          <a:p>
            <a:pPr>
              <a:defRPr/>
            </a:pPr>
            <a:fld id="{A4F0BC93-622D-4964-921F-55B8C667A1AC}" type="slidenum">
              <a:rPr lang="en-AU" smtClean="0"/>
              <a:pPr>
                <a:defRPr/>
              </a:pPr>
              <a:t>2</a:t>
            </a:fld>
            <a:endParaRPr lang="en-AU"/>
          </a:p>
        </p:txBody>
      </p:sp>
      <p:sp>
        <p:nvSpPr>
          <p:cNvPr id="5" name="Title 1">
            <a:extLst>
              <a:ext uri="{FF2B5EF4-FFF2-40B4-BE49-F238E27FC236}">
                <a16:creationId xmlns:a16="http://schemas.microsoft.com/office/drawing/2014/main" id="{12387B38-3BC7-417B-B961-7DF4494D86F9}"/>
              </a:ext>
            </a:extLst>
          </p:cNvPr>
          <p:cNvSpPr>
            <a:spLocks noGrp="1"/>
          </p:cNvSpPr>
          <p:nvPr>
            <p:ph type="title"/>
          </p:nvPr>
        </p:nvSpPr>
        <p:spPr>
          <a:xfrm>
            <a:off x="609600" y="188640"/>
            <a:ext cx="10972800" cy="864096"/>
          </a:xfrm>
        </p:spPr>
        <p:txBody>
          <a:bodyPr/>
          <a:lstStyle/>
          <a:p>
            <a:r>
              <a:rPr lang="en-US" dirty="0"/>
              <a:t>Example messaging for impacted businesses</a:t>
            </a:r>
            <a:endParaRPr lang="en-NZ" dirty="0"/>
          </a:p>
        </p:txBody>
      </p:sp>
      <p:sp>
        <p:nvSpPr>
          <p:cNvPr id="2" name="Rectangle 1">
            <a:extLst>
              <a:ext uri="{FF2B5EF4-FFF2-40B4-BE49-F238E27FC236}">
                <a16:creationId xmlns:a16="http://schemas.microsoft.com/office/drawing/2014/main" id="{E0C7A235-9B8A-4021-B00C-E09EBF2D147A}"/>
              </a:ext>
            </a:extLst>
          </p:cNvPr>
          <p:cNvSpPr/>
          <p:nvPr/>
        </p:nvSpPr>
        <p:spPr>
          <a:xfrm>
            <a:off x="402987" y="2186275"/>
            <a:ext cx="7351125" cy="4247317"/>
          </a:xfrm>
          <a:prstGeom prst="rect">
            <a:avLst/>
          </a:prstGeom>
        </p:spPr>
        <p:txBody>
          <a:bodyPr wrap="square">
            <a:spAutoFit/>
          </a:bodyPr>
          <a:lstStyle/>
          <a:p>
            <a:pPr>
              <a:spcAft>
                <a:spcPts val="1200"/>
              </a:spcAft>
            </a:pPr>
            <a:r>
              <a:rPr lang="en-NZ" sz="1000" b="1" dirty="0">
                <a:solidFill>
                  <a:srgbClr val="000000"/>
                </a:solidFill>
                <a:ea typeface="Calibri" panose="020F0502020204030204" pitchFamily="34" charset="0"/>
                <a:cs typeface="Calibri" panose="020F0502020204030204" pitchFamily="34" charset="0"/>
              </a:rPr>
              <a:t>Why your business was required to close</a:t>
            </a:r>
            <a:endParaRPr lang="en-NZ" sz="1000" dirty="0">
              <a:ea typeface="Calibri" panose="020F0502020204030204" pitchFamily="34" charset="0"/>
              <a:cs typeface="Calibri" panose="020F0502020204030204" pitchFamily="34"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As a registered COVID Safe business we have a COVID Safe plan in place </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This means we are doing all we can to ensure our restaurant/café/bar is COVID Safe for our customers and staff</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Unfortunately [on date] someone visited our restaurant/café/bar prior to testing positive to COVID-19</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This means there is a chance that customers who visited our premises on [date] could have been exposed to the virus</a:t>
            </a:r>
            <a:endParaRPr lang="en-NZ" sz="1000" dirty="0">
              <a:ea typeface="Calibri" panose="020F0502020204030204" pitchFamily="34" charset="0"/>
              <a:cs typeface="Calibri" panose="020F0502020204030204" pitchFamily="34" charset="0"/>
            </a:endParaRPr>
          </a:p>
          <a:p>
            <a:pPr>
              <a:spcAft>
                <a:spcPts val="0"/>
              </a:spcAft>
            </a:pPr>
            <a:r>
              <a:rPr lang="en-NZ" sz="1000" dirty="0">
                <a:solidFill>
                  <a:srgbClr val="000000"/>
                </a:solidFill>
                <a:ea typeface="Calibri" panose="020F0502020204030204" pitchFamily="34" charset="0"/>
                <a:cs typeface="Calibri" panose="020F0502020204030204" pitchFamily="34" charset="0"/>
              </a:rPr>
              <a:t> </a:t>
            </a:r>
            <a:endParaRPr lang="en-NZ" sz="1000" dirty="0">
              <a:ea typeface="Calibri" panose="020F0502020204030204" pitchFamily="34" charset="0"/>
              <a:cs typeface="Calibri" panose="020F0502020204030204" pitchFamily="34" charset="0"/>
            </a:endParaRPr>
          </a:p>
          <a:p>
            <a:pPr>
              <a:spcAft>
                <a:spcPts val="0"/>
              </a:spcAft>
            </a:pPr>
            <a:r>
              <a:rPr lang="en-NZ" sz="1000" b="1" dirty="0">
                <a:solidFill>
                  <a:srgbClr val="000000"/>
                </a:solidFill>
                <a:ea typeface="Calibri" panose="020F0502020204030204" pitchFamily="34" charset="0"/>
                <a:cs typeface="Calibri" panose="020F0502020204030204" pitchFamily="34" charset="0"/>
              </a:rPr>
              <a:t>What you have done to ensure your customers and staff are safe</a:t>
            </a:r>
            <a:endParaRPr lang="en-NZ" sz="1000" dirty="0">
              <a:ea typeface="Calibri" panose="020F0502020204030204" pitchFamily="34" charset="0"/>
              <a:cs typeface="Calibri" panose="020F0502020204030204" pitchFamily="34" charset="0"/>
            </a:endParaRPr>
          </a:p>
          <a:p>
            <a:pPr>
              <a:spcAft>
                <a:spcPts val="0"/>
              </a:spcAft>
            </a:pPr>
            <a:r>
              <a:rPr lang="en-NZ" sz="1000" dirty="0">
                <a:solidFill>
                  <a:srgbClr val="000000"/>
                </a:solidFill>
                <a:ea typeface="Calibri" panose="020F0502020204030204" pitchFamily="34" charset="0"/>
                <a:cs typeface="Calibri" panose="020F0502020204030204" pitchFamily="34" charset="0"/>
              </a:rPr>
              <a:t> </a:t>
            </a:r>
            <a:endParaRPr lang="en-NZ" sz="1000" dirty="0">
              <a:ea typeface="Calibri" panose="020F0502020204030204" pitchFamily="34" charset="0"/>
              <a:cs typeface="Calibri" panose="020F0502020204030204" pitchFamily="34"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We know this a part of operating our business during a pandemic and we will always do the right thing</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We are working with NSW Health to help identify those customers and staff who may be at risk</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We’ve closed our doors and are working with Safe Work NSW to conduct the deep cleaning required and ensure we do everything we need to open our doors again</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We thank our customers, our team and our community for their support</a:t>
            </a:r>
            <a:endParaRPr lang="en-NZ" sz="1000" dirty="0">
              <a:solidFill>
                <a:srgbClr val="000000"/>
              </a:solidFill>
              <a:ea typeface="Calibri" panose="020F0502020204030204" pitchFamily="34" charset="0"/>
              <a:cs typeface="Times New Roman" panose="02020603050405020304" pitchFamily="18" charset="0"/>
            </a:endParaRPr>
          </a:p>
          <a:p>
            <a:pPr marL="266700">
              <a:spcAft>
                <a:spcPts val="0"/>
              </a:spcAft>
            </a:pPr>
            <a:r>
              <a:rPr lang="en-NZ" sz="1000" dirty="0">
                <a:solidFill>
                  <a:srgbClr val="000000"/>
                </a:solidFill>
                <a:ea typeface="Calibri" panose="020F0502020204030204" pitchFamily="34" charset="0"/>
                <a:cs typeface="Calibri" panose="020F0502020204030204" pitchFamily="34" charset="0"/>
              </a:rPr>
              <a:t> </a:t>
            </a:r>
            <a:endParaRPr lang="en-NZ" sz="1000" dirty="0">
              <a:ea typeface="Calibri" panose="020F0502020204030204" pitchFamily="34" charset="0"/>
              <a:cs typeface="Calibri" panose="020F0502020204030204" pitchFamily="34" charset="0"/>
            </a:endParaRPr>
          </a:p>
          <a:p>
            <a:pPr>
              <a:spcAft>
                <a:spcPts val="1200"/>
              </a:spcAft>
            </a:pPr>
            <a:r>
              <a:rPr lang="en-NZ" sz="1000" b="1" dirty="0">
                <a:solidFill>
                  <a:srgbClr val="000000"/>
                </a:solidFill>
                <a:ea typeface="Calibri" panose="020F0502020204030204" pitchFamily="34" charset="0"/>
                <a:cs typeface="Calibri" panose="020F0502020204030204" pitchFamily="34" charset="0"/>
              </a:rPr>
              <a:t>What customers can do now you have reopened safely</a:t>
            </a:r>
            <a:endParaRPr lang="en-NZ" sz="1000" dirty="0">
              <a:ea typeface="Calibri" panose="020F0502020204030204" pitchFamily="34" charset="0"/>
              <a:cs typeface="Calibri" panose="020F0502020204030204" pitchFamily="34"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We have opened our doors again</a:t>
            </a:r>
          </a:p>
          <a:p>
            <a:pPr marL="342900" lvl="0" indent="-342900">
              <a:spcAft>
                <a:spcPts val="0"/>
              </a:spcAft>
              <a:buFont typeface="Century Gothic" panose="020B0502020202020204" pitchFamily="34" charset="0"/>
              <a:buChar char="-"/>
            </a:pPr>
            <a:r>
              <a:rPr lang="en-NZ" sz="1000" dirty="0">
                <a:solidFill>
                  <a:srgbClr val="000000"/>
                </a:solidFill>
                <a:ea typeface="Calibri" panose="020F0502020204030204" pitchFamily="34" charset="0"/>
                <a:cs typeface="Calibri" panose="020F0502020204030204" pitchFamily="34" charset="0"/>
              </a:rPr>
              <a:t>Our COVID Safe plan remains in place and we continue to be vigilant</a:t>
            </a:r>
            <a:endParaRPr lang="en-NZ" sz="1000" dirty="0">
              <a:ea typeface="Calibri" panose="020F0502020204030204" pitchFamily="34" charset="0"/>
              <a:cs typeface="Calibri" panose="020F0502020204030204" pitchFamily="34"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The safety of our customers and staff is our number one priority </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But we can’t do this alone</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We need all our customers to do the right thing. Support the measures we have in place and don’t visit if you feel unwell or if you are waiting for COVID test results</a:t>
            </a:r>
            <a:endParaRPr lang="en-NZ" sz="1000" dirty="0">
              <a:solidFill>
                <a:srgbClr val="000000"/>
              </a:solidFill>
              <a:ea typeface="Calibri" panose="020F0502020204030204" pitchFamily="34" charset="0"/>
              <a:cs typeface="Times New Roman" panose="02020603050405020304" pitchFamily="18" charset="0"/>
            </a:endParaRPr>
          </a:p>
          <a:p>
            <a:pPr marL="342900" lvl="0" indent="-342900">
              <a:spcAft>
                <a:spcPts val="0"/>
              </a:spcAft>
              <a:buFont typeface="Century Gothic" panose="020B0502020202020204" pitchFamily="34" charset="0"/>
              <a:buChar char="-"/>
            </a:pPr>
            <a:r>
              <a:rPr lang="en-NZ" sz="1000" dirty="0">
                <a:solidFill>
                  <a:srgbClr val="000000"/>
                </a:solidFill>
                <a:ea typeface="Times New Roman" panose="02020603050405020304" pitchFamily="18" charset="0"/>
                <a:cs typeface="Times New Roman" panose="02020603050405020304" pitchFamily="18" charset="0"/>
              </a:rPr>
              <a:t>Help us keep our community safe and our doors open for business</a:t>
            </a:r>
            <a:endParaRPr lang="en-NZ" sz="1000" dirty="0">
              <a:solidFill>
                <a:srgbClr val="000000"/>
              </a:solidFill>
              <a:ea typeface="Calibri" panose="020F0502020204030204" pitchFamily="34" charset="0"/>
              <a:cs typeface="Times New Roman" panose="02020603050405020304" pitchFamily="18" charset="0"/>
            </a:endParaRPr>
          </a:p>
          <a:p>
            <a:pPr>
              <a:spcAft>
                <a:spcPts val="0"/>
              </a:spcAft>
            </a:pPr>
            <a:r>
              <a:rPr lang="en-NZ" sz="1000" dirty="0">
                <a:solidFill>
                  <a:srgbClr val="000000"/>
                </a:solidFill>
                <a:ea typeface="Calibri" panose="020F0502020204030204" pitchFamily="34" charset="0"/>
                <a:cs typeface="Calibri" panose="020F0502020204030204" pitchFamily="34" charset="0"/>
              </a:rPr>
              <a:t> </a:t>
            </a:r>
            <a:endParaRPr lang="en-NZ" sz="1000" dirty="0">
              <a:ea typeface="Calibri" panose="020F0502020204030204" pitchFamily="34" charset="0"/>
              <a:cs typeface="Calibri" panose="020F0502020204030204" pitchFamily="34" charset="0"/>
            </a:endParaRPr>
          </a:p>
          <a:p>
            <a:pPr marL="342900" lvl="0" indent="-342900">
              <a:spcAft>
                <a:spcPts val="0"/>
              </a:spcAft>
              <a:buFont typeface="Century Gothic" panose="020B0502020202020204" pitchFamily="34" charset="0"/>
              <a:buChar char="-"/>
            </a:pPr>
            <a:endParaRPr lang="en-NZ" sz="1000" dirty="0">
              <a:solidFill>
                <a:srgbClr val="000000"/>
              </a:solidFill>
              <a:effectLst/>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F0759E2-FF14-4FCE-BB18-3DDD75337C9A}"/>
              </a:ext>
            </a:extLst>
          </p:cNvPr>
          <p:cNvSpPr txBox="1"/>
          <p:nvPr/>
        </p:nvSpPr>
        <p:spPr>
          <a:xfrm>
            <a:off x="609600" y="1317404"/>
            <a:ext cx="11280026"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dirty="0"/>
              <a:t>Example key messages have been developed to support your communications to customers should you have a case of COVID-19 linked to your business. They explain </a:t>
            </a:r>
            <a:r>
              <a:rPr lang="en-US" sz="1200" b="1" i="1" dirty="0"/>
              <a:t>what </a:t>
            </a:r>
            <a:r>
              <a:rPr lang="en-US" sz="1200" i="1" dirty="0"/>
              <a:t>has caused your business to close, </a:t>
            </a:r>
            <a:r>
              <a:rPr lang="en-US" sz="1200" b="1" i="1" dirty="0"/>
              <a:t>how</a:t>
            </a:r>
            <a:r>
              <a:rPr lang="en-US" sz="1200" i="1" dirty="0"/>
              <a:t> you are keeping people safe and </a:t>
            </a:r>
            <a:r>
              <a:rPr lang="en-US" sz="1200" b="1" i="1" dirty="0"/>
              <a:t>why </a:t>
            </a:r>
            <a:r>
              <a:rPr lang="en-US" sz="1200" i="1" dirty="0"/>
              <a:t>customers should feed comfortable to return when reopen. </a:t>
            </a:r>
            <a:r>
              <a:rPr lang="en-AU" sz="1200" i="1" dirty="0">
                <a:solidFill>
                  <a:srgbClr val="000000"/>
                </a:solidFill>
              </a:rPr>
              <a:t>We encourage you to include the three elements in in each communication where possible</a:t>
            </a:r>
            <a:r>
              <a:rPr lang="en-AU" sz="1200" dirty="0">
                <a:solidFill>
                  <a:srgbClr val="000000"/>
                </a:solidFill>
              </a:rPr>
              <a:t>​</a:t>
            </a:r>
            <a:r>
              <a:rPr lang="en-US" sz="1200" i="1" dirty="0"/>
              <a:t>.</a:t>
            </a:r>
          </a:p>
        </p:txBody>
      </p:sp>
    </p:spTree>
    <p:extLst>
      <p:ext uri="{BB962C8B-B14F-4D97-AF65-F5344CB8AC3E}">
        <p14:creationId xmlns:p14="http://schemas.microsoft.com/office/powerpoint/2010/main" val="1654677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04563-45E9-4244-86EC-BA7F81840A85}"/>
              </a:ext>
            </a:extLst>
          </p:cNvPr>
          <p:cNvSpPr>
            <a:spLocks noGrp="1"/>
          </p:cNvSpPr>
          <p:nvPr>
            <p:ph type="title"/>
          </p:nvPr>
        </p:nvSpPr>
        <p:spPr/>
        <p:txBody>
          <a:bodyPr/>
          <a:lstStyle/>
          <a:p>
            <a:r>
              <a:rPr lang="en-AU" dirty="0"/>
              <a:t>Example copy to send to customers</a:t>
            </a:r>
            <a:endParaRPr lang="en-NZ" dirty="0"/>
          </a:p>
        </p:txBody>
      </p:sp>
      <p:sp>
        <p:nvSpPr>
          <p:cNvPr id="4" name="Slide Number Placeholder 3">
            <a:extLst>
              <a:ext uri="{FF2B5EF4-FFF2-40B4-BE49-F238E27FC236}">
                <a16:creationId xmlns:a16="http://schemas.microsoft.com/office/drawing/2014/main" id="{EC71AEFD-DE7F-4E33-B7E1-70CCDE142FE8}"/>
              </a:ext>
            </a:extLst>
          </p:cNvPr>
          <p:cNvSpPr>
            <a:spLocks noGrp="1"/>
          </p:cNvSpPr>
          <p:nvPr>
            <p:ph type="sldNum" sz="quarter" idx="12"/>
          </p:nvPr>
        </p:nvSpPr>
        <p:spPr/>
        <p:txBody>
          <a:bodyPr/>
          <a:lstStyle/>
          <a:p>
            <a:pPr>
              <a:defRPr/>
            </a:pPr>
            <a:fld id="{A4F0BC93-622D-4964-921F-55B8C667A1AC}" type="slidenum">
              <a:rPr lang="en-AU" smtClean="0"/>
              <a:pPr>
                <a:defRPr/>
              </a:pPr>
              <a:t>3</a:t>
            </a:fld>
            <a:endParaRPr lang="en-AU"/>
          </a:p>
        </p:txBody>
      </p:sp>
      <p:sp>
        <p:nvSpPr>
          <p:cNvPr id="5" name="TextBox 4">
            <a:extLst>
              <a:ext uri="{FF2B5EF4-FFF2-40B4-BE49-F238E27FC236}">
                <a16:creationId xmlns:a16="http://schemas.microsoft.com/office/drawing/2014/main" id="{D8889EC6-16B9-4069-9A0E-FD4A92FC880E}"/>
              </a:ext>
            </a:extLst>
          </p:cNvPr>
          <p:cNvSpPr txBox="1"/>
          <p:nvPr/>
        </p:nvSpPr>
        <p:spPr>
          <a:xfrm>
            <a:off x="609600" y="1633491"/>
            <a:ext cx="8933895" cy="3016210"/>
          </a:xfrm>
          <a:prstGeom prst="rect">
            <a:avLst/>
          </a:prstGeom>
          <a:noFill/>
        </p:spPr>
        <p:txBody>
          <a:bodyPr wrap="square" rtlCol="0">
            <a:spAutoFit/>
          </a:bodyPr>
          <a:lstStyle/>
          <a:p>
            <a:r>
              <a:rPr lang="en-AU" sz="1000" b="1" dirty="0"/>
              <a:t>Temporary closure due to COVID-19 case</a:t>
            </a:r>
          </a:p>
          <a:p>
            <a:endParaRPr lang="en-AU" sz="1000" dirty="0"/>
          </a:p>
          <a:p>
            <a:r>
              <a:rPr lang="en-NZ" sz="1000" dirty="0"/>
              <a:t>Unfortunately on </a:t>
            </a:r>
            <a:r>
              <a:rPr lang="en-NZ" sz="1000" dirty="0">
                <a:highlight>
                  <a:srgbClr val="FFFF00"/>
                </a:highlight>
              </a:rPr>
              <a:t>[date] </a:t>
            </a:r>
            <a:r>
              <a:rPr lang="en-NZ" sz="1000" dirty="0"/>
              <a:t>someone visited our </a:t>
            </a:r>
            <a:r>
              <a:rPr lang="en-NZ" sz="1000" dirty="0">
                <a:highlight>
                  <a:srgbClr val="FFFF00"/>
                </a:highlight>
              </a:rPr>
              <a:t>restaurant/café/bar</a:t>
            </a:r>
            <a:r>
              <a:rPr lang="en-NZ" sz="1000" dirty="0"/>
              <a:t> prior to testing positive for COVID-19. This means there is a chance that customers who visited our premises on </a:t>
            </a:r>
            <a:r>
              <a:rPr lang="en-NZ" sz="1000" dirty="0">
                <a:highlight>
                  <a:srgbClr val="FFFF00"/>
                </a:highlight>
              </a:rPr>
              <a:t>[date] </a:t>
            </a:r>
            <a:r>
              <a:rPr lang="en-NZ" sz="1000" dirty="0"/>
              <a:t>could have been exposed to the virus.</a:t>
            </a:r>
          </a:p>
          <a:p>
            <a:endParaRPr lang="en-NZ" sz="1000" dirty="0"/>
          </a:p>
          <a:p>
            <a:r>
              <a:rPr lang="en-NZ" sz="1000" dirty="0"/>
              <a:t>We are working with NSW Health to help identify those customers and staff who may be at risk. If you are considered at risk and need to self isolate the local Public Health Unit will contact you with advice. </a:t>
            </a:r>
          </a:p>
          <a:p>
            <a:endParaRPr lang="en-NZ" sz="1000" dirty="0"/>
          </a:p>
          <a:p>
            <a:r>
              <a:rPr lang="en-NZ" sz="1000" dirty="0"/>
              <a:t>As a registered COVID Safe business we have a COVID Safe plan in place and this means we are doing all we can to ensure our </a:t>
            </a:r>
            <a:r>
              <a:rPr lang="en-NZ" sz="1000" dirty="0">
                <a:highlight>
                  <a:srgbClr val="FFFF00"/>
                </a:highlight>
              </a:rPr>
              <a:t>restaurant/café/bar </a:t>
            </a:r>
            <a:r>
              <a:rPr lang="en-NZ" sz="1000" dirty="0"/>
              <a:t>is safe for our customers and staff.</a:t>
            </a:r>
          </a:p>
          <a:p>
            <a:r>
              <a:rPr lang="en-NZ" sz="1000" dirty="0"/>
              <a:t> </a:t>
            </a:r>
          </a:p>
          <a:p>
            <a:r>
              <a:rPr lang="en-NZ" sz="1000" dirty="0"/>
              <a:t>We know this a part of running a business during a pandemic. While we’re sad to close our doors it is the right thing to do. We are working with Safe Work NSW to conduct deep cleaning so we can open our doors again.</a:t>
            </a:r>
          </a:p>
          <a:p>
            <a:endParaRPr lang="en-NZ" sz="1000" dirty="0"/>
          </a:p>
          <a:p>
            <a:r>
              <a:rPr lang="en-NZ" sz="1000" dirty="0"/>
              <a:t>We thank our customers, our team and our community for your ongoing support.</a:t>
            </a:r>
          </a:p>
          <a:p>
            <a:endParaRPr lang="en-NZ" sz="1000" dirty="0"/>
          </a:p>
          <a:p>
            <a:r>
              <a:rPr lang="en-NZ" sz="1000" dirty="0"/>
              <a:t>We will be back open again soon, and your safety and the safety of our staff will remain our number one priority,</a:t>
            </a:r>
          </a:p>
          <a:p>
            <a:r>
              <a:rPr lang="en-NZ" sz="1000" dirty="0"/>
              <a:t> </a:t>
            </a:r>
          </a:p>
          <a:p>
            <a:endParaRPr lang="en-NZ" sz="1000" dirty="0"/>
          </a:p>
        </p:txBody>
      </p:sp>
    </p:spTree>
    <p:extLst>
      <p:ext uri="{BB962C8B-B14F-4D97-AF65-F5344CB8AC3E}">
        <p14:creationId xmlns:p14="http://schemas.microsoft.com/office/powerpoint/2010/main" val="2446312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BBFC313-DF2A-48F7-BBE1-120126B5AC87}"/>
              </a:ext>
            </a:extLst>
          </p:cNvPr>
          <p:cNvSpPr txBox="1"/>
          <p:nvPr/>
        </p:nvSpPr>
        <p:spPr>
          <a:xfrm>
            <a:off x="7304567" y="694840"/>
            <a:ext cx="4308830"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NZ" sz="1600" b="1">
              <a:latin typeface="Arial" panose="020B0604020202020204" pitchFamily="34" charset="0"/>
              <a:cs typeface="Arial" panose="020B0604020202020204" pitchFamily="34" charset="0"/>
            </a:endParaRPr>
          </a:p>
          <a:p>
            <a:pPr marL="285750" indent="-285750">
              <a:buFont typeface="Wingdings"/>
              <a:buChar char="Ø"/>
            </a:pPr>
            <a:endParaRPr lang="en-NZ" sz="1600">
              <a:latin typeface="Arial" panose="020B0604020202020204" pitchFamily="34" charset="0"/>
              <a:cs typeface="Arial" panose="020B0604020202020204" pitchFamily="34" charset="0"/>
            </a:endParaRPr>
          </a:p>
        </p:txBody>
      </p:sp>
      <p:sp>
        <p:nvSpPr>
          <p:cNvPr id="3" name="Rectangle 1">
            <a:extLst>
              <a:ext uri="{FF2B5EF4-FFF2-40B4-BE49-F238E27FC236}">
                <a16:creationId xmlns:a16="http://schemas.microsoft.com/office/drawing/2014/main" id="{74BCA871-D086-4660-A6A8-605912CB604D}"/>
              </a:ext>
            </a:extLst>
          </p:cNvPr>
          <p:cNvSpPr>
            <a:spLocks noChangeArrowheads="1"/>
          </p:cNvSpPr>
          <p:nvPr/>
        </p:nvSpPr>
        <p:spPr bwMode="auto">
          <a:xfrm>
            <a:off x="1073782" y="1152114"/>
            <a:ext cx="12192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a:ln>
                  <a:noFill/>
                </a:ln>
                <a:solidFill>
                  <a:srgbClr val="000000"/>
                </a:solidFill>
                <a:effectLst/>
                <a:cs typeface="Arial" panose="020B0604020202020204" pitchFamily="34" charset="0"/>
              </a:rPr>
              <a:t> </a:t>
            </a:r>
            <a:endParaRPr kumimoji="0" lang="en-US" altLang="en-US" sz="1600" b="0" i="0" u="none" strike="noStrike" cap="none" normalizeH="0" baseline="0">
              <a:ln>
                <a:noFill/>
              </a:ln>
              <a:solidFill>
                <a:schemeClr val="tx1"/>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a:ln>
                <a:noFill/>
              </a:ln>
              <a:solidFill>
                <a:schemeClr val="tx1"/>
              </a:solidFill>
              <a:effectLst/>
              <a:cs typeface="Arial" panose="020B0604020202020204" pitchFamily="34" charset="0"/>
            </a:endParaRPr>
          </a:p>
        </p:txBody>
      </p:sp>
      <p:sp>
        <p:nvSpPr>
          <p:cNvPr id="10" name="Rectangle 9">
            <a:extLst>
              <a:ext uri="{FF2B5EF4-FFF2-40B4-BE49-F238E27FC236}">
                <a16:creationId xmlns:a16="http://schemas.microsoft.com/office/drawing/2014/main" id="{986917D7-A8A8-4D2F-91B9-82B04AE550DB}"/>
              </a:ext>
            </a:extLst>
          </p:cNvPr>
          <p:cNvSpPr/>
          <p:nvPr/>
        </p:nvSpPr>
        <p:spPr>
          <a:xfrm>
            <a:off x="651509" y="4905737"/>
            <a:ext cx="2680334" cy="1600438"/>
          </a:xfrm>
          <a:prstGeom prst="rect">
            <a:avLst/>
          </a:prstGeom>
        </p:spPr>
        <p:txBody>
          <a:bodyPr wrap="square">
            <a:spAutoFit/>
          </a:bodyPr>
          <a:lstStyle/>
          <a:p>
            <a:r>
              <a:rPr lang="en-AU" sz="1400" b="1" dirty="0">
                <a:solidFill>
                  <a:srgbClr val="000000"/>
                </a:solidFill>
                <a:latin typeface="Arial" panose="020B0604020202020204" pitchFamily="34" charset="0"/>
                <a:cs typeface="Arial" panose="020B0604020202020204" pitchFamily="34" charset="0"/>
              </a:rPr>
              <a:t>Post:</a:t>
            </a:r>
          </a:p>
          <a:p>
            <a:r>
              <a:rPr lang="en-NZ" sz="1400" dirty="0">
                <a:solidFill>
                  <a:srgbClr val="000000"/>
                </a:solidFill>
                <a:latin typeface="Arial" panose="020B0604020202020204" pitchFamily="34" charset="0"/>
                <a:cs typeface="Arial" panose="020B0604020202020204" pitchFamily="34" charset="0"/>
              </a:rPr>
              <a:t>We’re open again. Our COVID Safe plan remains in place and your safety is our priority. Help us keep our community safe and our doors open.</a:t>
            </a:r>
          </a:p>
          <a:p>
            <a:endParaRPr lang="en-AU" sz="1400" dirty="0">
              <a:solidFill>
                <a:srgbClr val="000000"/>
              </a:solidFill>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CC27C47B-84DD-48CD-B18A-80CBF832F0CC}"/>
              </a:ext>
            </a:extLst>
          </p:cNvPr>
          <p:cNvSpPr/>
          <p:nvPr/>
        </p:nvSpPr>
        <p:spPr>
          <a:xfrm>
            <a:off x="8726050" y="4905667"/>
            <a:ext cx="3187783" cy="1815882"/>
          </a:xfrm>
          <a:prstGeom prst="rect">
            <a:avLst/>
          </a:prstGeom>
        </p:spPr>
        <p:txBody>
          <a:bodyPr wrap="square">
            <a:spAutoFit/>
          </a:bodyPr>
          <a:lstStyle/>
          <a:p>
            <a:pPr fontAlgn="base"/>
            <a:r>
              <a:rPr lang="en-AU" sz="1400" b="1" dirty="0">
                <a:solidFill>
                  <a:srgbClr val="000000"/>
                </a:solidFill>
                <a:latin typeface="Arial" panose="020B0604020202020204" pitchFamily="34" charset="0"/>
                <a:cs typeface="Arial" panose="020B0604020202020204" pitchFamily="34" charset="0"/>
              </a:rPr>
              <a:t>Post:</a:t>
            </a:r>
          </a:p>
          <a:p>
            <a:pPr fontAlgn="base"/>
            <a:r>
              <a:rPr lang="en-AU" sz="1400" dirty="0">
                <a:solidFill>
                  <a:srgbClr val="000000"/>
                </a:solidFill>
                <a:latin typeface="Arial" panose="020B0604020202020204" pitchFamily="34" charset="0"/>
                <a:cs typeface="Arial" panose="020B0604020202020204" pitchFamily="34" charset="0"/>
              </a:rPr>
              <a:t>We are happy to be back open and serving our community. Your safety is our priority, but we can’t do it alone. The best thing you can do is be a COVID Safe customer. Follow the rules, be patient. Together, we can make a difference.</a:t>
            </a:r>
          </a:p>
        </p:txBody>
      </p:sp>
      <p:sp>
        <p:nvSpPr>
          <p:cNvPr id="20" name="Rectangle 19">
            <a:extLst>
              <a:ext uri="{FF2B5EF4-FFF2-40B4-BE49-F238E27FC236}">
                <a16:creationId xmlns:a16="http://schemas.microsoft.com/office/drawing/2014/main" id="{B99F810A-A3D4-431A-8480-414B0BF52495}"/>
              </a:ext>
            </a:extLst>
          </p:cNvPr>
          <p:cNvSpPr/>
          <p:nvPr/>
        </p:nvSpPr>
        <p:spPr>
          <a:xfrm>
            <a:off x="4730083" y="4905667"/>
            <a:ext cx="2743201" cy="1815882"/>
          </a:xfrm>
          <a:prstGeom prst="rect">
            <a:avLst/>
          </a:prstGeom>
        </p:spPr>
        <p:txBody>
          <a:bodyPr wrap="square">
            <a:spAutoFit/>
          </a:bodyPr>
          <a:lstStyle/>
          <a:p>
            <a:pPr fontAlgn="base"/>
            <a:r>
              <a:rPr lang="en-AU" sz="1400" b="1" dirty="0">
                <a:solidFill>
                  <a:srgbClr val="000000"/>
                </a:solidFill>
                <a:latin typeface="Arial" panose="020B0604020202020204" pitchFamily="34" charset="0"/>
                <a:cs typeface="Arial" panose="020B0604020202020204" pitchFamily="34" charset="0"/>
              </a:rPr>
              <a:t>Post:</a:t>
            </a:r>
          </a:p>
          <a:p>
            <a:pPr fontAlgn="base"/>
            <a:r>
              <a:rPr lang="en-NZ" sz="1400" dirty="0">
                <a:solidFill>
                  <a:srgbClr val="000000"/>
                </a:solidFill>
                <a:latin typeface="Arial" panose="020B0604020202020204" pitchFamily="34" charset="0"/>
                <a:cs typeface="Arial" panose="020B0604020202020204" pitchFamily="34" charset="0"/>
              </a:rPr>
              <a:t>The safety of our customers and staff is our number one priority. But we need your help. Support the measures we have in place. Don’t visit if you feel unwell or if you are waiting for COVID test results.</a:t>
            </a:r>
            <a:endParaRPr lang="en-AU" sz="1400" dirty="0">
              <a:solidFill>
                <a:srgbClr val="000000"/>
              </a:solidFill>
              <a:latin typeface="Arial" panose="020B0604020202020204" pitchFamily="34" charset="0"/>
              <a:cs typeface="Arial" panose="020B0604020202020204" pitchFamily="34" charset="0"/>
            </a:endParaRPr>
          </a:p>
        </p:txBody>
      </p:sp>
      <p:sp>
        <p:nvSpPr>
          <p:cNvPr id="11" name="Title 1">
            <a:extLst>
              <a:ext uri="{FF2B5EF4-FFF2-40B4-BE49-F238E27FC236}">
                <a16:creationId xmlns:a16="http://schemas.microsoft.com/office/drawing/2014/main" id="{7CFB94AA-EFDD-4A92-8980-74444F7EEF43}"/>
              </a:ext>
            </a:extLst>
          </p:cNvPr>
          <p:cNvSpPr>
            <a:spLocks noGrp="1"/>
          </p:cNvSpPr>
          <p:nvPr>
            <p:ph type="title"/>
          </p:nvPr>
        </p:nvSpPr>
        <p:spPr>
          <a:xfrm>
            <a:off x="609600" y="188640"/>
            <a:ext cx="10972800" cy="864096"/>
          </a:xfrm>
        </p:spPr>
        <p:txBody>
          <a:bodyPr/>
          <a:lstStyle/>
          <a:p>
            <a:r>
              <a:rPr lang="en-US" dirty="0"/>
              <a:t>Social media tiles for your channels</a:t>
            </a:r>
            <a:endParaRPr lang="en-NZ" dirty="0"/>
          </a:p>
        </p:txBody>
      </p:sp>
      <p:sp>
        <p:nvSpPr>
          <p:cNvPr id="12" name="TextBox 11">
            <a:extLst>
              <a:ext uri="{FF2B5EF4-FFF2-40B4-BE49-F238E27FC236}">
                <a16:creationId xmlns:a16="http://schemas.microsoft.com/office/drawing/2014/main" id="{3E208F86-2884-4EEA-9710-AA2F9B5FFCB3}"/>
              </a:ext>
            </a:extLst>
          </p:cNvPr>
          <p:cNvSpPr txBox="1"/>
          <p:nvPr/>
        </p:nvSpPr>
        <p:spPr>
          <a:xfrm>
            <a:off x="764392" y="1464923"/>
            <a:ext cx="4447934" cy="338554"/>
          </a:xfrm>
          <a:prstGeom prst="rect">
            <a:avLst/>
          </a:prstGeom>
          <a:noFill/>
        </p:spPr>
        <p:txBody>
          <a:bodyPr wrap="square" rtlCol="0">
            <a:spAutoFit/>
          </a:bodyPr>
          <a:lstStyle/>
          <a:p>
            <a:r>
              <a:rPr lang="en-AU" sz="1600" b="1" dirty="0">
                <a:latin typeface="Arial" panose="020B0604020202020204" pitchFamily="34" charset="0"/>
                <a:cs typeface="Arial" panose="020B0604020202020204" pitchFamily="34" charset="0"/>
              </a:rPr>
              <a:t>Tiles targeted at customers</a:t>
            </a:r>
            <a:r>
              <a:rPr lang="en-AU" sz="1600" dirty="0">
                <a:latin typeface="Arial" panose="020B0604020202020204" pitchFamily="34" charset="0"/>
                <a:cs typeface="Arial" panose="020B0604020202020204" pitchFamily="34" charset="0"/>
              </a:rPr>
              <a:t>:</a:t>
            </a:r>
            <a:endParaRPr lang="en-NZ" sz="1600" dirty="0">
              <a:latin typeface="Arial" panose="020B0604020202020204" pitchFamily="34" charset="0"/>
              <a:cs typeface="Arial" panose="020B0604020202020204" pitchFamily="34" charset="0"/>
            </a:endParaRPr>
          </a:p>
        </p:txBody>
      </p:sp>
      <p:pic>
        <p:nvPicPr>
          <p:cNvPr id="5" name="Picture 4" descr="A close up of a logo&#10;&#10;Description automatically generated">
            <a:extLst>
              <a:ext uri="{FF2B5EF4-FFF2-40B4-BE49-F238E27FC236}">
                <a16:creationId xmlns:a16="http://schemas.microsoft.com/office/drawing/2014/main" id="{CDBF790F-ACEE-4BA3-9C93-C91EF6D6C8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12275" y="2155893"/>
            <a:ext cx="2567450" cy="2566879"/>
          </a:xfrm>
          <a:prstGeom prst="rect">
            <a:avLst/>
          </a:prstGeom>
        </p:spPr>
      </p:pic>
      <p:pic>
        <p:nvPicPr>
          <p:cNvPr id="7" name="Picture 6" descr="A close up of a logo&#10;&#10;Description automatically generated">
            <a:extLst>
              <a:ext uri="{FF2B5EF4-FFF2-40B4-BE49-F238E27FC236}">
                <a16:creationId xmlns:a16="http://schemas.microsoft.com/office/drawing/2014/main" id="{7D54F0C1-C1F7-48EC-BCEF-982307C980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4392" y="2149076"/>
            <a:ext cx="2567450" cy="2566879"/>
          </a:xfrm>
          <a:prstGeom prst="rect">
            <a:avLst/>
          </a:prstGeom>
        </p:spPr>
      </p:pic>
      <p:pic>
        <p:nvPicPr>
          <p:cNvPr id="15" name="Picture 14" descr="A picture containing shirt&#10;&#10;Description automatically generated">
            <a:extLst>
              <a:ext uri="{FF2B5EF4-FFF2-40B4-BE49-F238E27FC236}">
                <a16:creationId xmlns:a16="http://schemas.microsoft.com/office/drawing/2014/main" id="{37C9ED56-A00A-497C-806B-0167EA305C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60158" y="2167834"/>
            <a:ext cx="2567450" cy="2566879"/>
          </a:xfrm>
          <a:prstGeom prst="rect">
            <a:avLst/>
          </a:prstGeom>
        </p:spPr>
      </p:pic>
    </p:spTree>
    <p:extLst>
      <p:ext uri="{BB962C8B-B14F-4D97-AF65-F5344CB8AC3E}">
        <p14:creationId xmlns:p14="http://schemas.microsoft.com/office/powerpoint/2010/main" val="216410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9376485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okhai_wBaxeCvsWdfMmYlw"/>
</p:tagLst>
</file>

<file path=ppt/theme/theme1.xml><?xml version="1.0" encoding="utf-8"?>
<a:theme xmlns:a="http://schemas.openxmlformats.org/drawingml/2006/main" name="DFS white waratah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4674</TotalTime>
  <Words>1145</Words>
  <Application>Microsoft Office PowerPoint</Application>
  <PresentationFormat>Widescreen</PresentationFormat>
  <Paragraphs>88</Paragraphs>
  <Slides>6</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Century Gothic</vt:lpstr>
      <vt:lpstr>Symbol</vt:lpstr>
      <vt:lpstr>Wingdings</vt:lpstr>
      <vt:lpstr>DFS white waratah theme</vt:lpstr>
      <vt:lpstr>think-cell Slide</vt:lpstr>
      <vt:lpstr>If your business is linked to a case of COVID-19 </vt:lpstr>
      <vt:lpstr>What to do if your business is linked to a case of COVID-19</vt:lpstr>
      <vt:lpstr>Example messaging for impacted businesses</vt:lpstr>
      <vt:lpstr>Example copy to send to customers</vt:lpstr>
      <vt:lpstr>Social media tiles for your channels</vt:lpstr>
      <vt:lpstr>PowerPoint Presentation</vt:lpstr>
    </vt:vector>
  </TitlesOfParts>
  <Company>SenateSHJ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NSW Government COVID-19 communication strategy</dc:title>
  <dc:creator>Editor</dc:creator>
  <dc:description>Designed by Senate
Created by www.allfields.co.nz</dc:description>
  <cp:lastModifiedBy>Editor</cp:lastModifiedBy>
  <cp:revision>335</cp:revision>
  <cp:lastPrinted>2020-07-16T02:48:28Z</cp:lastPrinted>
  <dcterms:created xsi:type="dcterms:W3CDTF">2020-05-18T04:36:36Z</dcterms:created>
  <dcterms:modified xsi:type="dcterms:W3CDTF">2020-08-06T01:06:44Z</dcterms:modified>
</cp:coreProperties>
</file>