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32" r:id="rId4"/>
  </p:sldMasterIdLst>
  <p:notesMasterIdLst>
    <p:notesMasterId r:id="rId44"/>
  </p:notesMasterIdLst>
  <p:handoutMasterIdLst>
    <p:handoutMasterId r:id="rId45"/>
  </p:handoutMasterIdLst>
  <p:sldIdLst>
    <p:sldId id="340" r:id="rId5"/>
    <p:sldId id="908" r:id="rId6"/>
    <p:sldId id="937" r:id="rId7"/>
    <p:sldId id="914" r:id="rId8"/>
    <p:sldId id="938" r:id="rId9"/>
    <p:sldId id="949" r:id="rId10"/>
    <p:sldId id="915" r:id="rId11"/>
    <p:sldId id="916" r:id="rId12"/>
    <p:sldId id="939" r:id="rId13"/>
    <p:sldId id="917" r:id="rId14"/>
    <p:sldId id="956" r:id="rId15"/>
    <p:sldId id="918" r:id="rId16"/>
    <p:sldId id="940" r:id="rId17"/>
    <p:sldId id="919" r:id="rId18"/>
    <p:sldId id="957" r:id="rId19"/>
    <p:sldId id="920" r:id="rId20"/>
    <p:sldId id="941" r:id="rId21"/>
    <p:sldId id="921" r:id="rId22"/>
    <p:sldId id="953" r:id="rId23"/>
    <p:sldId id="922" r:id="rId24"/>
    <p:sldId id="942" r:id="rId25"/>
    <p:sldId id="923" r:id="rId26"/>
    <p:sldId id="950" r:id="rId27"/>
    <p:sldId id="946" r:id="rId28"/>
    <p:sldId id="947" r:id="rId29"/>
    <p:sldId id="948" r:id="rId30"/>
    <p:sldId id="932" r:id="rId31"/>
    <p:sldId id="958" r:id="rId32"/>
    <p:sldId id="936" r:id="rId33"/>
    <p:sldId id="944" r:id="rId34"/>
    <p:sldId id="933" r:id="rId35"/>
    <p:sldId id="943" r:id="rId36"/>
    <p:sldId id="954" r:id="rId37"/>
    <p:sldId id="934" r:id="rId38"/>
    <p:sldId id="945" r:id="rId39"/>
    <p:sldId id="952" r:id="rId40"/>
    <p:sldId id="955" r:id="rId41"/>
    <p:sldId id="960" r:id="rId42"/>
    <p:sldId id="900" r:id="rId43"/>
  </p:sldIdLst>
  <p:sldSz cx="12192000" cy="6858000"/>
  <p:notesSz cx="6797675" cy="9926638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2" pos="6720" userDrawn="1">
          <p15:clr>
            <a:srgbClr val="A4A3A4"/>
          </p15:clr>
        </p15:guide>
        <p15:guide id="3" orient="horz" pos="1003" userDrawn="1">
          <p15:clr>
            <a:srgbClr val="A4A3A4"/>
          </p15:clr>
        </p15:guide>
        <p15:guide id="4" pos="8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or" initials="E" lastIdx="19" clrIdx="0">
    <p:extLst>
      <p:ext uri="{19B8F6BF-5375-455C-9EA6-DF929625EA0E}">
        <p15:presenceInfo xmlns:p15="http://schemas.microsoft.com/office/powerpoint/2012/main" userId="Editor" providerId="None"/>
      </p:ext>
    </p:extLst>
  </p:cmAuthor>
  <p:cmAuthor id="2" name="Michelle Lim" initials="ML" lastIdx="4" clrIdx="1">
    <p:extLst>
      <p:ext uri="{19B8F6BF-5375-455C-9EA6-DF929625EA0E}">
        <p15:presenceInfo xmlns:p15="http://schemas.microsoft.com/office/powerpoint/2012/main" userId="S::mlim@senateshj.com.au::f51b2dcd-b915-4e7c-bfe5-8a368adf444a" providerId="AD"/>
      </p:ext>
    </p:extLst>
  </p:cmAuthor>
  <p:cmAuthor id="3" name="Chloe Woodgate" initials="CW" lastIdx="1" clrIdx="2">
    <p:extLst>
      <p:ext uri="{19B8F6BF-5375-455C-9EA6-DF929625EA0E}">
        <p15:presenceInfo xmlns:p15="http://schemas.microsoft.com/office/powerpoint/2012/main" userId="S::chloe.woodgate@customerservice.nsw.gov.au::adc51c57-5a6b-48ea-a4a6-bafe9e6fcaea" providerId="AD"/>
      </p:ext>
    </p:extLst>
  </p:cmAuthor>
  <p:cmAuthor id="4" name="Jodie Wrigley" initials="JW" lastIdx="1" clrIdx="3">
    <p:extLst>
      <p:ext uri="{19B8F6BF-5375-455C-9EA6-DF929625EA0E}">
        <p15:presenceInfo xmlns:p15="http://schemas.microsoft.com/office/powerpoint/2012/main" userId="S::jodie_senateshj.com.au#ext#@nswgov.onmicrosoft.com::7e9e765d-364d-4868-b187-7ef40f2ac458" providerId="AD"/>
      </p:ext>
    </p:extLst>
  </p:cmAuthor>
  <p:cmAuthor id="5" name="Mandy Wightman (Ministry of Health)" initials="MW(oH" lastIdx="29" clrIdx="4">
    <p:extLst>
      <p:ext uri="{19B8F6BF-5375-455C-9EA6-DF929625EA0E}">
        <p15:presenceInfo xmlns:p15="http://schemas.microsoft.com/office/powerpoint/2012/main" userId="S::Mandy.Wightman@health.nsw.gov.au::e183b443-988b-4f65-93ce-32a90f71cb31" providerId="AD"/>
      </p:ext>
    </p:extLst>
  </p:cmAuthor>
  <p:cmAuthor id="6" name="Aaron Prestipino" initials="AP" lastIdx="1" clrIdx="5">
    <p:extLst>
      <p:ext uri="{19B8F6BF-5375-455C-9EA6-DF929625EA0E}">
        <p15:presenceInfo xmlns:p15="http://schemas.microsoft.com/office/powerpoint/2012/main" userId="Aaron Prestipi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3C1"/>
    <a:srgbClr val="11A0DC"/>
    <a:srgbClr val="EAFAF6"/>
    <a:srgbClr val="007078"/>
    <a:srgbClr val="00A0AC"/>
    <a:srgbClr val="E7EBEC"/>
    <a:srgbClr val="F1F1F3"/>
    <a:srgbClr val="DAE3E2"/>
    <a:srgbClr val="F3F3F3"/>
    <a:srgbClr val="537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891349-63A7-4461-9CE8-B0B9E41C790A}" v="4" dt="2020-08-24T08:54:41.837"/>
    <p1510:client id="{DA01B197-A8F3-9716-75B9-0960C1979DE3}" v="7" dt="2020-08-24T01:59:09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96" y="48"/>
      </p:cViewPr>
      <p:guideLst>
        <p:guide orient="horz" pos="3997"/>
        <p:guide pos="6720"/>
        <p:guide orient="horz" pos="1003"/>
        <p:guide pos="84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Woodgate" userId="S::chloe.woodgate@customerservice.nsw.gov.au::adc51c57-5a6b-48ea-a4a6-bafe9e6fcaea" providerId="AD" clId="Web-{DA01B197-A8F3-9716-75B9-0960C1979DE3}"/>
    <pc:docChg chg="modSld">
      <pc:chgData name="Chloe Woodgate" userId="S::chloe.woodgate@customerservice.nsw.gov.au::adc51c57-5a6b-48ea-a4a6-bafe9e6fcaea" providerId="AD" clId="Web-{DA01B197-A8F3-9716-75B9-0960C1979DE3}" dt="2020-08-24T01:59:09.146" v="6" actId="20577"/>
      <pc:docMkLst>
        <pc:docMk/>
      </pc:docMkLst>
      <pc:sldChg chg="modSp">
        <pc:chgData name="Chloe Woodgate" userId="S::chloe.woodgate@customerservice.nsw.gov.au::adc51c57-5a6b-48ea-a4a6-bafe9e6fcaea" providerId="AD" clId="Web-{DA01B197-A8F3-9716-75B9-0960C1979DE3}" dt="2020-08-24T01:57:56.536" v="1" actId="20577"/>
        <pc:sldMkLst>
          <pc:docMk/>
          <pc:sldMk cId="3852777423" sldId="950"/>
        </pc:sldMkLst>
        <pc:spChg chg="mod">
          <ac:chgData name="Chloe Woodgate" userId="S::chloe.woodgate@customerservice.nsw.gov.au::adc51c57-5a6b-48ea-a4a6-bafe9e6fcaea" providerId="AD" clId="Web-{DA01B197-A8F3-9716-75B9-0960C1979DE3}" dt="2020-08-24T01:57:56.536" v="1" actId="20577"/>
          <ac:spMkLst>
            <pc:docMk/>
            <pc:sldMk cId="3852777423" sldId="950"/>
            <ac:spMk id="4" creationId="{74BFC034-4806-4AF8-B0A4-D097A1438225}"/>
          </ac:spMkLst>
        </pc:spChg>
      </pc:sldChg>
      <pc:sldChg chg="modSp">
        <pc:chgData name="Chloe Woodgate" userId="S::chloe.woodgate@customerservice.nsw.gov.au::adc51c57-5a6b-48ea-a4a6-bafe9e6fcaea" providerId="AD" clId="Web-{DA01B197-A8F3-9716-75B9-0960C1979DE3}" dt="2020-08-24T01:59:08.130" v="4" actId="20577"/>
        <pc:sldMkLst>
          <pc:docMk/>
          <pc:sldMk cId="338312072" sldId="952"/>
        </pc:sldMkLst>
        <pc:spChg chg="mod">
          <ac:chgData name="Chloe Woodgate" userId="S::chloe.woodgate@customerservice.nsw.gov.au::adc51c57-5a6b-48ea-a4a6-bafe9e6fcaea" providerId="AD" clId="Web-{DA01B197-A8F3-9716-75B9-0960C1979DE3}" dt="2020-08-24T01:59:08.130" v="4" actId="20577"/>
          <ac:spMkLst>
            <pc:docMk/>
            <pc:sldMk cId="338312072" sldId="952"/>
            <ac:spMk id="4" creationId="{DE507C48-04B4-438C-9FE0-25F9AB790725}"/>
          </ac:spMkLst>
        </pc:spChg>
      </pc:sldChg>
    </pc:docChg>
  </pc:docChgLst>
  <pc:docChgLst>
    <pc:chgData name="Jodie Wrigley" userId="40e8dc4d-81e2-4202-ba93-1cc1cfb08864" providerId="ADAL" clId="{1AD666B9-39B4-4590-865E-1FAA47ACC7E7}"/>
    <pc:docChg chg="modSld">
      <pc:chgData name="Jodie Wrigley" userId="40e8dc4d-81e2-4202-ba93-1cc1cfb08864" providerId="ADAL" clId="{1AD666B9-39B4-4590-865E-1FAA47ACC7E7}" dt="2020-08-24T09:00:11.935" v="45" actId="20577"/>
      <pc:docMkLst>
        <pc:docMk/>
      </pc:docMkLst>
      <pc:sldChg chg="modSp">
        <pc:chgData name="Jodie Wrigley" userId="40e8dc4d-81e2-4202-ba93-1cc1cfb08864" providerId="ADAL" clId="{1AD666B9-39B4-4590-865E-1FAA47ACC7E7}" dt="2020-08-24T09:00:11.935" v="45" actId="20577"/>
        <pc:sldMkLst>
          <pc:docMk/>
          <pc:sldMk cId="5747272" sldId="908"/>
        </pc:sldMkLst>
        <pc:graphicFrameChg chg="modGraphic">
          <ac:chgData name="Jodie Wrigley" userId="40e8dc4d-81e2-4202-ba93-1cc1cfb08864" providerId="ADAL" clId="{1AD666B9-39B4-4590-865E-1FAA47ACC7E7}" dt="2020-08-24T09:00:11.935" v="45" actId="20577"/>
          <ac:graphicFrameMkLst>
            <pc:docMk/>
            <pc:sldMk cId="5747272" sldId="908"/>
            <ac:graphicFrameMk id="5" creationId="{0AE05C77-1E53-4F54-94CC-19845AF6410A}"/>
          </ac:graphicFrameMkLst>
        </pc:graphicFrameChg>
      </pc:sldChg>
    </pc:docChg>
  </pc:docChgLst>
  <pc:docChgLst>
    <pc:chgData name="Jodie Wrigley" userId="S::jodie_senateshj.com.au#ext#@nswgov.onmicrosoft.com::7e9e765d-364d-4868-b187-7ef40f2ac458" providerId="AD" clId="Web-{51891349-63A7-4461-9CE8-B0B9E41C790A}"/>
    <pc:docChg chg="delSld">
      <pc:chgData name="Jodie Wrigley" userId="S::jodie_senateshj.com.au#ext#@nswgov.onmicrosoft.com::7e9e765d-364d-4868-b187-7ef40f2ac458" providerId="AD" clId="Web-{51891349-63A7-4461-9CE8-B0B9E41C790A}" dt="2020-08-24T08:54:41.837" v="3"/>
      <pc:docMkLst>
        <pc:docMk/>
      </pc:docMkLst>
      <pc:sldChg chg="del">
        <pc:chgData name="Jodie Wrigley" userId="S::jodie_senateshj.com.au#ext#@nswgov.onmicrosoft.com::7e9e765d-364d-4868-b187-7ef40f2ac458" providerId="AD" clId="Web-{51891349-63A7-4461-9CE8-B0B9E41C790A}" dt="2020-08-24T08:53:52.602" v="1"/>
        <pc:sldMkLst>
          <pc:docMk/>
          <pc:sldMk cId="2743711288" sldId="926"/>
        </pc:sldMkLst>
      </pc:sldChg>
      <pc:sldChg chg="del">
        <pc:chgData name="Jodie Wrigley" userId="S::jodie_senateshj.com.au#ext#@nswgov.onmicrosoft.com::7e9e765d-364d-4868-b187-7ef40f2ac458" providerId="AD" clId="Web-{51891349-63A7-4461-9CE8-B0B9E41C790A}" dt="2020-08-24T08:53:57.102" v="2"/>
        <pc:sldMkLst>
          <pc:docMk/>
          <pc:sldMk cId="3175543716" sldId="929"/>
        </pc:sldMkLst>
      </pc:sldChg>
      <pc:sldChg chg="del">
        <pc:chgData name="Jodie Wrigley" userId="S::jodie_senateshj.com.au#ext#@nswgov.onmicrosoft.com::7e9e765d-364d-4868-b187-7ef40f2ac458" providerId="AD" clId="Web-{51891349-63A7-4461-9CE8-B0B9E41C790A}" dt="2020-08-24T08:53:46.367" v="0"/>
        <pc:sldMkLst>
          <pc:docMk/>
          <pc:sldMk cId="2402225484" sldId="930"/>
        </pc:sldMkLst>
      </pc:sldChg>
      <pc:sldChg chg="del">
        <pc:chgData name="Jodie Wrigley" userId="S::jodie_senateshj.com.au#ext#@nswgov.onmicrosoft.com::7e9e765d-364d-4868-b187-7ef40f2ac458" providerId="AD" clId="Web-{51891349-63A7-4461-9CE8-B0B9E41C790A}" dt="2020-08-24T08:54:41.837" v="3"/>
        <pc:sldMkLst>
          <pc:docMk/>
          <pc:sldMk cId="3694435636" sldId="93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sz="1000">
              <a:latin typeface="Century Gothic" panose="020B0502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F905D-16BE-48A0-A4CD-EF70A2315560}" type="datetimeFigureOut">
              <a:rPr lang="en-NZ" sz="1000" smtClean="0">
                <a:latin typeface="Century Gothic" panose="020B0502020202020204" pitchFamily="34" charset="0"/>
              </a:rPr>
              <a:t>25/08/2020</a:t>
            </a:fld>
            <a:endParaRPr lang="en-NZ" sz="1000"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sz="100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E71AF-EDD6-4BE3-8404-883C7488AEEB}" type="slidenum">
              <a:rPr lang="en-NZ" sz="1000" smtClean="0">
                <a:latin typeface="Century Gothic" panose="020B0502020202020204" pitchFamily="34" charset="0"/>
              </a:rPr>
              <a:t>‹#›</a:t>
            </a:fld>
            <a:endParaRPr lang="en-NZ" sz="1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61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Century Gothic" panose="020B0502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Century Gothic" panose="020B0502020202020204" pitchFamily="34" charset="0"/>
              </a:defRPr>
            </a:lvl1pPr>
          </a:lstStyle>
          <a:p>
            <a:fld id="{193583B5-9917-4A0A-BB73-B2569B6799B6}" type="datetimeFigureOut">
              <a:rPr lang="en-NZ" smtClean="0"/>
              <a:pPr/>
              <a:t>25/08/2020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Century Gothic" panose="020B0502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Century Gothic" panose="020B0502020202020204" pitchFamily="34" charset="0"/>
              </a:defRPr>
            </a:lvl1pPr>
          </a:lstStyle>
          <a:p>
            <a:fld id="{ECFDFB4D-1F82-4839-894F-3A5C1595AC58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621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179388" indent="-179388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358775" indent="-179388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538163" indent="-179388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719138" indent="-180975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DFB4D-1F82-4839-894F-3A5C1595AC58}" type="slidenum">
              <a:rPr lang="en-NZ" smtClean="0"/>
              <a:pPr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968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DFB4D-1F82-4839-894F-3A5C1595AC58}" type="slidenum">
              <a:rPr lang="en-NZ" smtClean="0"/>
              <a:pPr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41090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0DE801-2331-48BA-AD9C-1DEC0860E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4"/>
            <a:ext cx="12192000" cy="684889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19CB8DD-1BCE-42DC-8ED4-ADD932A9D3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19403" y="1814959"/>
            <a:ext cx="10363200" cy="1470025"/>
          </a:xfr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694FC0A-2BEB-4EA0-A1B0-85FCC621DF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9403" y="3908449"/>
            <a:ext cx="8160907" cy="888702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371D20F-60A6-4016-83F6-85AED95750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719403" y="5013175"/>
            <a:ext cx="2844800" cy="28800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DD Month 2019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29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608512"/>
          </a:xfrm>
        </p:spPr>
        <p:txBody>
          <a:bodyPr/>
          <a:lstStyle>
            <a:lvl2pPr>
              <a:buFont typeface="Wingdings" pitchFamily="2" charset="2"/>
              <a:buChar char="Ø"/>
              <a:defRPr/>
            </a:lvl2pPr>
            <a:lvl3pPr>
              <a:buFont typeface="Arial" pitchFamily="34" charset="0"/>
              <a:buChar char="−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F0BC93-622D-4964-921F-55B8C667A1AC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2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600" b="1" cap="all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2C12F-7ED5-4845-BD5A-6477069A208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218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0808"/>
            <a:ext cx="5384800" cy="46085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00808"/>
            <a:ext cx="5384800" cy="46085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3D7134-0F07-4EF9-8846-BC2DC3A522B6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219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40768"/>
            <a:ext cx="5386917" cy="1080120"/>
          </a:xfrm>
        </p:spPr>
        <p:txBody>
          <a:bodyPr anchor="ctr" anchorCtr="0"/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3E9A4-0A89-4B70-9474-FEFB5355D53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6197600" y="1340768"/>
            <a:ext cx="5386917" cy="1080120"/>
          </a:xfrm>
        </p:spPr>
        <p:txBody>
          <a:bodyPr anchor="ctr" anchorCtr="0"/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609600" y="2492375"/>
            <a:ext cx="5384800" cy="36337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492375"/>
            <a:ext cx="5384800" cy="36337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6291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20ED3-5560-4060-9E35-2B5E1902E07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433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6D37E-0783-4EDE-96D6-1243F475E75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371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9550" y="5157192"/>
            <a:ext cx="8112901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5547" y="1412776"/>
            <a:ext cx="8160907" cy="36724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9550" y="5723930"/>
            <a:ext cx="8112901" cy="4389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53368"/>
            <a:ext cx="2844800" cy="288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00 Month 2019</a:t>
            </a:r>
            <a:endParaRPr lang="en-A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53368"/>
            <a:ext cx="3860800" cy="288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8CA54-EF9B-4F91-BA2D-EE2A2CD1494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560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747B220-1C7A-44E6-B5F3-FE9FCB292D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50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5" imgW="557" imgH="549" progId="TCLayout.ActiveDocument.1">
                  <p:embed/>
                </p:oleObj>
              </mc:Choice>
              <mc:Fallback>
                <p:oleObj name="think-cell Slide" r:id="rId5" imgW="557" imgH="54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747B220-1C7A-44E6-B5F3-FE9FCB292D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BD43FDB-9B23-4C9D-A115-0154692A0C3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" y="6471338"/>
            <a:ext cx="12192000" cy="395287"/>
          </a:xfrm>
          <a:prstGeom prst="rect">
            <a:avLst/>
          </a:prstGeom>
          <a:solidFill>
            <a:schemeClr val="tx2"/>
          </a:solidFill>
        </p:spPr>
        <p:txBody>
          <a:bodyPr vert="horz" lIns="576000" tIns="45720" rIns="91440" bIns="45720" rtlCol="0" anchor="ctr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NZ" noProof="0" err="1"/>
              <a:t>SenateSHJ</a:t>
            </a:r>
            <a:r>
              <a:rPr lang="en-NZ" noProof="0"/>
              <a:t> – grounded in smart thinking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91" y="526942"/>
            <a:ext cx="6751896" cy="535531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40400" y="6559200"/>
            <a:ext cx="738000" cy="219600"/>
          </a:xfrm>
          <a:prstGeom prst="rect">
            <a:avLst/>
          </a:prstGeom>
        </p:spPr>
        <p:txBody>
          <a:bodyPr anchor="b"/>
          <a:lstStyle/>
          <a:p>
            <a:fld id="{025E8E07-06CB-42B9-A99C-877BFEC55DFB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B227D-ADFA-4DDA-8F2F-DCCC51C91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92" y="1763032"/>
            <a:ext cx="6751896" cy="95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82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6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EF205-CB9A-47DD-BEC6-185CD05DC51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4"/>
            <a:ext cx="12192000" cy="6848892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641"/>
            <a:ext cx="100949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808"/>
            <a:ext cx="109728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53368"/>
            <a:ext cx="28448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3D7134-0F07-4EF9-8846-BC2DC3A522B6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598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2" r:id="rId9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266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266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266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266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266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266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266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2664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−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rgbClr val="00266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w.gov.au/sites/default/files/2020-07/covid-19-safety-plan-beauty-salons-and-hairdresser-Chinese.pdf" TargetMode="External"/><Relationship Id="rId2" Type="http://schemas.openxmlformats.org/officeDocument/2006/relationships/hyperlink" Target="https://www.nsw.gov.au/sites/default/files/2020-07/covid-19-safety-plan-general-Chines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hyperlink" Target="http://www.nsw.gov.au/covid-19/covid-safe-business" TargetMode="External"/><Relationship Id="rId4" Type="http://schemas.openxmlformats.org/officeDocument/2006/relationships/hyperlink" Target="https://www.nsw.gov.au/sites/default/files/2020-07/covid-19-safety-plan-restaurants-and-cafes-Chinese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hyperlink" Target="https://www.dropbox.com/s/79f0wtbcw6rybe7/DCS1200095_DCS_COVID_HP_360Wx260H_CALD_Ad_Gatherings_AustChineseNewsWeekly.pdf?dl=0" TargetMode="External"/><Relationship Id="rId7" Type="http://schemas.openxmlformats.org/officeDocument/2006/relationships/hyperlink" Target="https://www.dropbox.com/s/odt5q1dyt2ogc6i/Get%20Tested%20-%20Clinics%20-%2030Sec%20Radio%20-%20Arabic.wav?dl=0" TargetMode="External"/><Relationship Id="rId12" Type="http://schemas.openxmlformats.org/officeDocument/2006/relationships/hyperlink" Target="https://www.dropbox.com/s/fmyz8chnfy04kf4/Arabic%20-%20Mental%20Well-being%20%E2%80%93%20Danni%20-%20Ratio%2016.9%20V2.mp4?dl=0" TargetMode="External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ropbox.com/s/ngj3fb65nqmmuw5/Covid19%20-%20Get%20tested%20clinics%20-%2045s%20-%20Mandarin%20-%20Radio%20FINAL.wav?dl=0" TargetMode="External"/><Relationship Id="rId11" Type="http://schemas.openxmlformats.org/officeDocument/2006/relationships/hyperlink" Target="https://www.dropbox.com/s/vj7y4ntia7yt6fp/Dr%20Pak%20-%20Get%20tested%20clinics%20-%2015s%20-%204by5%20aspect.mp4?dl=0" TargetMode="External"/><Relationship Id="rId5" Type="http://schemas.openxmlformats.org/officeDocument/2006/relationships/hyperlink" Target="https://www.dropbox.com/s/3eug7lnc9kczmgp/Distancing%20radio%20Mandarin.wav?dl=0" TargetMode="External"/><Relationship Id="rId15" Type="http://schemas.openxmlformats.org/officeDocument/2006/relationships/image" Target="../media/image32.jpeg"/><Relationship Id="rId10" Type="http://schemas.openxmlformats.org/officeDocument/2006/relationships/hyperlink" Target="https://www.dropbox.com/s/u1oawscj1p6f5vj/Dr%20Pak%20-%20Get%20tested%20symptoms%20-%2015s%20-%201280x720%20-%2016by9%20aspect.mp4?dl=0" TargetMode="External"/><Relationship Id="rId4" Type="http://schemas.openxmlformats.org/officeDocument/2006/relationships/hyperlink" Target="https://www.dropbox.com/s/svsbgzzzdgpalbc/DCS120002101_DCS_COVID_CALD_250x360W_DrJamesDent_ChineseNewsWeekly.pdf?dl=0" TargetMode="External"/><Relationship Id="rId9" Type="http://schemas.openxmlformats.org/officeDocument/2006/relationships/image" Target="../media/image17.sv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nsw.gov.au/Infectious/diseases/Documents/social-distancing-messages-chinese-traditional.pdf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s://www.health.nsw.gov.au/Infectious/diseases/Documents/help-us-stop-the-spread-chinese-simplified-chinese-traditional-korean-vietnames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www.health.nsw.gov.au/Infectious/covid-19/Documents/testing-poster-chinese-korean-vietnamese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.nsw.gov.au/Infectious/covid-19/PublishingImages/gatherings-portrait-tc.jpg" TargetMode="External"/><Relationship Id="rId3" Type="http://schemas.openxmlformats.org/officeDocument/2006/relationships/hyperlink" Target="https://www.health.nsw.gov.au/Infectious/diseases/Documents/help-us-stop-the-spread-chinese-simplified-chinese-traditional-korean-vietnamese.pdf" TargetMode="External"/><Relationship Id="rId7" Type="http://schemas.openxmlformats.org/officeDocument/2006/relationships/hyperlink" Target="https://www.health.nsw.gov.au/Infectious/covid-19/Documents/poster-distancing-traditional-chinese.pdf" TargetMode="External"/><Relationship Id="rId12" Type="http://schemas.openxmlformats.org/officeDocument/2006/relationships/image" Target="../media/image36.png"/><Relationship Id="rId2" Type="http://schemas.openxmlformats.org/officeDocument/2006/relationships/hyperlink" Target="https://www.health.nsw.gov.au/Infectious/covid-19/Documents/poster-mental-health-tc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covid-19/Documents/poster-call-tc.pdf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www.health.nsw.gov.au/Infectious/diseases/Documents/covid-19-symptoms-chinese-simplified-chinese-traditional-korean-vietnamese.pdf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www.health.nsw.gov.au/Infectious/diseases/Documents/stop-the-spread-arabic.pdf" TargetMode="Externa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w.gov.au/sites/default/files/2020-07/covid-19-safety-plan-beauty-salons-and-hairdresser-Chinese.pdf" TargetMode="External"/><Relationship Id="rId2" Type="http://schemas.openxmlformats.org/officeDocument/2006/relationships/hyperlink" Target="https://www.nsw.gov.au/sites/default/files/2020-07/covid-19-safety-plan-general-Chines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hyperlink" Target="http://www.nsw.gov.au/covid-19/covid-safe-business" TargetMode="External"/><Relationship Id="rId4" Type="http://schemas.openxmlformats.org/officeDocument/2006/relationships/hyperlink" Target="https://www.nsw.gov.au/sites/default/files/2020-07/covid-19-safety-plan-restaurants-and-cafes-Chinese.pdf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3.png"/><Relationship Id="rId3" Type="http://schemas.openxmlformats.org/officeDocument/2006/relationships/hyperlink" Target="https://www.dropbox.com/s/l05b0lz055ftfn2/DCS120002101_DCS_COVID_CALD_270x360W_JamesDent_Aus_Chinese_Daily.pdf?dl=0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42.png"/><Relationship Id="rId2" Type="http://schemas.openxmlformats.org/officeDocument/2006/relationships/hyperlink" Target="https://www.dropbox.com/s/iaims2hhbwlnu1u/DCS1200095_DCS_COVID_HP_360Wx260H_CALD_Ad_Gatherings_AustChineseNewsWeekly.pdf?dl=0" TargetMode="Externa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ropbox.com/s/odt5q1dyt2ogc6i/Get%20Tested%20-%20Clinics%20-%2030Sec%20Radio%20-%20Arabic.wav?dl=0" TargetMode="External"/><Relationship Id="rId11" Type="http://schemas.openxmlformats.org/officeDocument/2006/relationships/hyperlink" Target="https://www.dropbox.com/s/fmyz8chnfy04kf4/Arabic%20-%20Mental%20Well-being%20%E2%80%93%20Danni%20-%20Ratio%2016.9%20V2.mp4?dl=0" TargetMode="External"/><Relationship Id="rId5" Type="http://schemas.openxmlformats.org/officeDocument/2006/relationships/hyperlink" Target="https://www.dropbox.com/s/8an0ra15x0uqhrp/Get%20Tested%20-%20Clinics%20-%2030Sec%20Radio%20-%20Cantonese.wav?dl=0" TargetMode="External"/><Relationship Id="rId15" Type="http://schemas.openxmlformats.org/officeDocument/2006/relationships/image" Target="../media/image45.jpeg"/><Relationship Id="rId10" Type="http://schemas.openxmlformats.org/officeDocument/2006/relationships/hyperlink" Target="https://www.dropbox.com/s/kq11egfsdwpl35i/Chinese%20-%20Mental%20Well-being%20%C3%94%C3%87%C3%B4%20Danni%20-%20Ratio%2016.9%20V2.mp4?dl=0" TargetMode="External"/><Relationship Id="rId4" Type="http://schemas.openxmlformats.org/officeDocument/2006/relationships/hyperlink" Target="https://www.dropbox.com/s/wzfqf4t6kurpxgk/Distancing%20radio%20Cantonese.wav?dl=0" TargetMode="External"/><Relationship Id="rId9" Type="http://schemas.openxmlformats.org/officeDocument/2006/relationships/hyperlink" Target="https://www.dropbox.com/s/g7gwszg7oa4dllb/TC_NO%20GFX_COVID-19_DrClareSkinner_4%205_15sec.mp4?dl=0" TargetMode="External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www.health.nsw.gov.au/Infectious/diseases/Documents/patient-waiting-rooms-chinese-simplified-chinese-traditional-korean-vietnamese.pdf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36.png"/><Relationship Id="rId2" Type="http://schemas.openxmlformats.org/officeDocument/2006/relationships/hyperlink" Target="https://www.health.nsw.gov.au/Infectious/covid-19/Documents/got-symptoms-get-tested-poster-korean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hyperlink" Target="https://www.health.nsw.gov.au/Infectious/diseases/Documents/covid-19-symptoms-chinese-simplified-chinese-traditional-korean-vietnamese.pdf" TargetMode="External"/><Relationship Id="rId5" Type="http://schemas.openxmlformats.org/officeDocument/2006/relationships/hyperlink" Target="https://www.health.nsw.gov.au/Infectious/diseases/Documents/stop-the-spread-korean.pdf" TargetMode="External"/><Relationship Id="rId10" Type="http://schemas.openxmlformats.org/officeDocument/2006/relationships/hyperlink" Target="https://www.health.nsw.gov.au/Infectious/diseases/Documents/stop-the-spread-arabic.pdf" TargetMode="External"/><Relationship Id="rId4" Type="http://schemas.openxmlformats.org/officeDocument/2006/relationships/hyperlink" Target="https://www.health.nsw.gov.au/Infectious/diseases/Documents/social-distancing-messages-korean.pdf" TargetMode="External"/><Relationship Id="rId9" Type="http://schemas.openxmlformats.org/officeDocument/2006/relationships/hyperlink" Target="https://www.health.nsw.gov.au/Infectious/diseases/Documents/help-us-stop-the-spread-chinese-simplified-chinese-traditional-korean-vietnamese.pdf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www.health.nsw.gov.au/Infectious/covid-19/Documents/testing-poster-chinese-korean-vietnamese.pdf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www.health.nsw.gov.au/Infectious/covid-19/Documents/poster-mental-health-korean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covid-19/Documents/poster-call-korean.pdf" TargetMode="External"/><Relationship Id="rId5" Type="http://schemas.openxmlformats.org/officeDocument/2006/relationships/hyperlink" Target="https://www.health.nsw.gov.au/Infectious/covid-19/PublishingImages/keep-safe-korean.jpg" TargetMode="External"/><Relationship Id="rId10" Type="http://schemas.openxmlformats.org/officeDocument/2006/relationships/image" Target="../media/image53.JPG"/><Relationship Id="rId4" Type="http://schemas.openxmlformats.org/officeDocument/2006/relationships/hyperlink" Target="https://www.health.nsw.gov.au/Infectious/covid-19/PublishingImages/avoid-large-family-gatherings-and-get-tested-korean.jpg" TargetMode="Externa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w.gov.au/sites/default/files/2020-07/covid-19-safety-plan-beauty-salons-and-hairdressers_Korean_0.pdf" TargetMode="External"/><Relationship Id="rId2" Type="http://schemas.openxmlformats.org/officeDocument/2006/relationships/hyperlink" Target="https://www.nsw.gov.au/sites/default/files/2020-07/covid-19-safety-plan-general-Korean-Interactiv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hyperlink" Target="http://www.nsw.gov.au/covid-19/covid-safe-business" TargetMode="External"/><Relationship Id="rId4" Type="http://schemas.openxmlformats.org/officeDocument/2006/relationships/hyperlink" Target="https://www.nsw.gov.au/sites/default/files/2020-07/covid-19-safety-plan-restaurants-and-cafes_Korean-Interactive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opbox.com/s/5jh7v6lezzlni32/DCS120002101_DCS_COVID_CALD_120x180W_DrJamesDent_KoreanCommMag_GetTested.pdf?dl=0" TargetMode="External"/><Relationship Id="rId3" Type="http://schemas.openxmlformats.org/officeDocument/2006/relationships/hyperlink" Target="https://www.dropbox.com/s/cunxuq4fyriidmk/Distancing%20-%20Radio%20-%20Korean.wav?dl=0" TargetMode="External"/><Relationship Id="rId7" Type="http://schemas.openxmlformats.org/officeDocument/2006/relationships/hyperlink" Target="https://www.dropbox.com/s/vdknrytr9xdxlrv/ContinueHealthcare_DCS120002101_DCS_COVID_CALD_120x180W_DrJames_KoreanCommMag.pdf?dl=0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ww.dropbox.com/s/m6vnu67jzsubdxg/Get%20Tested%20-%20Clinics%20-%2030Sec%20Radio%20-%20Korean.wav?dl=0" TargetMode="External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.nsw.gov.au/Infectious/diseases/Documents/help-us-stop-the-spread-chinese-simplified-chinese-traditional-korean-vietnamese.pdf" TargetMode="External"/><Relationship Id="rId3" Type="http://schemas.openxmlformats.org/officeDocument/2006/relationships/hyperlink" Target="https://www.health.nsw.gov.au/Infectious/diseases/Documents/social-distancing-messages-vietnamese.pdf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s://www.health.nsw.gov.au/Infectious/covid-19/Documents/got-symptoms-get-tested-poster-vietnames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11" Type="http://schemas.openxmlformats.org/officeDocument/2006/relationships/image" Target="../media/image36.png"/><Relationship Id="rId5" Type="http://schemas.openxmlformats.org/officeDocument/2006/relationships/image" Target="../media/image57.png"/><Relationship Id="rId10" Type="http://schemas.openxmlformats.org/officeDocument/2006/relationships/hyperlink" Target="https://www.health.nsw.gov.au/Infectious/diseases/Documents/covid-19-symptoms-chinese-simplified-chinese-traditional-korean-vietnamese.pdf" TargetMode="External"/><Relationship Id="rId4" Type="http://schemas.openxmlformats.org/officeDocument/2006/relationships/hyperlink" Target="https://www.health.nsw.gov.au/Infectious/diseases/Documents/stop-the-spread-vietnamese.pdf" TargetMode="External"/><Relationship Id="rId9" Type="http://schemas.openxmlformats.org/officeDocument/2006/relationships/hyperlink" Target="https://www.health.nsw.gov.au/Infectious/diseases/Documents/stop-the-spread-arabic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www.health.nsw.gov.au/Infectious/diseases/Documents/stop-the-spread-arabic.pdf" TargetMode="External"/><Relationship Id="rId7" Type="http://schemas.openxmlformats.org/officeDocument/2006/relationships/hyperlink" Target="https://www.health.nsw.gov.au/Infectious/covid-19/Documents/poster-call-vietnamese.pdf" TargetMode="External"/><Relationship Id="rId2" Type="http://schemas.openxmlformats.org/officeDocument/2006/relationships/hyperlink" Target="https://www.health.nsw.gov.au/Infectious/covid-19/Documents/poster-mental-health-vietnames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covid-19/PublishingImages/keep-safe-vietnamese.jpg" TargetMode="External"/><Relationship Id="rId11" Type="http://schemas.openxmlformats.org/officeDocument/2006/relationships/image" Target="../media/image63.JPG"/><Relationship Id="rId5" Type="http://schemas.openxmlformats.org/officeDocument/2006/relationships/hyperlink" Target="https://www.health.nsw.gov.au/Infectious/covid-19/PublishingImages/gatherings-portrait-vietnamese.jpg" TargetMode="External"/><Relationship Id="rId10" Type="http://schemas.openxmlformats.org/officeDocument/2006/relationships/image" Target="../media/image62.png"/><Relationship Id="rId4" Type="http://schemas.openxmlformats.org/officeDocument/2006/relationships/hyperlink" Target="https://www.health.nsw.gov.au/Infectious/diseases/Documents/covid-19-ed-poster-vietnamese.pdf" TargetMode="External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w.gov.au/sites/default/files/2020-07/covid-19-safety-plan-beauty-salons-and-hairdressers-Vietnamese.pdf" TargetMode="External"/><Relationship Id="rId2" Type="http://schemas.openxmlformats.org/officeDocument/2006/relationships/hyperlink" Target="https://www.nsw.gov.au/sites/default/files/2020-07/covid-19-safety-plan-general-Vietnames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hyperlink" Target="http://www.nsw.gov.au/covid-19/covid-safe-business" TargetMode="External"/><Relationship Id="rId4" Type="http://schemas.openxmlformats.org/officeDocument/2006/relationships/hyperlink" Target="https://www.nsw.gov.au/sites/default/files/2020-07/covid-19-safety-plan-restaurants-and-cafes-Vietnamese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ww.dropbox.com/s/drtxxffb1plb0xj/V2_Viet_NO%20GFX_COVID-19_DrClareSkinner_4%205_15sec.mp4?dl=0" TargetMode="External"/><Relationship Id="rId3" Type="http://schemas.openxmlformats.org/officeDocument/2006/relationships/hyperlink" Target="https://www.dropbox.com/s/zzkbv9se6ueun0d/DCS1200095_DCS_COVID_HP_260Wx180H_Gatherings_DanViet.pdf?dl=0" TargetMode="External"/><Relationship Id="rId7" Type="http://schemas.openxmlformats.org/officeDocument/2006/relationships/hyperlink" Target="https://www.dropbox.com/s/avp5e9f1cjosegb/Get%20Tested%20-%20Clinics%20-%2030Sec%20Radio%20-%20Vietnamese.wav?dl=0" TargetMode="External"/><Relationship Id="rId12" Type="http://schemas.openxmlformats.org/officeDocument/2006/relationships/hyperlink" Target="https://www.dropbox.com/s/ic0t7yorz378y4g/Distancing%20-%20Vietnamese%20-%20Radio.wav?dl=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ropbox.com/s/ri56ue9o6zf6nxy/DCS120002101_DCS_COVID_CALD_180x260W_DrJamesDent_DanViet.pdf?dl=0" TargetMode="External"/><Relationship Id="rId11" Type="http://schemas.openxmlformats.org/officeDocument/2006/relationships/image" Target="../media/image67.jpeg"/><Relationship Id="rId5" Type="http://schemas.openxmlformats.org/officeDocument/2006/relationships/image" Target="../media/image66.png"/><Relationship Id="rId15" Type="http://schemas.openxmlformats.org/officeDocument/2006/relationships/image" Target="../media/image69.jpeg"/><Relationship Id="rId10" Type="http://schemas.openxmlformats.org/officeDocument/2006/relationships/hyperlink" Target="https://www.dropbox.com/s/duqruzuju3524w9/Vietnamese%20-%20Mental%20Well-being%20%C3%94%C3%87%C3%B4%20Danni%20-%20Ratio%204.5.mp4?dl=0" TargetMode="External"/><Relationship Id="rId4" Type="http://schemas.openxmlformats.org/officeDocument/2006/relationships/image" Target="../media/image65.jpeg"/><Relationship Id="rId9" Type="http://schemas.openxmlformats.org/officeDocument/2006/relationships/image" Target="../media/image17.svg"/><Relationship Id="rId1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.nsw.gov.au/Infectious/diseases/Documents/stop-the-spread-thai.pdf" TargetMode="External"/><Relationship Id="rId3" Type="http://schemas.openxmlformats.org/officeDocument/2006/relationships/hyperlink" Target="https://www.health.nsw.gov.au/Infectious/diseases/Documents/help-us-stop-the-spread-indonesian-japanese-mongolian-thai.pdf" TargetMode="External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covid-19/Documents/got-symptoms-get-tested-poster-lao.pdf" TargetMode="External"/><Relationship Id="rId5" Type="http://schemas.openxmlformats.org/officeDocument/2006/relationships/image" Target="../media/image71.png"/><Relationship Id="rId4" Type="http://schemas.openxmlformats.org/officeDocument/2006/relationships/hyperlink" Target="https://www.health.nsw.gov.au/Infectious/diseases/Documents/social-distancing-messages-thai.pdf" TargetMode="External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hyperlink" Target="https://www.health.nsw.gov.au/Infectious/covid-19/PublishingImages/avoid-large-family-gatherings-and-get-tested-thai.jpg" TargetMode="External"/><Relationship Id="rId2" Type="http://schemas.openxmlformats.org/officeDocument/2006/relationships/hyperlink" Target="https://www.health.nsw.gov.au/Infectious/covid-19/Documents/testing-poster-indo-japanese-mongolian-thai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covid-19/Documents/poster-call-thai.pdf" TargetMode="External"/><Relationship Id="rId5" Type="http://schemas.openxmlformats.org/officeDocument/2006/relationships/image" Target="../media/image75.png"/><Relationship Id="rId4" Type="http://schemas.openxmlformats.org/officeDocument/2006/relationships/hyperlink" Target="https://www.health.nsw.gov.au/Infectious/covid-19/Documents/poster-distancing-thai.pdf" TargetMode="External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w.gov.au/sites/default/files/2020-08/covid-19-safety-plan-general-Thai-Interactive.pdf" TargetMode="External"/><Relationship Id="rId2" Type="http://schemas.openxmlformats.org/officeDocument/2006/relationships/hyperlink" Target="http://www.nsw.gov.au/covid-19/covid-safe-business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hyperlink" Target="https://www.nsw.gov.au/sites/default/files/2020-07/covid-19-safety-plan-beauty-salons-and-hairdressers-Thai_0.pdf" TargetMode="External"/><Relationship Id="rId4" Type="http://schemas.openxmlformats.org/officeDocument/2006/relationships/hyperlink" Target="https://www.nsw.gov.au/sites/default/files/2020-07/covid-19-safety-plan-restaurants-and-cafes-Thai-Interactive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nsw.gov.au/Infectious/diseases/Documents/social-distancing-messages-hindi.pdf" TargetMode="External"/><Relationship Id="rId2" Type="http://schemas.openxmlformats.org/officeDocument/2006/relationships/hyperlink" Target="https://www.nsw.gov.au/resources-for-your-community/hindi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www.dropbox.com/s/qzx2n6ub22s3z7x/DCS1200079_DCS_COVID_HP_250Wx170H_Ad_DrJamesDent_V2%5B3%5D.pdf?dl=0" TargetMode="External"/><Relationship Id="rId7" Type="http://schemas.openxmlformats.org/officeDocument/2006/relationships/image" Target="../media/image17.svg"/><Relationship Id="rId2" Type="http://schemas.openxmlformats.org/officeDocument/2006/relationships/hyperlink" Target="https://www.dropbox.com/s/g2o3l4k6vdynkm0/DCS1200095_DCS_COVID_HP_260Wx170H_CALD_Ad_Gatherings_V1%5B2%5D.pdf?dl=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hyperlink" Target="https://www.dropbox.com/s/muljh6jlyqbk2ae/Get%20Tested%20-%20Symptoms%20-%2030Sec%20Radio%20-%20Hindi.wav?dl=0" TargetMode="External"/><Relationship Id="rId4" Type="http://schemas.openxmlformats.org/officeDocument/2006/relationships/hyperlink" Target="https://www.dropbox.com/s/6rvp477s8zxpifg/Get%20Tested%20-%20Clinics%20-%2030Sec%20Radio%20-%20Hindi.wav?dl=0" TargetMode="External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www.health.nsw.gov.au/Infectious/factsheets/Factsheets/advice-for-confirmed-polish.pdf" TargetMode="External"/><Relationship Id="rId7" Type="http://schemas.openxmlformats.org/officeDocument/2006/relationships/image" Target="../media/image84.png"/><Relationship Id="rId2" Type="http://schemas.openxmlformats.org/officeDocument/2006/relationships/hyperlink" Target="https://www.health.nsw.gov.au/Infectious/diseases/Documents/help-us-stop-the-spread-greek-italian-macedonian-polish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hyperlink" Target="https://www.health.nsw.gov.au/Infectious/covid-19/Documents/poster-distancing-polish.pdf" TargetMode="External"/><Relationship Id="rId4" Type="http://schemas.openxmlformats.org/officeDocument/2006/relationships/hyperlink" Target="https://www.health.nsw.gov.au/Infectious/covid-19/Documents/testing-poster-greek-italian-macedonian-polish.pdf" TargetMode="External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nsw.gov.au/Infectious/covid-19/Pages/multilingual.aspx" TargetMode="External"/><Relationship Id="rId2" Type="http://schemas.openxmlformats.org/officeDocument/2006/relationships/hyperlink" Target="https://www.nsw.gov.a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health.nsw.gov.au/Infectious/covid-19/Pages/digital-resources.aspx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nsw.gov.au/Infectious/covid-19/PublishingImages/avoid-large-family-gatherings-and-get-tested-polish.jpg" TargetMode="External"/><Relationship Id="rId2" Type="http://schemas.openxmlformats.org/officeDocument/2006/relationships/hyperlink" Target="https://www.health.nsw.gov.au/Infectious/covid-19/Documents/poster-call-polish.pdf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.nsw.gov.au/Infectious/diseases/Documents/help-us-stop-the-spread-greek-italian-macedonian-polish.pdf" TargetMode="External"/><Relationship Id="rId3" Type="http://schemas.openxmlformats.org/officeDocument/2006/relationships/hyperlink" Target="https://www.health.nsw.gov.au/Infectious/factsheets/Factsheets/advice-for-confirmed-greek.pdf" TargetMode="External"/><Relationship Id="rId7" Type="http://schemas.openxmlformats.org/officeDocument/2006/relationships/image" Target="../media/image91.png"/><Relationship Id="rId2" Type="http://schemas.openxmlformats.org/officeDocument/2006/relationships/hyperlink" Target="https://www.health.nsw.gov.au/Infectious/diseases/Documents/social-distancing-messages-greek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diseases/Documents/stop-the-spread-greek.pdf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www.health.nsw.gov.au/Infectious/diseases/Documents/covid-19-ed-poster-greek.pdf" TargetMode="External"/><Relationship Id="rId7" Type="http://schemas.openxmlformats.org/officeDocument/2006/relationships/hyperlink" Target="https://www.health.nsw.gov.au/Infectious/covid-19/Documents/poster-mental-health-greek.pdf" TargetMode="External"/><Relationship Id="rId2" Type="http://schemas.openxmlformats.org/officeDocument/2006/relationships/hyperlink" Target="https://www.health.nsw.gov.au/Infectious/covid-19/Documents/testing-poster-greek-italian-macedonian-polish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covid-19/Documents/poster-call-greek.pdf" TargetMode="External"/><Relationship Id="rId5" Type="http://schemas.openxmlformats.org/officeDocument/2006/relationships/hyperlink" Target="https://www.health.nsw.gov.au/Infectious/covid-19/Documents/poster-distancing-greek.pdf" TargetMode="External"/><Relationship Id="rId4" Type="http://schemas.openxmlformats.org/officeDocument/2006/relationships/hyperlink" Target="https://www.health.nsw.gov.au/Infectious/covid-19/PublishingImages/avoid-large-family-gatherings-and-get-tested-greek.jp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3.png"/><Relationship Id="rId7" Type="http://schemas.openxmlformats.org/officeDocument/2006/relationships/hyperlink" Target="https://www.dropbox.com/s/yeh745x8fjdejgb/Distancing%20-%20Greek%20-%20radio.wav?dl=0" TargetMode="External"/><Relationship Id="rId2" Type="http://schemas.openxmlformats.org/officeDocument/2006/relationships/hyperlink" Target="https://www.dropbox.com/s/77s3lqq1czd6gec/DCS120002101_DCS_COVID_CALD_180x260W_DrJamesDent_GreekHerald.pdf?dl=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ww.dropbox.com/s/cdyz3dr1dpesyot/Get%20Tested%20-%20Clinics%20-%2030Sec%20Radio%20-%20Greek%20%28Slower%29.wav?dl=0" TargetMode="External"/><Relationship Id="rId9" Type="http://schemas.openxmlformats.org/officeDocument/2006/relationships/hyperlink" Target="https://www.dropbox.com/s/ofd7pi0e9bgbds8/DCS120002101_DCS_COVID_CALD_180x260W_DrJames_OKosmos.pdf?dl=0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.nsw.gov.au/Infectious/diseases/Documents/help-us-stop-the-spread-greek-italian-macedonian-polish.pdf" TargetMode="External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hyperlink" Target="https://www.health.nsw.gov.au/Infectious/diseases/Documents/social-distancing-messages-italian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png"/><Relationship Id="rId5" Type="http://schemas.openxmlformats.org/officeDocument/2006/relationships/hyperlink" Target="https://www.health.nsw.gov.au/Infectious/diseases/Documents/patient-waiting-rooms-greek-italian-macedonian-polish.pdf" TargetMode="External"/><Relationship Id="rId4" Type="http://schemas.openxmlformats.org/officeDocument/2006/relationships/hyperlink" Target="https://www.health.nsw.gov.au/Infectious/factsheets/Factsheets/advice-for-confirmed-italian.pdf" TargetMode="External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.nsw.gov.au/Infectious/diseases/Documents/stop-the-spread-italian.pdf" TargetMode="External"/><Relationship Id="rId3" Type="http://schemas.openxmlformats.org/officeDocument/2006/relationships/hyperlink" Target="https://www.health.nsw.gov.au/Infectious/diseases/Documents/covid-19-ed-poster-italian.pdf" TargetMode="External"/><Relationship Id="rId7" Type="http://schemas.openxmlformats.org/officeDocument/2006/relationships/hyperlink" Target="https://www.health.nsw.gov.au/Infectious/covid-19/Documents/poster-mental-health-italian.pdf" TargetMode="External"/><Relationship Id="rId2" Type="http://schemas.openxmlformats.org/officeDocument/2006/relationships/hyperlink" Target="https://www.health.nsw.gov.au/Infectious/covid-19/Documents/got-symptoms-get-tested-poster-italian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covid-19/Documents/poster-call-italian.pdf" TargetMode="External"/><Relationship Id="rId5" Type="http://schemas.openxmlformats.org/officeDocument/2006/relationships/hyperlink" Target="https://www.health.nsw.gov.au/Infectious/covid-19/Documents/physical-distancing-keep-safe-italian.pdf" TargetMode="External"/><Relationship Id="rId4" Type="http://schemas.openxmlformats.org/officeDocument/2006/relationships/hyperlink" Target="https://www.health.nsw.gov.au/Infectious/covid-19/PublishingImages/gatherings-portrait-italian.jpg" TargetMode="External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hyperlink" Target="https://www.dropbox.com/s/1fik27l5csr2lye/DCS1200095_DCS_COVID_HP_183x260W_Gatherings_LaFiamma.pdf?dl=0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ropbox.com/s/pjefey1rsx1n7ox/Get%20Tested%20-%20Clinics%20-%2030Sec%20Radio%20-%20Italian.wav?dl=0" TargetMode="External"/><Relationship Id="rId5" Type="http://schemas.openxmlformats.org/officeDocument/2006/relationships/hyperlink" Target="https://www.dropbox.com/s/zetihtczp0h6xgh/DCS120002101_DCS_COVID_CALD_183x260W_DrJamesDent_LaFiamma.pdf?dl=0" TargetMode="External"/><Relationship Id="rId4" Type="http://schemas.openxmlformats.org/officeDocument/2006/relationships/image" Target="../media/image100.png"/><Relationship Id="rId9" Type="http://schemas.openxmlformats.org/officeDocument/2006/relationships/hyperlink" Target="https://www.dropbox.com/s/wgz1bopgcxg1w38/Distancing%20-%20Italian%20-%20Radio.wav?dl=0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https://www.dropbox.com/s/kqa8f17cdcyc968/Get%20Tested%20-%20Clinics%20-%2030Sec%20Radio%20-%20Spanish.wav?dl=0" TargetMode="External"/><Relationship Id="rId7" Type="http://schemas.openxmlformats.org/officeDocument/2006/relationships/hyperlink" Target="https://www.dropbox.com/s/ph17g8yspzwah6l/DCS120002101_DCS_COVID_CALD_190x260W_DrJames_EI.pdf?dl=0" TargetMode="External"/><Relationship Id="rId2" Type="http://schemas.openxmlformats.org/officeDocument/2006/relationships/hyperlink" Target="https://www.dropbox.com/s/g892k9w4ryjiue5/DCS120002101_DCS_COVID_CALD_190x260W_DrJamesDent_EI.pdf?dl=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ww.dropbox.com/s/lp061kvno8bx3lg/Get%20Tested%20-%20Symptoms%20-%2030Sec%20Radio%20-%20Spanish.wav?dl=0" TargetMode="External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3u87nwbi0zcari9/Get%20Tested%20-%20Clinics%20-%2030Sec%20Radio%20-%20Punjabi.wav?dl=0" TargetMode="External"/><Relationship Id="rId2" Type="http://schemas.openxmlformats.org/officeDocument/2006/relationships/hyperlink" Target="https://www.dropbox.com/s/sbjuhfnpnpjpkzz/Get%20Tested%20-%20Symptoms%20-%2030Sec%20Radio%20-%20Punjabi.wav?dl=0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nsw.gov.au/Infectious/diseases/Documents/stop-the-spread-arabic.pdf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hyperlink" Target="https://www.health.nsw.gov.au/Infectious/covid-19/Documents/testing-poster-arabic-assyrian-farsi-urdu.pdf" TargetMode="External"/><Relationship Id="rId4" Type="http://schemas.openxmlformats.org/officeDocument/2006/relationships/hyperlink" Target="https://www.health.nsw.gov.au/Infectious/covid-19/Documents/got-symptoms-get-tested-poster-arabic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health.nsw.gov.au/Infectious/diseases/Documents/stop-the-spread-arabic.pdf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www.health.nsw.gov.au/Infectious/diseases/Documents/help-us-stop-the-spread-arabic-assyrian-farsi-urdu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ealth.nsw.gov.au/Infectious/covid-19/Documents/poster-call-arabic.pdf" TargetMode="External"/><Relationship Id="rId5" Type="http://schemas.openxmlformats.org/officeDocument/2006/relationships/hyperlink" Target="https://www.health.nsw.gov.au/Infectious/covid-19/PublishingImages/keep-safe-arabic.jpg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www.health.nsw.gov.au/Infectious/covid-19/Documents/poster-mental-health-arabic.pdf" TargetMode="Externa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ww.dropbox.com/s/fmyz8chnfy04kf4/Arabic%20-%20Mental%20Well-being%20%E2%80%93%20Danni%20-%20Ratio%2016.9%20V2.mp4?dl=0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dropbox.com/s/odt5q1dyt2ogc6i/Get%20Tested%20-%20Clinics%20-%2030Sec%20Radio%20-%20Arabic.wav?dl=0" TargetMode="External"/><Relationship Id="rId12" Type="http://schemas.openxmlformats.org/officeDocument/2006/relationships/image" Target="../media/image19.png"/><Relationship Id="rId2" Type="http://schemas.openxmlformats.org/officeDocument/2006/relationships/hyperlink" Target="https://www.dropbox.com/s/yg8vgt3waa5ixlu/DCS1200095_DCS_COVID_HP_260Wx180H_An-Nahar_Gatherings.pdf?dl=0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ropbox.com/s/lfabhv0wzcpr3fs/Distancing%20-%20Arabic%20-%20Radio.wav?dl=0" TargetMode="External"/><Relationship Id="rId11" Type="http://schemas.openxmlformats.org/officeDocument/2006/relationships/hyperlink" Target="https://www.dropbox.com/s/oxl8arp2dkelbf0/Arabic_ContinueHealthcare_NO%20GFX_COVID-19_DrClareSkinner_4%205_15sec.mp4?dl=0" TargetMode="External"/><Relationship Id="rId5" Type="http://schemas.openxmlformats.org/officeDocument/2006/relationships/hyperlink" Target="https://www.dropbox.com/s/ti18tzw32j3ljjm/DCS1200079_DCS_COVID_HP_260Wx180H_AnNahar_DrJamesDent_V1.pdf?dl=0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sv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w.gov.au/sites/default/files/2020-07/covid-19-safety-plan-beauty-salons-and-hairdressers-Arabic.pdfressing%20salons" TargetMode="External"/><Relationship Id="rId2" Type="http://schemas.openxmlformats.org/officeDocument/2006/relationships/hyperlink" Target="https://www.nsw.gov.au/sites/default/files/2020-07/covid-19-safety-plan-general-Arabic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hyperlink" Target="http://www.nsw.gov.au/covid-19/covid-safe-business" TargetMode="External"/><Relationship Id="rId4" Type="http://schemas.openxmlformats.org/officeDocument/2006/relationships/hyperlink" Target="https://www.nsw.gov.au/sites/default/files/2020-07/covid-19-safety-plan-restaurants-and-cafes-Arabic_0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health.nsw.gov.au/Infectious/covid-19/Documents/got-symptoms-get-tested-poster-simplified-chinese.pdf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www.health.nsw.gov.au/Infectious/diseases/Documents/help-us-stop-the-spread-chinese-simplified-chinese-traditional-korean-vietnames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hyperlink" Target="https://www.health.nsw.gov.au/Infectious/covid-19/PublishingImages/keep-safe-chinese-simplified.jpg" TargetMode="External"/><Relationship Id="rId4" Type="http://schemas.openxmlformats.org/officeDocument/2006/relationships/hyperlink" Target="https://www.health.nsw.gov.au/Infectious/covid-19/Documents/testing-poster-chinese-korean-vietnamese.pdf" TargetMode="External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health.nsw.gov.au/Infectious/diseases/Documents/stop-the-spread-arabic.pdf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health.nsw.gov.au/Infectious/diseases/Documents/covid-19-symptoms-chinese-simplified-chinese-traditional-korean-vietnames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hyperlink" Target="https://www.health.nsw.gov.au/Infectious/covid-19/Documents/poster-call-sc.pdf" TargetMode="External"/><Relationship Id="rId4" Type="http://schemas.openxmlformats.org/officeDocument/2006/relationships/hyperlink" Target="https://www.health.nsw.gov.au/Infectious/covid-19/Documents/poster-mental-health-sc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D79411D-0F28-4E8C-BFBD-EC24E56A5BC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8024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5" imgW="415" imgH="422" progId="TCLayout.ActiveDocument.1">
                  <p:embed/>
                </p:oleObj>
              </mc:Choice>
              <mc:Fallback>
                <p:oleObj name="think-cell Slide" r:id="rId5" imgW="415" imgH="42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D79411D-0F28-4E8C-BFBD-EC24E56A5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BCBCEF2A-8D9A-485C-9BBB-1ED7564BFB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520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29123-40F7-4B08-A7E0-DBD7213AE1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Stakeholder Toolkit – Translated Resources</a:t>
            </a:r>
            <a:br>
              <a:rPr lang="en-US" dirty="0"/>
            </a:br>
            <a:endParaRPr lang="en-NZ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52376DE-ADFE-451E-98BC-0107A80BA8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This pack contains a selection of downloadable translated resources and direct links to information on how to stay COVID Safe in the community and specific resources for businesses</a:t>
            </a:r>
          </a:p>
          <a:p>
            <a:endParaRPr lang="en-AU" dirty="0"/>
          </a:p>
          <a:p>
            <a:r>
              <a:rPr lang="en-US" dirty="0"/>
              <a:t>Last </a:t>
            </a:r>
            <a:r>
              <a:rPr lang="en-US"/>
              <a:t>updated 25 </a:t>
            </a:r>
            <a:r>
              <a:rPr lang="en-US" dirty="0"/>
              <a:t>August 2020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19258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BBDE-E712-4F4A-B994-869C5108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9159867" cy="534415"/>
          </a:xfrm>
        </p:spPr>
        <p:txBody>
          <a:bodyPr/>
          <a:lstStyle/>
          <a:p>
            <a:r>
              <a:rPr lang="en-AU" b="1"/>
              <a:t>Simplified Chinese</a:t>
            </a:r>
            <a:r>
              <a:rPr lang="en-AU"/>
              <a:t>: COVID Safe business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BF843-3854-441E-AC76-B443F32CD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9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5ED3D-5F2D-4807-A4E3-AC0386C960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5522" y="3088907"/>
            <a:ext cx="6352936" cy="954107"/>
          </a:xfrm>
        </p:spPr>
        <p:txBody>
          <a:bodyPr/>
          <a:lstStyle/>
          <a:p>
            <a:r>
              <a:rPr lang="en-NZ">
                <a:hlinkClick r:id="rId2"/>
              </a:rPr>
              <a:t>General</a:t>
            </a:r>
            <a:endParaRPr lang="en-NZ"/>
          </a:p>
          <a:p>
            <a:r>
              <a:rPr lang="en-AU">
                <a:hlinkClick r:id="rId3"/>
              </a:rPr>
              <a:t>Beauty, Nail, Waxing, Tanning and Hairdressing Salons </a:t>
            </a:r>
            <a:endParaRPr lang="en-NZ"/>
          </a:p>
          <a:p>
            <a:r>
              <a:rPr lang="en-AU">
                <a:hlinkClick r:id="rId4"/>
              </a:rPr>
              <a:t>Restaurants and Cafes including food courts</a:t>
            </a:r>
            <a:endParaRPr lang="en-NZ"/>
          </a:p>
          <a:p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F5E1A-40FF-4901-BD29-4AAF5E08F06E}"/>
              </a:ext>
            </a:extLst>
          </p:cNvPr>
          <p:cNvSpPr txBox="1"/>
          <p:nvPr/>
        </p:nvSpPr>
        <p:spPr>
          <a:xfrm>
            <a:off x="473990" y="497451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For more information on COVID Safe businesses, go to </a:t>
            </a:r>
            <a:r>
              <a:rPr lang="en-AU">
                <a:hlinkClick r:id="rId5"/>
              </a:rPr>
              <a:t>www.nsw.gov.au/covid-19/covid-safe-business</a:t>
            </a:r>
            <a:r>
              <a:rPr lang="en-AU"/>
              <a:t> </a:t>
            </a:r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016F20-B2E5-44C1-9D61-2AAC193B24BD}"/>
              </a:ext>
            </a:extLst>
          </p:cNvPr>
          <p:cNvSpPr/>
          <p:nvPr/>
        </p:nvSpPr>
        <p:spPr>
          <a:xfrm>
            <a:off x="473990" y="149455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/>
              <a:t>Show your commitment to COVID Safety and keeping our community safe. Complete a COVID-19 Safety Plan and register as a COVID Safe business.</a:t>
            </a:r>
          </a:p>
          <a:p>
            <a:endParaRPr lang="en-AU"/>
          </a:p>
          <a:p>
            <a:r>
              <a:rPr lang="en-AU"/>
              <a:t>Links to translated COVID Safe Plans for businesses:</a:t>
            </a:r>
            <a:endParaRPr lang="en-NZ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518310-DAC0-48B7-87E7-92EC85D194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969" y="2233219"/>
            <a:ext cx="2700000" cy="3799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693454-F9C0-4935-9D83-025534326128}"/>
              </a:ext>
            </a:extLst>
          </p:cNvPr>
          <p:cNvSpPr txBox="1"/>
          <p:nvPr/>
        </p:nvSpPr>
        <p:spPr>
          <a:xfrm>
            <a:off x="7792200" y="1551912"/>
            <a:ext cx="388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/>
              <a:t>Example of the Simplified Chinese COVID-Safe poster received on registration</a:t>
            </a:r>
            <a:endParaRPr lang="en-NZ" sz="1400"/>
          </a:p>
        </p:txBody>
      </p:sp>
    </p:spTree>
    <p:extLst>
      <p:ext uri="{BB962C8B-B14F-4D97-AF65-F5344CB8AC3E}">
        <p14:creationId xmlns:p14="http://schemas.microsoft.com/office/powerpoint/2010/main" val="30150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9571-D456-4FE4-B3E4-702297AB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9744429" cy="535531"/>
          </a:xfrm>
        </p:spPr>
        <p:txBody>
          <a:bodyPr/>
          <a:lstStyle/>
          <a:p>
            <a:r>
              <a:rPr lang="en-AU" b="1"/>
              <a:t>Simplified Chinese</a:t>
            </a:r>
            <a:r>
              <a:rPr lang="en-AU"/>
              <a:t>: Media campaign assets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05E08-B034-4689-8987-BB6B70A02B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10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DB10A-4264-4386-A534-B48194218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122" y="3502399"/>
            <a:ext cx="3590473" cy="53553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AU" sz="1600">
                <a:hlinkClick r:id="rId3"/>
              </a:rPr>
              <a:t>Stay safe family gatherings press ad</a:t>
            </a:r>
            <a:endParaRPr lang="en-AU" sz="1600"/>
          </a:p>
          <a:p>
            <a:pPr algn="ctr">
              <a:spcBef>
                <a:spcPts val="0"/>
              </a:spcBef>
            </a:pPr>
            <a:endParaRPr lang="en-NZ" sz="160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64145D6-5E29-467E-B607-103725E42CD5}"/>
              </a:ext>
            </a:extLst>
          </p:cNvPr>
          <p:cNvSpPr txBox="1">
            <a:spLocks/>
          </p:cNvSpPr>
          <p:nvPr/>
        </p:nvSpPr>
        <p:spPr bwMode="auto">
          <a:xfrm>
            <a:off x="473990" y="6374048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4"/>
              </a:rPr>
              <a:t>Get tested press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52F73F-0C98-40CF-8A2D-2141DEEA6617}"/>
              </a:ext>
            </a:extLst>
          </p:cNvPr>
          <p:cNvSpPr txBox="1">
            <a:spLocks/>
          </p:cNvSpPr>
          <p:nvPr/>
        </p:nvSpPr>
        <p:spPr bwMode="auto">
          <a:xfrm>
            <a:off x="8622053" y="2634171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 dirty="0">
                <a:hlinkClick r:id="rId5"/>
              </a:rPr>
              <a:t>Distancing radio ad</a:t>
            </a:r>
            <a:endParaRPr lang="en-US" dirty="0"/>
          </a:p>
          <a:p>
            <a:pPr algn="ctr">
              <a:spcBef>
                <a:spcPts val="0"/>
              </a:spcBef>
            </a:pPr>
            <a:endParaRPr lang="en-NZ" sz="1600" kern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D11F84C-8721-4126-8FF9-47123995D20B}"/>
              </a:ext>
            </a:extLst>
          </p:cNvPr>
          <p:cNvSpPr txBox="1">
            <a:spLocks/>
          </p:cNvSpPr>
          <p:nvPr/>
        </p:nvSpPr>
        <p:spPr bwMode="auto">
          <a:xfrm>
            <a:off x="8622054" y="2250343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 dirty="0">
                <a:hlinkClick r:id="rId6"/>
              </a:rPr>
              <a:t>Get tested (clinics) radio ad</a:t>
            </a:r>
            <a:endParaRPr lang="en-US" dirty="0">
              <a:hlinkClick r:id="rId7"/>
            </a:endParaRPr>
          </a:p>
          <a:p>
            <a:pPr algn="ctr">
              <a:spcBef>
                <a:spcPts val="0"/>
              </a:spcBef>
            </a:pPr>
            <a:endParaRPr lang="en-NZ" sz="1600" kern="0" dirty="0"/>
          </a:p>
        </p:txBody>
      </p:sp>
      <p:pic>
        <p:nvPicPr>
          <p:cNvPr id="9" name="Graphic 10" descr="Radio">
            <a:extLst>
              <a:ext uri="{FF2B5EF4-FFF2-40B4-BE49-F238E27FC236}">
                <a16:creationId xmlns:a16="http://schemas.microsoft.com/office/drawing/2014/main" id="{A7837C7B-4522-4D21-8007-9C5ADBCF4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42591" y="1296477"/>
            <a:ext cx="914400" cy="9144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F31CAC1-F947-403B-A214-A983926BA03E}"/>
              </a:ext>
            </a:extLst>
          </p:cNvPr>
          <p:cNvSpPr txBox="1">
            <a:spLocks/>
          </p:cNvSpPr>
          <p:nvPr/>
        </p:nvSpPr>
        <p:spPr bwMode="auto">
          <a:xfrm>
            <a:off x="4136695" y="6322469"/>
            <a:ext cx="3590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kern="0">
                <a:hlinkClick r:id="rId10"/>
              </a:rPr>
              <a:t>Dr Pak – Get tested symptoms video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1763E88-19CF-485C-9C1E-FA98EF34A3D0}"/>
              </a:ext>
            </a:extLst>
          </p:cNvPr>
          <p:cNvSpPr txBox="1">
            <a:spLocks/>
          </p:cNvSpPr>
          <p:nvPr/>
        </p:nvSpPr>
        <p:spPr bwMode="auto">
          <a:xfrm>
            <a:off x="4136695" y="3570052"/>
            <a:ext cx="3590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kern="0">
                <a:hlinkClick r:id="rId11"/>
              </a:rPr>
              <a:t>Dr Pak – Get tested clinics video</a:t>
            </a:r>
            <a:endParaRPr lang="en-US">
              <a:hlinkClick r:id="rId12"/>
            </a:endParaRPr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60CFD-DA5B-4534-A1C1-71C1413C118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44" y="1262495"/>
            <a:ext cx="3185501" cy="2194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6840D-6241-449A-89CE-F7D46543940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46" y="3970983"/>
            <a:ext cx="3485449" cy="2403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063570-748F-4BE1-AB88-2C9195E7391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819" y="3232074"/>
            <a:ext cx="2072777" cy="357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0FCACF-6424-48C8-8971-0E7299E54D6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524" y="1296477"/>
            <a:ext cx="1712741" cy="2121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44FDDA-C040-49D0-840F-3832863AC91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955" y="4175076"/>
            <a:ext cx="3756090" cy="2077899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A2F3FCF-489D-44DD-8F3E-BA626A237F99}"/>
              </a:ext>
            </a:extLst>
          </p:cNvPr>
          <p:cNvSpPr txBox="1">
            <a:spLocks/>
          </p:cNvSpPr>
          <p:nvPr/>
        </p:nvSpPr>
        <p:spPr bwMode="auto">
          <a:xfrm>
            <a:off x="10556992" y="4423491"/>
            <a:ext cx="1454495" cy="76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kern="0"/>
              <a:t>Get tested high alert social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</p:spTree>
    <p:extLst>
      <p:ext uri="{BB962C8B-B14F-4D97-AF65-F5344CB8AC3E}">
        <p14:creationId xmlns:p14="http://schemas.microsoft.com/office/powerpoint/2010/main" val="42437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EC73-214F-4049-8217-1D3F875E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89" y="458362"/>
            <a:ext cx="10622635" cy="658475"/>
          </a:xfrm>
        </p:spPr>
        <p:txBody>
          <a:bodyPr/>
          <a:lstStyle/>
          <a:p>
            <a:r>
              <a:rPr lang="en-AU" b="1"/>
              <a:t>Traditional Chinese</a:t>
            </a:r>
            <a:r>
              <a:rPr lang="en-AU"/>
              <a:t>: COVID Safe community information 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90163-C16E-4F58-8E8B-A0230FD79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11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5713D-F7E8-4B11-8B92-35925F3B83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89" y="1902388"/>
            <a:ext cx="2664759" cy="508100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>
                <a:hlinkClick r:id="rId2"/>
              </a:rPr>
              <a:t>How to stop the spread – poster</a:t>
            </a:r>
            <a:r>
              <a:rPr lang="en-AU" sz="1600" dirty="0"/>
              <a:t> </a:t>
            </a:r>
            <a:endParaRPr lang="en-AU" sz="1600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19DA8-7863-4756-8267-1E13A5771B47}"/>
              </a:ext>
            </a:extLst>
          </p:cNvPr>
          <p:cNvSpPr txBox="1"/>
          <p:nvPr/>
        </p:nvSpPr>
        <p:spPr>
          <a:xfrm>
            <a:off x="4878806" y="1902388"/>
            <a:ext cx="2770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hlinkClick r:id="rId3"/>
              </a:rPr>
              <a:t>How to slow the </a:t>
            </a:r>
          </a:p>
          <a:p>
            <a:r>
              <a:rPr lang="en-NZ" sz="1600" dirty="0">
                <a:hlinkClick r:id="rId3"/>
              </a:rPr>
              <a:t>spread – factsheet </a:t>
            </a:r>
            <a:endParaRPr lang="en-NZ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A4694-23AC-4870-BA1F-F1295E16C811}"/>
              </a:ext>
            </a:extLst>
          </p:cNvPr>
          <p:cNvSpPr txBox="1"/>
          <p:nvPr/>
        </p:nvSpPr>
        <p:spPr>
          <a:xfrm>
            <a:off x="8306531" y="1902388"/>
            <a:ext cx="3222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hlinkClick r:id="rId4"/>
              </a:rPr>
              <a:t>If you have symptoms – poster </a:t>
            </a:r>
            <a:endParaRPr lang="en-NZ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E824A7-0439-4A49-A045-347FC152EA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718" y="2537900"/>
            <a:ext cx="2619494" cy="37044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78EFF0-FFD3-4D58-84C1-0604AED82707}"/>
              </a:ext>
            </a:extLst>
          </p:cNvPr>
          <p:cNvSpPr/>
          <p:nvPr/>
        </p:nvSpPr>
        <p:spPr>
          <a:xfrm>
            <a:off x="473990" y="13830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/>
              <a:t>Links to translated PDF documents to download:</a:t>
            </a:r>
            <a:endParaRPr lang="en-NZ"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DE6452-CFA5-4B92-83B6-FE5902A20B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89" y="2537900"/>
            <a:ext cx="2664759" cy="375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22B3D-3FA5-4E14-94B1-AF4D05FB5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0906" y="2537900"/>
            <a:ext cx="2619494" cy="37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EC73-214F-4049-8217-1D3F875E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458362"/>
            <a:ext cx="9869143" cy="658475"/>
          </a:xfrm>
        </p:spPr>
        <p:txBody>
          <a:bodyPr/>
          <a:lstStyle/>
          <a:p>
            <a:r>
              <a:rPr lang="en-AU" b="1"/>
              <a:t>Traditional Chinese</a:t>
            </a:r>
            <a:r>
              <a:rPr lang="en-AU"/>
              <a:t>: COVID Safe community information 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90163-C16E-4F58-8E8B-A0230FD79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12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5713D-F7E8-4B11-8B92-35925F3B83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55835" y="1359384"/>
            <a:ext cx="2522565" cy="882197"/>
          </a:xfrm>
        </p:spPr>
        <p:txBody>
          <a:bodyPr/>
          <a:lstStyle/>
          <a:p>
            <a:pPr marL="0" indent="0">
              <a:buNone/>
            </a:pPr>
            <a:r>
              <a:rPr lang="en-NZ" sz="1600" dirty="0">
                <a:hlinkClick r:id="rId2"/>
              </a:rPr>
              <a:t>Look after your mental health during COVID-19 – poster </a:t>
            </a:r>
            <a:endParaRPr lang="en-NZ" sz="1600" dirty="0"/>
          </a:p>
          <a:p>
            <a:endParaRPr lang="en-NZ" sz="1600" dirty="0"/>
          </a:p>
          <a:p>
            <a:endParaRPr lang="en-NZ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7E3D3-77BD-4D17-B1E4-170861617064}"/>
              </a:ext>
            </a:extLst>
          </p:cNvPr>
          <p:cNvSpPr txBox="1"/>
          <p:nvPr/>
        </p:nvSpPr>
        <p:spPr>
          <a:xfrm>
            <a:off x="364141" y="1359384"/>
            <a:ext cx="306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COVID-19 </a:t>
            </a:r>
            <a:r>
              <a:rPr lang="en-AU" sz="16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en-AU" sz="16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us stop the spread - poster</a:t>
            </a:r>
            <a:endParaRPr lang="en-AU" sz="1600" dirty="0">
              <a:solidFill>
                <a:srgbClr val="0563C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E6442-CB87-4093-A136-65CEC2C19EEC}"/>
              </a:ext>
            </a:extLst>
          </p:cNvPr>
          <p:cNvSpPr txBox="1"/>
          <p:nvPr/>
        </p:nvSpPr>
        <p:spPr>
          <a:xfrm>
            <a:off x="3329746" y="1359384"/>
            <a:ext cx="222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6"/>
              </a:rPr>
              <a:t>COVID-19 – who to call – poster</a:t>
            </a:r>
            <a:endParaRPr lang="en-A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C3489-10F5-4E85-847C-D26DDCDAD7CA}"/>
              </a:ext>
            </a:extLst>
          </p:cNvPr>
          <p:cNvSpPr txBox="1"/>
          <p:nvPr/>
        </p:nvSpPr>
        <p:spPr>
          <a:xfrm>
            <a:off x="2369926" y="6318127"/>
            <a:ext cx="3472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hlinkClick r:id="rId7"/>
              </a:rPr>
              <a:t>Physical distancing – poster  </a:t>
            </a:r>
            <a:endParaRPr lang="en-A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11F98-BD62-493D-BE3D-A30E163DF332}"/>
              </a:ext>
            </a:extLst>
          </p:cNvPr>
          <p:cNvSpPr txBox="1"/>
          <p:nvPr/>
        </p:nvSpPr>
        <p:spPr>
          <a:xfrm>
            <a:off x="6224067" y="1359384"/>
            <a:ext cx="272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8"/>
              </a:rPr>
              <a:t>Avoid large family gatherings </a:t>
            </a:r>
            <a:endParaRPr lang="en-AU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7BFD1-23A9-4250-810E-952DA70C6A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178" y="2186706"/>
            <a:ext cx="2700000" cy="3802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2631D1-5193-47AA-A2F2-8309413B550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835" y="2186706"/>
            <a:ext cx="2700000" cy="38207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3026FC-3048-4F87-B29B-0A343C44C5E0}"/>
              </a:ext>
            </a:extLst>
          </p:cNvPr>
          <p:cNvSpPr txBox="1"/>
          <p:nvPr/>
        </p:nvSpPr>
        <p:spPr>
          <a:xfrm>
            <a:off x="368824" y="6299668"/>
            <a:ext cx="253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Additional resources: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CBE17A-53A0-4B28-A301-F6A203C7C1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359" y="2186706"/>
            <a:ext cx="2700000" cy="2794185"/>
          </a:xfrm>
          <a:prstGeom prst="rect">
            <a:avLst/>
          </a:prstGeom>
        </p:spPr>
      </p:pic>
      <p:pic>
        <p:nvPicPr>
          <p:cNvPr id="14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97A01E-5060-48EC-A640-9F7F6D8E5C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74" y="2186706"/>
            <a:ext cx="2664759" cy="37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6A48-8BA4-4FAA-B3EA-1CE11DF5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9290495" cy="369333"/>
          </a:xfrm>
        </p:spPr>
        <p:txBody>
          <a:bodyPr/>
          <a:lstStyle/>
          <a:p>
            <a:r>
              <a:rPr lang="en-AU" b="1" dirty="0"/>
              <a:t>Traditional Chinese</a:t>
            </a:r>
            <a:r>
              <a:rPr lang="en-AU" dirty="0"/>
              <a:t>: COVID Safe business information</a:t>
            </a:r>
            <a:endParaRPr lang="en-N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CCF24-163D-447C-AD4C-24937036C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13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0E434-1054-48B8-8F13-F540C357E4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90" y="3055259"/>
            <a:ext cx="6539367" cy="954107"/>
          </a:xfrm>
        </p:spPr>
        <p:txBody>
          <a:bodyPr/>
          <a:lstStyle/>
          <a:p>
            <a:r>
              <a:rPr lang="en-NZ">
                <a:hlinkClick r:id="rId2"/>
              </a:rPr>
              <a:t>General</a:t>
            </a:r>
            <a:endParaRPr lang="en-NZ"/>
          </a:p>
          <a:p>
            <a:r>
              <a:rPr lang="en-AU">
                <a:hlinkClick r:id="rId3"/>
              </a:rPr>
              <a:t>Beauty, Nail, Waxing, Tanning and Hairdressing Salons </a:t>
            </a:r>
            <a:endParaRPr lang="en-NZ"/>
          </a:p>
          <a:p>
            <a:r>
              <a:rPr lang="en-AU">
                <a:hlinkClick r:id="rId4"/>
              </a:rPr>
              <a:t>Restaurants and Cafes including food courts</a:t>
            </a:r>
            <a:endParaRPr lang="en-NZ"/>
          </a:p>
          <a:p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CD88B0-61C5-4E6F-A077-DDFC212895F9}"/>
              </a:ext>
            </a:extLst>
          </p:cNvPr>
          <p:cNvSpPr/>
          <p:nvPr/>
        </p:nvSpPr>
        <p:spPr>
          <a:xfrm>
            <a:off x="473990" y="14779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/>
              <a:t>Show your commitment to COVID Safety and keeping our community safe. Complete a COVID-19 Safety Plan and register as a COVID Safe business.</a:t>
            </a:r>
          </a:p>
          <a:p>
            <a:endParaRPr lang="en-AU"/>
          </a:p>
          <a:p>
            <a:r>
              <a:rPr lang="en-AU"/>
              <a:t>Links to translated COVID Safe Plans for businesses:</a:t>
            </a:r>
            <a:endParaRPr lang="en-N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AAD0D-9DC0-48A0-9A1D-302980D9CFA9}"/>
              </a:ext>
            </a:extLst>
          </p:cNvPr>
          <p:cNvSpPr txBox="1"/>
          <p:nvPr/>
        </p:nvSpPr>
        <p:spPr>
          <a:xfrm>
            <a:off x="473990" y="5063501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For more information on COVID Safe businesses, go to </a:t>
            </a:r>
            <a:r>
              <a:rPr lang="en-AU">
                <a:hlinkClick r:id="rId5"/>
              </a:rPr>
              <a:t>www.nsw.gov.au/covid-19/covid-safe-business</a:t>
            </a:r>
            <a:r>
              <a:rPr lang="en-AU"/>
              <a:t> </a:t>
            </a:r>
            <a:endParaRPr lang="en-NZ" sz="140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B490A7-0100-400E-ADA1-74D12EB503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928" y="2216568"/>
            <a:ext cx="2700000" cy="3826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5059F8-3AFB-4E2A-A96D-16B25FB2D08E}"/>
              </a:ext>
            </a:extLst>
          </p:cNvPr>
          <p:cNvSpPr txBox="1"/>
          <p:nvPr/>
        </p:nvSpPr>
        <p:spPr>
          <a:xfrm>
            <a:off x="7792200" y="1551912"/>
            <a:ext cx="388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/>
              <a:t>Example of the Traditional Chinese COVID-Safe poster received on registration</a:t>
            </a:r>
            <a:endParaRPr lang="en-NZ" sz="1400"/>
          </a:p>
        </p:txBody>
      </p:sp>
    </p:spTree>
    <p:extLst>
      <p:ext uri="{BB962C8B-B14F-4D97-AF65-F5344CB8AC3E}">
        <p14:creationId xmlns:p14="http://schemas.microsoft.com/office/powerpoint/2010/main" val="295212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9571-D456-4FE4-B3E4-702297AB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9744429" cy="535531"/>
          </a:xfrm>
        </p:spPr>
        <p:txBody>
          <a:bodyPr/>
          <a:lstStyle/>
          <a:p>
            <a:r>
              <a:rPr lang="en-AU" b="1" dirty="0"/>
              <a:t>Traditional Chinese: </a:t>
            </a:r>
            <a:r>
              <a:rPr lang="en-AU" dirty="0"/>
              <a:t>Media campaign assets</a:t>
            </a:r>
            <a:endParaRPr lang="en-N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05E08-B034-4689-8987-BB6B70A02B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14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DB10A-4264-4386-A534-B48194218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123" y="3513144"/>
            <a:ext cx="3590473" cy="53553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hlinkClick r:id="rId2"/>
              </a:rPr>
              <a:t>Stay safe family gatherings press ad</a:t>
            </a:r>
            <a:endParaRPr lang="en-AU" sz="1600" dirty="0"/>
          </a:p>
          <a:p>
            <a:pPr algn="ctr">
              <a:spcBef>
                <a:spcPts val="0"/>
              </a:spcBef>
            </a:pPr>
            <a:endParaRPr lang="en-NZ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64145D6-5E29-467E-B607-103725E42CD5}"/>
              </a:ext>
            </a:extLst>
          </p:cNvPr>
          <p:cNvSpPr txBox="1">
            <a:spLocks/>
          </p:cNvSpPr>
          <p:nvPr/>
        </p:nvSpPr>
        <p:spPr bwMode="auto">
          <a:xfrm>
            <a:off x="372964" y="6511034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3"/>
              </a:rPr>
              <a:t>Get tested press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52F73F-0C98-40CF-8A2D-2141DEEA6617}"/>
              </a:ext>
            </a:extLst>
          </p:cNvPr>
          <p:cNvSpPr txBox="1">
            <a:spLocks/>
          </p:cNvSpPr>
          <p:nvPr/>
        </p:nvSpPr>
        <p:spPr bwMode="auto">
          <a:xfrm>
            <a:off x="8374026" y="1967309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4"/>
              </a:rPr>
              <a:t>Distancing radio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D11F84C-8721-4126-8FF9-47123995D20B}"/>
              </a:ext>
            </a:extLst>
          </p:cNvPr>
          <p:cNvSpPr txBox="1">
            <a:spLocks/>
          </p:cNvSpPr>
          <p:nvPr/>
        </p:nvSpPr>
        <p:spPr bwMode="auto">
          <a:xfrm>
            <a:off x="8622056" y="1532405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5"/>
              </a:rPr>
              <a:t>Get tested (clinics) radio ad</a:t>
            </a:r>
            <a:endParaRPr lang="en-US">
              <a:hlinkClick r:id="rId6"/>
            </a:endParaRPr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pic>
        <p:nvPicPr>
          <p:cNvPr id="9" name="Graphic 10" descr="Radio">
            <a:extLst>
              <a:ext uri="{FF2B5EF4-FFF2-40B4-BE49-F238E27FC236}">
                <a16:creationId xmlns:a16="http://schemas.microsoft.com/office/drawing/2014/main" id="{A7837C7B-4522-4D21-8007-9C5ADBCF4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07656" y="1408639"/>
            <a:ext cx="914400" cy="9144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F31CAC1-F947-403B-A214-A983926BA03E}"/>
              </a:ext>
            </a:extLst>
          </p:cNvPr>
          <p:cNvSpPr txBox="1">
            <a:spLocks/>
          </p:cNvSpPr>
          <p:nvPr/>
        </p:nvSpPr>
        <p:spPr bwMode="auto">
          <a:xfrm>
            <a:off x="3942126" y="4048675"/>
            <a:ext cx="3590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 dirty="0">
                <a:hlinkClick r:id="rId9"/>
              </a:rPr>
              <a:t>Continue healthcare video</a:t>
            </a:r>
            <a:endParaRPr lang="en-US" dirty="0"/>
          </a:p>
          <a:p>
            <a:pPr algn="ctr">
              <a:spcBef>
                <a:spcPts val="0"/>
              </a:spcBef>
            </a:pPr>
            <a:endParaRPr lang="en-NZ" sz="1600" kern="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1763E88-19CF-485C-9C1E-FA98EF34A3D0}"/>
              </a:ext>
            </a:extLst>
          </p:cNvPr>
          <p:cNvSpPr txBox="1">
            <a:spLocks/>
          </p:cNvSpPr>
          <p:nvPr/>
        </p:nvSpPr>
        <p:spPr bwMode="auto">
          <a:xfrm>
            <a:off x="4110063" y="6401234"/>
            <a:ext cx="3590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10"/>
              </a:rPr>
              <a:t>Mental wellbeing video</a:t>
            </a:r>
            <a:endParaRPr lang="en-US">
              <a:hlinkClick r:id="rId11"/>
            </a:endParaRPr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0B6CD-F87C-414B-8663-BB0CFD8AEFC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64" y="1289837"/>
            <a:ext cx="3196981" cy="226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F6F19-E388-4149-8AD8-9C6F30F4C51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46" y="3943209"/>
            <a:ext cx="3572650" cy="2605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26CE1A-12C3-4286-9615-E934A6EA51D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869" y="4478740"/>
            <a:ext cx="3464667" cy="1821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48B8D4-C91D-42E2-82D6-BF682C72F6C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026" y="2672477"/>
            <a:ext cx="2785751" cy="3944891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3547FAB-A23E-403F-A28F-2B0DDD2C1B89}"/>
              </a:ext>
            </a:extLst>
          </p:cNvPr>
          <p:cNvSpPr txBox="1">
            <a:spLocks/>
          </p:cNvSpPr>
          <p:nvPr/>
        </p:nvSpPr>
        <p:spPr bwMode="auto">
          <a:xfrm>
            <a:off x="8289164" y="2440440"/>
            <a:ext cx="2955473" cy="34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kern="0"/>
              <a:t>Border Entry social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D15183-3E60-49D5-9B99-9FE6E84CFE9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996" y="1237344"/>
            <a:ext cx="2196127" cy="26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B364-3E44-44EC-8538-A536DCA5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8278123" cy="550744"/>
          </a:xfrm>
        </p:spPr>
        <p:txBody>
          <a:bodyPr/>
          <a:lstStyle/>
          <a:p>
            <a:r>
              <a:rPr lang="en-AU" b="1"/>
              <a:t>Korean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1ED44-B57F-49B8-B2ED-E4F61463B1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05457" y="5388429"/>
            <a:ext cx="738000" cy="1341907"/>
          </a:xfrm>
        </p:spPr>
        <p:txBody>
          <a:bodyPr/>
          <a:lstStyle/>
          <a:p>
            <a:fld id="{025E8E07-06CB-42B9-A99C-877BFEC55DFB}" type="slidenum">
              <a:rPr lang="en-NZ" smtClean="0"/>
              <a:pPr/>
              <a:t>15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5287B-4E38-4A5E-8A50-8A4F48397E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43457" y="1821327"/>
            <a:ext cx="2004396" cy="584776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>
                <a:hlinkClick r:id="rId2"/>
              </a:rPr>
              <a:t>Tell staff if you have symptoms – poster</a:t>
            </a:r>
            <a:endParaRPr lang="en-AU" sz="1600" dirty="0">
              <a:hlinkClick r:id="rId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6AA1B-743B-4A1A-A540-328560E94DB0}"/>
              </a:ext>
            </a:extLst>
          </p:cNvPr>
          <p:cNvSpPr/>
          <p:nvPr/>
        </p:nvSpPr>
        <p:spPr>
          <a:xfrm>
            <a:off x="293177" y="13777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Links to translated PDF documents to download:</a:t>
            </a:r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0BFA3-14FE-4565-99C6-3FECEDDB60DF}"/>
              </a:ext>
            </a:extLst>
          </p:cNvPr>
          <p:cNvSpPr txBox="1"/>
          <p:nvPr/>
        </p:nvSpPr>
        <p:spPr>
          <a:xfrm>
            <a:off x="3103233" y="1821327"/>
            <a:ext cx="190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4"/>
              </a:rPr>
              <a:t>How to slow the spread – factsheet</a:t>
            </a:r>
            <a:endParaRPr lang="en-A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2E3D8-3BC9-4748-8847-A0506A576E2D}"/>
              </a:ext>
            </a:extLst>
          </p:cNvPr>
          <p:cNvSpPr txBox="1"/>
          <p:nvPr/>
        </p:nvSpPr>
        <p:spPr>
          <a:xfrm>
            <a:off x="6023345" y="1821327"/>
            <a:ext cx="242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5"/>
              </a:rPr>
              <a:t>Hygiene etiquette to stop the spread – poster</a:t>
            </a:r>
            <a:endParaRPr lang="en-AU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6BF714-13F4-4CC6-AEA3-3E8D4F0B33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233" y="2561969"/>
            <a:ext cx="2700000" cy="38210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8A4677-C22B-4E47-A6A4-18E70B6FF8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345" y="2591275"/>
            <a:ext cx="2700000" cy="3821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477F4-EEE2-4662-9EFE-0BC202657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3457" y="2561969"/>
            <a:ext cx="2700000" cy="3850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E29DC2-1DF0-468F-A4F7-17CB5347076B}"/>
              </a:ext>
            </a:extLst>
          </p:cNvPr>
          <p:cNvSpPr txBox="1"/>
          <p:nvPr/>
        </p:nvSpPr>
        <p:spPr>
          <a:xfrm>
            <a:off x="279442" y="1821327"/>
            <a:ext cx="306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COVID-19 </a:t>
            </a:r>
            <a:r>
              <a:rPr lang="en-AU" sz="1600" dirty="0">
                <a:solidFill>
                  <a:srgbClr val="0563C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en-AU" sz="1600" dirty="0">
                <a:solidFill>
                  <a:srgbClr val="0563C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us stop the spread - poster</a:t>
            </a:r>
            <a:endParaRPr lang="en-AU" sz="1600" dirty="0">
              <a:solidFill>
                <a:srgbClr val="0563C1"/>
              </a:solidFill>
            </a:endParaRPr>
          </a:p>
        </p:txBody>
      </p:sp>
      <p:pic>
        <p:nvPicPr>
          <p:cNvPr id="1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C12090-0043-456D-811A-3560585968E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77" y="2561969"/>
            <a:ext cx="2664759" cy="37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B364-3E44-44EC-8538-A536DCA5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8278123" cy="550744"/>
          </a:xfrm>
        </p:spPr>
        <p:txBody>
          <a:bodyPr/>
          <a:lstStyle/>
          <a:p>
            <a:r>
              <a:rPr lang="en-AU" b="1"/>
              <a:t>Korean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1ED44-B57F-49B8-B2ED-E4F61463B1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16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5287B-4E38-4A5E-8A50-8A4F48397E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27821" y="6409468"/>
            <a:ext cx="5393408" cy="369332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>
                <a:hlinkClick r:id="rId2"/>
              </a:rPr>
              <a:t>Look after your mental health during COVID-19 – poster </a:t>
            </a:r>
            <a:endParaRPr lang="en-AU" sz="1600" dirty="0"/>
          </a:p>
          <a:p>
            <a:endParaRPr lang="en-N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EA39D-218B-4C77-B693-46C1C75156FD}"/>
              </a:ext>
            </a:extLst>
          </p:cNvPr>
          <p:cNvSpPr txBox="1"/>
          <p:nvPr/>
        </p:nvSpPr>
        <p:spPr>
          <a:xfrm>
            <a:off x="514310" y="1355154"/>
            <a:ext cx="197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3"/>
              </a:rPr>
              <a:t>If you have symptoms – poster </a:t>
            </a:r>
            <a:endParaRPr lang="en-A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7B26F-B608-4D04-97C4-B43A32225DBF}"/>
              </a:ext>
            </a:extLst>
          </p:cNvPr>
          <p:cNvSpPr txBox="1"/>
          <p:nvPr/>
        </p:nvSpPr>
        <p:spPr>
          <a:xfrm>
            <a:off x="3436321" y="1355154"/>
            <a:ext cx="221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4"/>
              </a:rPr>
              <a:t>Avoid large family gatherings</a:t>
            </a:r>
            <a:endParaRPr lang="en-A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C2C6FE-E26A-4C4E-A057-50EFDEBBC81C}"/>
              </a:ext>
            </a:extLst>
          </p:cNvPr>
          <p:cNvSpPr txBox="1"/>
          <p:nvPr/>
        </p:nvSpPr>
        <p:spPr>
          <a:xfrm>
            <a:off x="6315684" y="1355154"/>
            <a:ext cx="221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5"/>
              </a:rPr>
              <a:t>Physical distancing – poster </a:t>
            </a:r>
            <a:endParaRPr lang="en-A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61F41-FED0-46A8-9329-B931B3AF64F8}"/>
              </a:ext>
            </a:extLst>
          </p:cNvPr>
          <p:cNvSpPr txBox="1"/>
          <p:nvPr/>
        </p:nvSpPr>
        <p:spPr>
          <a:xfrm>
            <a:off x="9130705" y="1355154"/>
            <a:ext cx="221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6"/>
              </a:rPr>
              <a:t>COVID-19 – who to call – poster </a:t>
            </a:r>
            <a:endParaRPr lang="en-AU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5998A2-BC74-43E2-A3C3-8F22F3E571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512" y="2150502"/>
            <a:ext cx="2700000" cy="3830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1127F-5DC2-4D5B-A65E-5A81C28CB0CA}"/>
              </a:ext>
            </a:extLst>
          </p:cNvPr>
          <p:cNvSpPr txBox="1"/>
          <p:nvPr/>
        </p:nvSpPr>
        <p:spPr>
          <a:xfrm>
            <a:off x="401013" y="6364597"/>
            <a:ext cx="311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Additional resources: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FC00A-9DC4-4343-AD46-5D74855001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321" y="2172582"/>
            <a:ext cx="2700000" cy="2695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AE0B5-9F40-4D7A-806F-1EAD10484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990" y="2054824"/>
            <a:ext cx="2700000" cy="3868767"/>
          </a:xfrm>
          <a:prstGeom prst="rect">
            <a:avLst/>
          </a:prstGeom>
        </p:spPr>
      </p:pic>
      <p:pic>
        <p:nvPicPr>
          <p:cNvPr id="13" name="Picture 1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3840318-5132-4DDB-A179-F32EAF3A93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92" y="2172582"/>
            <a:ext cx="2688232" cy="26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7017F-7FCD-4577-82E0-C549E7D8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1" y="526943"/>
            <a:ext cx="7624980" cy="369332"/>
          </a:xfrm>
        </p:spPr>
        <p:txBody>
          <a:bodyPr/>
          <a:lstStyle/>
          <a:p>
            <a:r>
              <a:rPr lang="en-AU" b="1"/>
              <a:t>Korean</a:t>
            </a:r>
            <a:r>
              <a:rPr lang="en-AU"/>
              <a:t>: COVID Safe business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E62690-C8DD-4004-BE2F-39EB14567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17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DD40F-C6B7-4E01-A508-91EA3E61A5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92" y="3022121"/>
            <a:ext cx="5622008" cy="954107"/>
          </a:xfrm>
        </p:spPr>
        <p:txBody>
          <a:bodyPr/>
          <a:lstStyle/>
          <a:p>
            <a:r>
              <a:rPr lang="en-NZ">
                <a:hlinkClick r:id="rId2"/>
              </a:rPr>
              <a:t>General</a:t>
            </a:r>
            <a:endParaRPr lang="en-NZ"/>
          </a:p>
          <a:p>
            <a:r>
              <a:rPr lang="en-AU">
                <a:hlinkClick r:id="rId3"/>
              </a:rPr>
              <a:t>Beauty, Nail, Waxing, Massage and Tattoo parlours, Tanning, and Hairdressing Salons </a:t>
            </a:r>
            <a:endParaRPr lang="en-NZ"/>
          </a:p>
          <a:p>
            <a:r>
              <a:rPr lang="en-AU">
                <a:hlinkClick r:id="rId4"/>
              </a:rPr>
              <a:t>Restaurants and Cafes including food courts</a:t>
            </a:r>
            <a:endParaRPr lang="en-NZ"/>
          </a:p>
          <a:p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84380E-6A3F-4082-BD4D-685C64573672}"/>
              </a:ext>
            </a:extLst>
          </p:cNvPr>
          <p:cNvSpPr/>
          <p:nvPr/>
        </p:nvSpPr>
        <p:spPr>
          <a:xfrm>
            <a:off x="473990" y="14779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/>
              <a:t>Show your commitment to COVID Safety and keeping our community safe. Complete a COVID-19 Safety Plan and register as a COVID Safe business.</a:t>
            </a:r>
          </a:p>
          <a:p>
            <a:endParaRPr lang="en-AU"/>
          </a:p>
          <a:p>
            <a:r>
              <a:rPr lang="en-AU"/>
              <a:t>Links to translated COVID Safe Plans for businesses:</a:t>
            </a:r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2879A-EBEF-433B-B39F-D4554842BA54}"/>
              </a:ext>
            </a:extLst>
          </p:cNvPr>
          <p:cNvSpPr txBox="1"/>
          <p:nvPr/>
        </p:nvSpPr>
        <p:spPr>
          <a:xfrm>
            <a:off x="473990" y="473376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For more information on COVID Safe businesses, go to </a:t>
            </a:r>
            <a:r>
              <a:rPr lang="en-AU">
                <a:hlinkClick r:id="rId5"/>
              </a:rPr>
              <a:t>www.nsw.gov.au/covid-19/covid-safe-business</a:t>
            </a:r>
            <a:r>
              <a:rPr lang="en-AU"/>
              <a:t> </a:t>
            </a:r>
            <a:endParaRPr lang="en-NZ" sz="140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215E63-DE0D-42DF-8020-E8F58DB9F7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200" y="2335903"/>
            <a:ext cx="2700000" cy="3801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505956-C1A8-407E-9E57-4F489C177E85}"/>
              </a:ext>
            </a:extLst>
          </p:cNvPr>
          <p:cNvSpPr txBox="1"/>
          <p:nvPr/>
        </p:nvSpPr>
        <p:spPr>
          <a:xfrm>
            <a:off x="7792200" y="1551912"/>
            <a:ext cx="388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/>
              <a:t>Example of the Korean COVID-Safe poster received on registration</a:t>
            </a:r>
            <a:endParaRPr lang="en-NZ" sz="1400"/>
          </a:p>
        </p:txBody>
      </p:sp>
    </p:spTree>
    <p:extLst>
      <p:ext uri="{BB962C8B-B14F-4D97-AF65-F5344CB8AC3E}">
        <p14:creationId xmlns:p14="http://schemas.microsoft.com/office/powerpoint/2010/main" val="8462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B364-3E44-44EC-8538-A536DCA5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8278123" cy="550744"/>
          </a:xfrm>
        </p:spPr>
        <p:txBody>
          <a:bodyPr/>
          <a:lstStyle/>
          <a:p>
            <a:r>
              <a:rPr lang="en-AU" b="1"/>
              <a:t>Korean</a:t>
            </a:r>
            <a:r>
              <a:rPr lang="en-AU"/>
              <a:t>: Media campaign assets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1ED44-B57F-49B8-B2ED-E4F61463B1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18</a:t>
            </a:fld>
            <a:endParaRPr lang="en-NZ"/>
          </a:p>
        </p:txBody>
      </p:sp>
      <p:pic>
        <p:nvPicPr>
          <p:cNvPr id="16" name="Picture 16" descr="A person holding a sign&#10;&#10;Description automatically generated">
            <a:extLst>
              <a:ext uri="{FF2B5EF4-FFF2-40B4-BE49-F238E27FC236}">
                <a16:creationId xmlns:a16="http://schemas.microsoft.com/office/drawing/2014/main" id="{586C5241-B083-485B-A97A-3932054EBB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02" y="1499080"/>
            <a:ext cx="4031876" cy="2723194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523F966-6B28-48AC-92E9-3F3334B2A009}"/>
              </a:ext>
            </a:extLst>
          </p:cNvPr>
          <p:cNvSpPr txBox="1">
            <a:spLocks/>
          </p:cNvSpPr>
          <p:nvPr/>
        </p:nvSpPr>
        <p:spPr bwMode="auto">
          <a:xfrm>
            <a:off x="5872190" y="5390424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3"/>
              </a:rPr>
              <a:t>Distancing radio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AEBCDFA-23CD-4FAB-B144-A84B1A19E84C}"/>
              </a:ext>
            </a:extLst>
          </p:cNvPr>
          <p:cNvSpPr txBox="1">
            <a:spLocks/>
          </p:cNvSpPr>
          <p:nvPr/>
        </p:nvSpPr>
        <p:spPr bwMode="auto">
          <a:xfrm>
            <a:off x="2651986" y="5412794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4"/>
              </a:rPr>
              <a:t>Get tested (clinics) radio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pic>
        <p:nvPicPr>
          <p:cNvPr id="22" name="Graphic 10" descr="Radio">
            <a:extLst>
              <a:ext uri="{FF2B5EF4-FFF2-40B4-BE49-F238E27FC236}">
                <a16:creationId xmlns:a16="http://schemas.microsoft.com/office/drawing/2014/main" id="{30DDACEF-704A-4D10-A27D-15051D867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4362296"/>
            <a:ext cx="914400" cy="91440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52E72CD-F028-4DBA-83D5-DACDFD500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49927" y="4221648"/>
            <a:ext cx="3590473" cy="53553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AU" sz="1600">
                <a:hlinkClick r:id="rId7"/>
              </a:rPr>
              <a:t>Continue healthcare press ad</a:t>
            </a:r>
            <a:endParaRPr lang="en-AU" sz="1600"/>
          </a:p>
          <a:p>
            <a:pPr algn="ctr">
              <a:spcBef>
                <a:spcPts val="0"/>
              </a:spcBef>
            </a:pPr>
            <a:endParaRPr lang="en-NZ" sz="160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D37E54F-AEC9-499E-82CD-4D7F66C59AB4}"/>
              </a:ext>
            </a:extLst>
          </p:cNvPr>
          <p:cNvSpPr txBox="1">
            <a:spLocks/>
          </p:cNvSpPr>
          <p:nvPr/>
        </p:nvSpPr>
        <p:spPr bwMode="auto">
          <a:xfrm>
            <a:off x="1418804" y="4222274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 dirty="0">
                <a:hlinkClick r:id="rId8"/>
              </a:rPr>
              <a:t>Get tested press ad</a:t>
            </a:r>
            <a:endParaRPr lang="en-US" dirty="0">
              <a:hlinkClick r:id="rId8"/>
            </a:endParaRPr>
          </a:p>
          <a:p>
            <a:pPr algn="ctr">
              <a:spcBef>
                <a:spcPts val="0"/>
              </a:spcBef>
            </a:pPr>
            <a:endParaRPr lang="en-NZ" sz="1600" kern="0" dirty="0"/>
          </a:p>
        </p:txBody>
      </p:sp>
      <p:pic>
        <p:nvPicPr>
          <p:cNvPr id="4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0F92237A-477A-4660-983F-3256C886F9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932" y="1502937"/>
            <a:ext cx="4047066" cy="27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F6BC-FD7E-432D-A1E9-67ACD613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Contents	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24873-ACA3-4CA5-9E0E-3602DE497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</a:t>
            </a:fld>
            <a:endParaRPr lang="en-NZ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E05C77-1E53-4F54-94CC-19845AF6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380472"/>
              </p:ext>
            </p:extLst>
          </p:nvPr>
        </p:nvGraphicFramePr>
        <p:xfrm>
          <a:off x="457200" y="1571623"/>
          <a:ext cx="5543550" cy="39239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034901">
                  <a:extLst>
                    <a:ext uri="{9D8B030D-6E8A-4147-A177-3AD203B41FA5}">
                      <a16:colId xmlns:a16="http://schemas.microsoft.com/office/drawing/2014/main" val="4113540776"/>
                    </a:ext>
                  </a:extLst>
                </a:gridCol>
                <a:gridCol w="1508649">
                  <a:extLst>
                    <a:ext uri="{9D8B030D-6E8A-4147-A177-3AD203B41FA5}">
                      <a16:colId xmlns:a16="http://schemas.microsoft.com/office/drawing/2014/main" val="4105996845"/>
                    </a:ext>
                  </a:extLst>
                </a:gridCol>
              </a:tblGrid>
              <a:tr h="1990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AU" sz="1400" b="1" u="none">
                          <a:solidFill>
                            <a:schemeClr val="tx1"/>
                          </a:solidFill>
                        </a:rPr>
                        <a:t>Where to get the latest information</a:t>
                      </a: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3196156906"/>
                  </a:ext>
                </a:extLst>
              </a:tr>
              <a:tr h="1990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AU" sz="1400" b="1" u="none"/>
                        <a:t>Arabic</a:t>
                      </a:r>
                      <a:endParaRPr lang="en-AU" sz="1400" b="1" u="none">
                        <a:solidFill>
                          <a:schemeClr val="tx1"/>
                        </a:solidFill>
                      </a:endParaRP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– 6 </a:t>
                      </a: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4061340238"/>
                  </a:ext>
                </a:extLst>
              </a:tr>
              <a:tr h="139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AU" sz="1400" b="1" u="none" kern="1200"/>
                        <a:t>Simplified Chinese</a:t>
                      </a:r>
                      <a:endParaRPr lang="en-AU" sz="1400" b="1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dirty="0">
                          <a:solidFill>
                            <a:schemeClr val="tx1"/>
                          </a:solidFill>
                        </a:rPr>
                        <a:t>7 – 10 </a:t>
                      </a: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649827967"/>
                  </a:ext>
                </a:extLst>
              </a:tr>
              <a:tr h="139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AU" sz="1400" b="1" u="none" kern="1200"/>
                        <a:t>Traditional Chinese</a:t>
                      </a:r>
                      <a:endParaRPr lang="en-NZ" sz="1400" b="1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dirty="0">
                          <a:solidFill>
                            <a:schemeClr val="tx1"/>
                          </a:solidFill>
                        </a:rPr>
                        <a:t>11 – 14 </a:t>
                      </a:r>
                      <a:endParaRPr lang="en-NZ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3064951288"/>
                  </a:ext>
                </a:extLst>
              </a:tr>
              <a:tr h="2823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400" b="1" u="none" kern="1200"/>
                        <a:t>Korean </a:t>
                      </a:r>
                      <a:endParaRPr lang="en-NZ" sz="1400" b="1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dirty="0">
                          <a:solidFill>
                            <a:schemeClr val="tx1"/>
                          </a:solidFill>
                        </a:rPr>
                        <a:t>15 – 18 </a:t>
                      </a:r>
                      <a:endParaRPr lang="en-NZ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1426589371"/>
                  </a:ext>
                </a:extLst>
              </a:tr>
              <a:tr h="2823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300" b="1" kern="1200"/>
                        <a:t>Vietnamese </a:t>
                      </a:r>
                      <a:endParaRPr lang="en-NZ" sz="13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dirty="0">
                          <a:solidFill>
                            <a:schemeClr val="tx1"/>
                          </a:solidFill>
                        </a:rPr>
                        <a:t>19 – 22</a:t>
                      </a:r>
                      <a:endParaRPr lang="en-NZ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1821429517"/>
                  </a:ext>
                </a:extLst>
              </a:tr>
              <a:tr h="31475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3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Thai</a:t>
                      </a: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23 - 25</a:t>
                      </a:r>
                      <a:endParaRPr lang="en-NZ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2513251140"/>
                  </a:ext>
                </a:extLst>
              </a:tr>
              <a:tr h="31475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3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Hindi</a:t>
                      </a: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26 - 27</a:t>
                      </a:r>
                      <a:endParaRPr lang="en-NZ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3069291092"/>
                  </a:ext>
                </a:extLst>
              </a:tr>
              <a:tr h="23161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3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Polish</a:t>
                      </a: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 – 29</a:t>
                      </a:r>
                      <a:endParaRPr lang="en-NZ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1234812266"/>
                  </a:ext>
                </a:extLst>
              </a:tr>
              <a:tr h="23161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3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Greek</a:t>
                      </a: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– 32 </a:t>
                      </a:r>
                      <a:endParaRPr lang="en-NZ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788884374"/>
                  </a:ext>
                </a:extLst>
              </a:tr>
              <a:tr h="23161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3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Italian</a:t>
                      </a: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 – 35 </a:t>
                      </a:r>
                      <a:endParaRPr lang="en-NZ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2946579465"/>
                  </a:ext>
                </a:extLst>
              </a:tr>
              <a:tr h="30105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3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Spanish </a:t>
                      </a: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AU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NZ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1093911199"/>
                  </a:ext>
                </a:extLst>
              </a:tr>
              <a:tr h="23161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3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Punjabi</a:t>
                      </a:r>
                    </a:p>
                  </a:txBody>
                  <a:tcPr marT="46800" marB="468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NZ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T="46800" marB="46800"/>
                </a:tc>
                <a:extLst>
                  <a:ext uri="{0D108BD9-81ED-4DB2-BD59-A6C34878D82A}">
                    <a16:rowId xmlns:a16="http://schemas.microsoft.com/office/drawing/2014/main" val="4086967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6EFE-AC6E-48D2-B472-00E17E59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8327109" cy="550744"/>
          </a:xfrm>
        </p:spPr>
        <p:txBody>
          <a:bodyPr/>
          <a:lstStyle/>
          <a:p>
            <a:r>
              <a:rPr lang="en-AU" b="1"/>
              <a:t>Vietnamese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94763-A350-482B-9F32-2BCE02CCD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19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210BA-1721-4FAA-99D3-3BB56748AB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49749" y="1723001"/>
            <a:ext cx="3415492" cy="313511"/>
          </a:xfrm>
        </p:spPr>
        <p:txBody>
          <a:bodyPr/>
          <a:lstStyle/>
          <a:p>
            <a:pPr marL="0" indent="0">
              <a:buNone/>
            </a:pPr>
            <a:r>
              <a:rPr lang="en-NZ" sz="1600" dirty="0">
                <a:hlinkClick r:id="rId2"/>
              </a:rPr>
              <a:t>If you have symptoms – poster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B9915-4DA0-4734-9240-22B8A7F7A964}"/>
              </a:ext>
            </a:extLst>
          </p:cNvPr>
          <p:cNvSpPr txBox="1"/>
          <p:nvPr/>
        </p:nvSpPr>
        <p:spPr>
          <a:xfrm>
            <a:off x="3176728" y="1723001"/>
            <a:ext cx="2397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hlinkClick r:id="rId3"/>
              </a:rPr>
              <a:t>How to slow the spread – factsheet </a:t>
            </a:r>
          </a:p>
          <a:p>
            <a:endParaRPr lang="en-NZ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8BD97-A663-4146-8DE8-A3401C212CAF}"/>
              </a:ext>
            </a:extLst>
          </p:cNvPr>
          <p:cNvSpPr txBox="1"/>
          <p:nvPr/>
        </p:nvSpPr>
        <p:spPr>
          <a:xfrm>
            <a:off x="6090556" y="1723001"/>
            <a:ext cx="264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>
                <a:hlinkClick r:id="rId4"/>
              </a:rPr>
              <a:t>Hygiene etiquette to stop the spread – poster</a:t>
            </a:r>
          </a:p>
          <a:p>
            <a:endParaRPr lang="en-NZ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C29B4E-3DB2-4701-8D03-80EABDAFB51C}"/>
              </a:ext>
            </a:extLst>
          </p:cNvPr>
          <p:cNvSpPr/>
          <p:nvPr/>
        </p:nvSpPr>
        <p:spPr>
          <a:xfrm>
            <a:off x="234492" y="13153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Links to translated PDF documents to download:</a:t>
            </a:r>
            <a:endParaRPr lang="en-NZ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ECE789-37BE-4833-A48F-E92C2A7E39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440" y="2592289"/>
            <a:ext cx="2700000" cy="3840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46698-D1E8-4AD2-8437-E2C0EA565E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82" y="2592289"/>
            <a:ext cx="2700000" cy="3835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9839D-1C52-4BB2-8FC0-47366E0F6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911" y="2553998"/>
            <a:ext cx="2700000" cy="3791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E30E1A-E0A9-4F34-A7E7-F91CA5432F4C}"/>
              </a:ext>
            </a:extLst>
          </p:cNvPr>
          <p:cNvSpPr txBox="1"/>
          <p:nvPr/>
        </p:nvSpPr>
        <p:spPr>
          <a:xfrm>
            <a:off x="234492" y="1723001"/>
            <a:ext cx="306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COVID-19 </a:t>
            </a:r>
            <a:r>
              <a:rPr lang="en-AU" sz="1600" dirty="0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en-AU" sz="1600" dirty="0">
                <a:solidFill>
                  <a:srgbClr val="0563C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us stop the spread - poster</a:t>
            </a:r>
            <a:endParaRPr lang="en-AU" sz="1600" dirty="0">
              <a:solidFill>
                <a:srgbClr val="0563C1"/>
              </a:solidFill>
            </a:endParaRPr>
          </a:p>
        </p:txBody>
      </p:sp>
      <p:pic>
        <p:nvPicPr>
          <p:cNvPr id="14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82BA47-2375-48F5-83C5-92E1DD1FB29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2" y="2580923"/>
            <a:ext cx="2664759" cy="37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6EFE-AC6E-48D2-B472-00E17E59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8327109" cy="550744"/>
          </a:xfrm>
        </p:spPr>
        <p:txBody>
          <a:bodyPr/>
          <a:lstStyle/>
          <a:p>
            <a:r>
              <a:rPr lang="en-AU" b="1"/>
              <a:t>Vietnamese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94763-A350-482B-9F32-2BCE02CCD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20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210BA-1721-4FAA-99D3-3BB56748AB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2751" y="1397202"/>
            <a:ext cx="2906024" cy="584775"/>
          </a:xfrm>
        </p:spPr>
        <p:txBody>
          <a:bodyPr/>
          <a:lstStyle/>
          <a:p>
            <a:pPr marL="0" indent="0">
              <a:buNone/>
            </a:pPr>
            <a:r>
              <a:rPr lang="en-NZ" sz="1600" dirty="0">
                <a:hlinkClick r:id="rId2"/>
              </a:rPr>
              <a:t>Look after your mental health during COVID-19 </a:t>
            </a:r>
            <a:r>
              <a:rPr lang="en-AU" sz="1600" dirty="0">
                <a:hlinkClick r:id="rId3"/>
              </a:rPr>
              <a:t>–</a:t>
            </a:r>
            <a:r>
              <a:rPr lang="en-NZ" sz="1600" dirty="0">
                <a:hlinkClick r:id="rId2"/>
              </a:rPr>
              <a:t> poster</a:t>
            </a:r>
            <a:endParaRPr lang="en-NZ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3C811-03A2-4DC1-8D92-ADAB7ACFEF3E}"/>
              </a:ext>
            </a:extLst>
          </p:cNvPr>
          <p:cNvSpPr txBox="1"/>
          <p:nvPr/>
        </p:nvSpPr>
        <p:spPr>
          <a:xfrm>
            <a:off x="2496686" y="6314212"/>
            <a:ext cx="476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>
                <a:hlinkClick r:id="rId4"/>
              </a:rPr>
              <a:t>Tell staff if you have symptoms – poster</a:t>
            </a:r>
          </a:p>
          <a:p>
            <a:endParaRPr lang="en-NZ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B37F1-7313-48AD-8C66-D54B5E2F3BDF}"/>
              </a:ext>
            </a:extLst>
          </p:cNvPr>
          <p:cNvSpPr txBox="1"/>
          <p:nvPr/>
        </p:nvSpPr>
        <p:spPr>
          <a:xfrm>
            <a:off x="316837" y="1397202"/>
            <a:ext cx="2252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5"/>
              </a:rPr>
              <a:t>Avoid large family gatherings</a:t>
            </a:r>
            <a:endParaRPr lang="en-NZ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69907-DCE9-40A9-83B1-2D2873E28688}"/>
              </a:ext>
            </a:extLst>
          </p:cNvPr>
          <p:cNvSpPr txBox="1"/>
          <p:nvPr/>
        </p:nvSpPr>
        <p:spPr>
          <a:xfrm>
            <a:off x="3380819" y="1397202"/>
            <a:ext cx="2008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hlinkClick r:id="rId6"/>
              </a:rPr>
              <a:t>Physical distancing – poster</a:t>
            </a:r>
            <a:endParaRPr lang="en-NZ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E1177E-B7F0-4E7B-A2E8-CE2620E39948}"/>
              </a:ext>
            </a:extLst>
          </p:cNvPr>
          <p:cNvSpPr txBox="1"/>
          <p:nvPr/>
        </p:nvSpPr>
        <p:spPr>
          <a:xfrm>
            <a:off x="6200335" y="1397202"/>
            <a:ext cx="2432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hlinkClick r:id="rId7"/>
              </a:rPr>
              <a:t>COVID-19 – who to call – poster</a:t>
            </a:r>
            <a:endParaRPr lang="en-NZ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BAE093-CB48-4665-B1F8-262F536B94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763" y="2180106"/>
            <a:ext cx="2700000" cy="3818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9BDE4-8F37-4925-9C1B-9D26B3F01F4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409" y="2180106"/>
            <a:ext cx="2700000" cy="3814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4C358-1B47-4A13-A46E-A58DD16058BF}"/>
              </a:ext>
            </a:extLst>
          </p:cNvPr>
          <p:cNvSpPr txBox="1"/>
          <p:nvPr/>
        </p:nvSpPr>
        <p:spPr>
          <a:xfrm>
            <a:off x="330795" y="6314212"/>
            <a:ext cx="239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Additional resources: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E6ECC-3651-4E8C-BECE-52CF77D96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95" y="2180106"/>
            <a:ext cx="2700000" cy="2709625"/>
          </a:xfrm>
          <a:prstGeom prst="rect">
            <a:avLst/>
          </a:prstGeom>
        </p:spPr>
      </p:pic>
      <p:pic>
        <p:nvPicPr>
          <p:cNvPr id="13" name="Picture 12" descr="A screenshot of text&#10;&#10;Description automatically generated">
            <a:extLst>
              <a:ext uri="{FF2B5EF4-FFF2-40B4-BE49-F238E27FC236}">
                <a16:creationId xmlns:a16="http://schemas.microsoft.com/office/drawing/2014/main" id="{CACA4CAF-3950-402B-BC86-739194A636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49" y="2180106"/>
            <a:ext cx="2702119" cy="27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0BE7-82E0-4BBD-A111-3E73AD4B5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1" y="526942"/>
            <a:ext cx="8408752" cy="534415"/>
          </a:xfrm>
        </p:spPr>
        <p:txBody>
          <a:bodyPr/>
          <a:lstStyle/>
          <a:p>
            <a:r>
              <a:rPr lang="en-AU" b="1"/>
              <a:t>Vietnamese</a:t>
            </a:r>
            <a:r>
              <a:rPr lang="en-AU"/>
              <a:t>: COVID Safe business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4D942C-6033-402C-9E27-81FEA9565B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21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19EDA-4A1E-4FE6-8639-9C937C46BC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90" y="3145690"/>
            <a:ext cx="6583757" cy="954107"/>
          </a:xfrm>
        </p:spPr>
        <p:txBody>
          <a:bodyPr/>
          <a:lstStyle/>
          <a:p>
            <a:r>
              <a:rPr lang="en-NZ">
                <a:hlinkClick r:id="rId2"/>
              </a:rPr>
              <a:t>General</a:t>
            </a:r>
            <a:endParaRPr lang="en-NZ"/>
          </a:p>
          <a:p>
            <a:r>
              <a:rPr lang="en-AU">
                <a:hlinkClick r:id="rId3"/>
              </a:rPr>
              <a:t>Beauty, Nail, Waxing, Tanning and Hairdressing Salons </a:t>
            </a:r>
            <a:endParaRPr lang="en-NZ"/>
          </a:p>
          <a:p>
            <a:r>
              <a:rPr lang="en-AU">
                <a:hlinkClick r:id="rId4"/>
              </a:rPr>
              <a:t>Restaurants and Cafes including food courts</a:t>
            </a:r>
            <a:endParaRPr lang="en-NZ"/>
          </a:p>
          <a:p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2580A-E4C8-4086-B305-3AA0C2AE9E3C}"/>
              </a:ext>
            </a:extLst>
          </p:cNvPr>
          <p:cNvSpPr/>
          <p:nvPr/>
        </p:nvSpPr>
        <p:spPr>
          <a:xfrm>
            <a:off x="473990" y="14779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/>
              <a:t>Show your commitment to COVID Safety and keeping our community safe. Complete a COVID-19 Safety Plan and register as a COVID Safe business.</a:t>
            </a:r>
          </a:p>
          <a:p>
            <a:endParaRPr lang="en-AU"/>
          </a:p>
          <a:p>
            <a:r>
              <a:rPr lang="en-AU"/>
              <a:t>Links to translated COVID Safe Plans for businesses:</a:t>
            </a:r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4218C-268C-49B6-B997-49651E4989A6}"/>
              </a:ext>
            </a:extLst>
          </p:cNvPr>
          <p:cNvSpPr txBox="1"/>
          <p:nvPr/>
        </p:nvSpPr>
        <p:spPr>
          <a:xfrm>
            <a:off x="473990" y="4880378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For more information on COVID Safe businesses, go to </a:t>
            </a:r>
            <a:r>
              <a:rPr lang="en-AU">
                <a:hlinkClick r:id="rId5"/>
              </a:rPr>
              <a:t>www.nsw.gov.au/covid-19/covid-safe-business</a:t>
            </a:r>
            <a:r>
              <a:rPr lang="en-AU"/>
              <a:t> </a:t>
            </a:r>
            <a:endParaRPr lang="en-NZ" sz="140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869723-C439-47A5-BFF6-17E51E24C8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28" y="2174974"/>
            <a:ext cx="2700000" cy="3789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B2B7AB-0DC4-453C-B1C1-BC0AC404ABB5}"/>
              </a:ext>
            </a:extLst>
          </p:cNvPr>
          <p:cNvSpPr txBox="1"/>
          <p:nvPr/>
        </p:nvSpPr>
        <p:spPr>
          <a:xfrm>
            <a:off x="7792200" y="1551912"/>
            <a:ext cx="388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/>
              <a:t>Example of the Vietnamese COVID-Safe poster received on registration</a:t>
            </a:r>
            <a:endParaRPr lang="en-NZ" sz="1400"/>
          </a:p>
        </p:txBody>
      </p:sp>
    </p:spTree>
    <p:extLst>
      <p:ext uri="{BB962C8B-B14F-4D97-AF65-F5344CB8AC3E}">
        <p14:creationId xmlns:p14="http://schemas.microsoft.com/office/powerpoint/2010/main" val="29311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2DF38-E6A8-4A62-8D77-5AD05B6C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1" y="526942"/>
            <a:ext cx="7978530" cy="591287"/>
          </a:xfrm>
        </p:spPr>
        <p:txBody>
          <a:bodyPr/>
          <a:lstStyle/>
          <a:p>
            <a:r>
              <a:rPr lang="en-AU" b="1">
                <a:ea typeface="+mj-lt"/>
                <a:cs typeface="+mj-lt"/>
              </a:rPr>
              <a:t>Vietnamese</a:t>
            </a:r>
            <a:r>
              <a:rPr lang="en-AU">
                <a:ea typeface="+mj-lt"/>
                <a:cs typeface="+mj-lt"/>
              </a:rPr>
              <a:t>: Media campaign assets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0A017A-3C59-469E-81E8-D570E96029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22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FC034-4806-4AF8-B0A4-D097A1438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081" y="3781882"/>
            <a:ext cx="6751896" cy="95410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hlinkClick r:id="rId3"/>
              </a:rPr>
              <a:t>Stay safe family gatherings press ad</a:t>
            </a:r>
            <a:endParaRPr lang="en-U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430F5-5D8A-4D7F-AADC-62BDE44927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81" y="1408760"/>
            <a:ext cx="3548341" cy="2354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9A4250-1CDF-4B63-8A1F-E0D94C9C3E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558" y="1408761"/>
            <a:ext cx="3472584" cy="232327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F13DDF3-31F2-4428-8164-DAECDC2286A1}"/>
              </a:ext>
            </a:extLst>
          </p:cNvPr>
          <p:cNvSpPr txBox="1">
            <a:spLocks/>
          </p:cNvSpPr>
          <p:nvPr/>
        </p:nvSpPr>
        <p:spPr bwMode="auto">
          <a:xfrm>
            <a:off x="4334101" y="3774904"/>
            <a:ext cx="6751896" cy="48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>
                <a:hlinkClick r:id="rId6"/>
              </a:rPr>
              <a:t>Get tested press ad</a:t>
            </a:r>
            <a:endParaRPr lang="en-US" sz="1600" kern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0C359-9174-4BC3-B863-E14BAAB40A10}"/>
              </a:ext>
            </a:extLst>
          </p:cNvPr>
          <p:cNvSpPr txBox="1"/>
          <p:nvPr/>
        </p:nvSpPr>
        <p:spPr>
          <a:xfrm>
            <a:off x="9198930" y="1636942"/>
            <a:ext cx="348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7"/>
              </a:rPr>
              <a:t>Get tested (clinics) radio</a:t>
            </a:r>
            <a:endParaRPr lang="en-AU"/>
          </a:p>
        </p:txBody>
      </p:sp>
      <p:pic>
        <p:nvPicPr>
          <p:cNvPr id="9" name="Graphic 10" descr="Radio">
            <a:extLst>
              <a:ext uri="{FF2B5EF4-FFF2-40B4-BE49-F238E27FC236}">
                <a16:creationId xmlns:a16="http://schemas.microsoft.com/office/drawing/2014/main" id="{69D27F35-37ED-4919-B4B8-A696B9287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46869" y="1857713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E6C136-5666-4D3C-BE02-8DB0AEC6D9CE}"/>
              </a:ext>
            </a:extLst>
          </p:cNvPr>
          <p:cNvSpPr txBox="1"/>
          <p:nvPr/>
        </p:nvSpPr>
        <p:spPr>
          <a:xfrm>
            <a:off x="2554914" y="4884969"/>
            <a:ext cx="1138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hlinkClick r:id="rId10"/>
              </a:rPr>
              <a:t>Mental wellbeing video</a:t>
            </a:r>
            <a:endParaRPr lang="en-AU"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030FB6-3B08-4F8F-BD56-C369B43332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13" y="4200613"/>
            <a:ext cx="1988692" cy="2497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82EEA1-5CC2-401E-8B2C-29A02A0DF83D}"/>
              </a:ext>
            </a:extLst>
          </p:cNvPr>
          <p:cNvSpPr txBox="1"/>
          <p:nvPr/>
        </p:nvSpPr>
        <p:spPr>
          <a:xfrm>
            <a:off x="9417187" y="2115362"/>
            <a:ext cx="348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12"/>
              </a:rPr>
              <a:t>Distancing radio</a:t>
            </a:r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C57AD6-4915-489B-9E2A-A6F0ED1D3FC1}"/>
              </a:ext>
            </a:extLst>
          </p:cNvPr>
          <p:cNvSpPr txBox="1"/>
          <p:nvPr/>
        </p:nvSpPr>
        <p:spPr>
          <a:xfrm>
            <a:off x="7014215" y="4897004"/>
            <a:ext cx="158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hlinkClick r:id="rId13"/>
              </a:rPr>
              <a:t>Continue healthcare video</a:t>
            </a:r>
            <a:endParaRPr lang="en-AU" sz="1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C03553-464D-49BF-B3BD-24CC9F3B480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202" y="4310976"/>
            <a:ext cx="2070287" cy="2467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E13B84-F023-456A-B101-788F67ED091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729" y="3154525"/>
            <a:ext cx="2617131" cy="3632473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199246-4408-49C6-9B18-B04A3513009D}"/>
              </a:ext>
            </a:extLst>
          </p:cNvPr>
          <p:cNvSpPr txBox="1">
            <a:spLocks/>
          </p:cNvSpPr>
          <p:nvPr/>
        </p:nvSpPr>
        <p:spPr bwMode="auto">
          <a:xfrm>
            <a:off x="8468557" y="2837334"/>
            <a:ext cx="2955473" cy="34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kern="0"/>
              <a:t>Border Entry social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</p:spTree>
    <p:extLst>
      <p:ext uri="{BB962C8B-B14F-4D97-AF65-F5344CB8AC3E}">
        <p14:creationId xmlns:p14="http://schemas.microsoft.com/office/powerpoint/2010/main" val="38527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819B7-2B1E-4A44-82D5-BFC0F7E1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7370019" cy="535531"/>
          </a:xfrm>
        </p:spPr>
        <p:txBody>
          <a:bodyPr/>
          <a:lstStyle/>
          <a:p>
            <a:r>
              <a:rPr lang="en-AU" b="1"/>
              <a:t>Thai: </a:t>
            </a:r>
            <a:r>
              <a:rPr lang="en-AU"/>
              <a:t>COVID Safe community information 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02096F-6B41-4163-A7F0-4693CF767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40400" y="2404829"/>
            <a:ext cx="738000" cy="219600"/>
          </a:xfrm>
        </p:spPr>
        <p:txBody>
          <a:bodyPr/>
          <a:lstStyle/>
          <a:p>
            <a:fld id="{025E8E07-06CB-42B9-A99C-877BFEC55DFB}" type="slidenum">
              <a:rPr lang="en-NZ" smtClean="0"/>
              <a:pPr/>
              <a:t>23</a:t>
            </a:fld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B5FB77-779B-4D3B-A7A9-70A850B4A2AC}"/>
              </a:ext>
            </a:extLst>
          </p:cNvPr>
          <p:cNvSpPr/>
          <p:nvPr/>
        </p:nvSpPr>
        <p:spPr>
          <a:xfrm>
            <a:off x="369320" y="13057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Links to translated PDF documents to download:</a:t>
            </a: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58195-BA5F-4CA5-BDF8-EBB6099402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20" y="2404829"/>
            <a:ext cx="2700000" cy="3873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5F40E-6903-4313-9F42-04C4B5D77B8B}"/>
              </a:ext>
            </a:extLst>
          </p:cNvPr>
          <p:cNvSpPr txBox="1"/>
          <p:nvPr/>
        </p:nvSpPr>
        <p:spPr>
          <a:xfrm>
            <a:off x="369320" y="1675830"/>
            <a:ext cx="321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3"/>
              </a:rPr>
              <a:t>Help us stop the spread – brochure </a:t>
            </a:r>
            <a:endParaRPr lang="en-NZ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AA7ECE-9DF1-4FC0-8F8E-7B0FE93A8DFD}"/>
              </a:ext>
            </a:extLst>
          </p:cNvPr>
          <p:cNvSpPr/>
          <p:nvPr/>
        </p:nvSpPr>
        <p:spPr>
          <a:xfrm>
            <a:off x="3546740" y="1675830"/>
            <a:ext cx="2574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600">
                <a:hlinkClick r:id="rId4"/>
              </a:rPr>
              <a:t>Slowing the spread - factsheet </a:t>
            </a:r>
            <a:endParaRPr lang="en-NZ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061F9-9D3C-4C4A-A30C-8E314349EE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796" y="2404829"/>
            <a:ext cx="2700000" cy="37114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ADAD02-020D-4444-9A9D-0957D77555AF}"/>
              </a:ext>
            </a:extLst>
          </p:cNvPr>
          <p:cNvSpPr/>
          <p:nvPr/>
        </p:nvSpPr>
        <p:spPr>
          <a:xfrm>
            <a:off x="6315426" y="1675830"/>
            <a:ext cx="2935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6"/>
              </a:rPr>
              <a:t>Tell staff if you have symptoms - poster </a:t>
            </a:r>
            <a:endParaRPr lang="en-NZ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63190B-0591-428F-9501-F0B9E6BC97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746" y="2404829"/>
            <a:ext cx="2700000" cy="38901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3E98DD-DA33-4226-ACB3-330E6BBC5B6E}"/>
              </a:ext>
            </a:extLst>
          </p:cNvPr>
          <p:cNvSpPr/>
          <p:nvPr/>
        </p:nvSpPr>
        <p:spPr>
          <a:xfrm>
            <a:off x="9123610" y="1675830"/>
            <a:ext cx="2619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8"/>
              </a:rPr>
              <a:t>Hygiene etiquette to stop the spread - poster</a:t>
            </a:r>
            <a:endParaRPr lang="en-NZ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3B511-0ABF-49E2-A90A-74A1B0C01D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0273" y="2404829"/>
            <a:ext cx="2700000" cy="38091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09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12D7CC-ED60-4D1A-A34E-7920AD778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24</a:t>
            </a:fld>
            <a:endParaRPr lang="en-N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5095A5-DEAF-44E9-8AF3-F4B987BB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7094597" cy="535531"/>
          </a:xfrm>
        </p:spPr>
        <p:txBody>
          <a:bodyPr/>
          <a:lstStyle/>
          <a:p>
            <a:r>
              <a:rPr lang="en-AU" b="1"/>
              <a:t>Thai: </a:t>
            </a:r>
            <a:r>
              <a:rPr lang="en-AU"/>
              <a:t>COVID Safe community information </a:t>
            </a:r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39C053-D552-4C92-88EB-2FA7402F287D}"/>
              </a:ext>
            </a:extLst>
          </p:cNvPr>
          <p:cNvSpPr/>
          <p:nvPr/>
        </p:nvSpPr>
        <p:spPr>
          <a:xfrm>
            <a:off x="272434" y="1487542"/>
            <a:ext cx="2579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2"/>
              </a:rPr>
              <a:t>If you have symptoms - poster </a:t>
            </a:r>
            <a:endParaRPr lang="en-NZ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4EA9-D564-4CA4-9E51-136A09DA16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099" y="2229419"/>
            <a:ext cx="2700000" cy="37283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A830C7-2196-4928-B038-D1E08ECC3066}"/>
              </a:ext>
            </a:extLst>
          </p:cNvPr>
          <p:cNvSpPr/>
          <p:nvPr/>
        </p:nvSpPr>
        <p:spPr>
          <a:xfrm>
            <a:off x="3259457" y="1487542"/>
            <a:ext cx="2304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600" dirty="0">
                <a:hlinkClick r:id="rId4"/>
              </a:rPr>
              <a:t>Physical distancing - poster</a:t>
            </a:r>
            <a:endParaRPr lang="en-NZ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55F49-970A-4507-A907-55CD25D738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45" y="2229419"/>
            <a:ext cx="2700000" cy="3800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C2FA8B-3E8D-4E83-9508-31AD46D514ED}"/>
              </a:ext>
            </a:extLst>
          </p:cNvPr>
          <p:cNvSpPr/>
          <p:nvPr/>
        </p:nvSpPr>
        <p:spPr>
          <a:xfrm>
            <a:off x="6292345" y="1487542"/>
            <a:ext cx="2260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600" dirty="0">
                <a:hlinkClick r:id="rId6"/>
              </a:rPr>
              <a:t>Who to call - poster </a:t>
            </a:r>
            <a:endParaRPr lang="en-NZ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C838F-55DB-4D0E-BABC-14E34AC42376}"/>
              </a:ext>
            </a:extLst>
          </p:cNvPr>
          <p:cNvSpPr/>
          <p:nvPr/>
        </p:nvSpPr>
        <p:spPr>
          <a:xfrm>
            <a:off x="9251591" y="1487542"/>
            <a:ext cx="2579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7"/>
              </a:rPr>
              <a:t>Avoid large family gatherings</a:t>
            </a:r>
            <a:endParaRPr lang="en-NZ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24B060-5691-4F33-BA9D-46B89B724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045" y="2229419"/>
            <a:ext cx="2700000" cy="3774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31E56C-4EBE-46BC-959E-48C5B02A07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591" y="2229419"/>
            <a:ext cx="2700000" cy="27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4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476F50-7C35-4D8E-8ACC-BF1E760155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25</a:t>
            </a:fld>
            <a:endParaRPr lang="en-N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07D0B0-A8E8-437C-AA16-16266DF2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527050"/>
            <a:ext cx="6751637" cy="534988"/>
          </a:xfrm>
        </p:spPr>
        <p:txBody>
          <a:bodyPr/>
          <a:lstStyle/>
          <a:p>
            <a:r>
              <a:rPr lang="en-AU" b="1"/>
              <a:t>Thai:</a:t>
            </a:r>
            <a:r>
              <a:rPr lang="en-AU"/>
              <a:t> COVID Safe business information</a:t>
            </a:r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D52C2-7CCA-4F2D-BF47-1C2B3D975245}"/>
              </a:ext>
            </a:extLst>
          </p:cNvPr>
          <p:cNvSpPr/>
          <p:nvPr/>
        </p:nvSpPr>
        <p:spPr>
          <a:xfrm>
            <a:off x="473990" y="14779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/>
              <a:t>Show your commitment to COVID Safety and keeping our community safe. Complete a COVID-19 Safety Plan and register as a COVID Safe business.</a:t>
            </a:r>
          </a:p>
          <a:p>
            <a:endParaRPr lang="en-AU"/>
          </a:p>
          <a:p>
            <a:r>
              <a:rPr lang="en-AU"/>
              <a:t>Links to translated COVID Safe Plans for businesses:</a:t>
            </a:r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3648C-ECA4-4AF3-BE93-C5ED22C30554}"/>
              </a:ext>
            </a:extLst>
          </p:cNvPr>
          <p:cNvSpPr txBox="1"/>
          <p:nvPr/>
        </p:nvSpPr>
        <p:spPr>
          <a:xfrm>
            <a:off x="473990" y="473376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For more information on COVID Safe businesses, go to </a:t>
            </a:r>
            <a:r>
              <a:rPr lang="en-AU">
                <a:hlinkClick r:id="rId2"/>
              </a:rPr>
              <a:t>www.nsw.gov.au/covid-19/covid-safe-business</a:t>
            </a:r>
            <a:r>
              <a:rPr lang="en-AU"/>
              <a:t> </a:t>
            </a:r>
            <a:endParaRPr lang="en-NZ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D2A211-50A2-4FAD-ACF4-FD78B64AAE85}"/>
              </a:ext>
            </a:extLst>
          </p:cNvPr>
          <p:cNvSpPr/>
          <p:nvPr/>
        </p:nvSpPr>
        <p:spPr>
          <a:xfrm>
            <a:off x="588886" y="3059668"/>
            <a:ext cx="5652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>
                <a:hlinkClick r:id="rId3"/>
              </a:rPr>
              <a:t>General</a:t>
            </a:r>
            <a:endParaRPr lang="en-NZ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hlinkClick r:id="rId4"/>
              </a:rPr>
              <a:t>Restaurants and Cafes including food courts</a:t>
            </a:r>
            <a:endParaRPr lang="en-A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hlinkClick r:id="rId5"/>
              </a:rPr>
              <a:t>Beauty, Nail, Waxing, Tanning and Hairdressing Salons </a:t>
            </a:r>
            <a:endParaRPr lang="en-N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B5E2AB-93B2-4B95-B4C7-82DDF2020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300" y="1999050"/>
            <a:ext cx="2700000" cy="3904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F4A611-48FA-4178-BF8A-2D28AB0D111D}"/>
              </a:ext>
            </a:extLst>
          </p:cNvPr>
          <p:cNvSpPr txBox="1"/>
          <p:nvPr/>
        </p:nvSpPr>
        <p:spPr>
          <a:xfrm>
            <a:off x="7128769" y="1345878"/>
            <a:ext cx="164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Example: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3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C654-57C7-4435-90E0-EB7153A43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1" y="526942"/>
            <a:ext cx="7578056" cy="535531"/>
          </a:xfrm>
        </p:spPr>
        <p:txBody>
          <a:bodyPr/>
          <a:lstStyle/>
          <a:p>
            <a:r>
              <a:rPr lang="en-AU" b="1"/>
              <a:t>Hindi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28F25F-D46D-4358-B518-4556C8D69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26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A458F-E299-4AF2-B310-D21F08EB7B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91" y="1771910"/>
            <a:ext cx="6751896" cy="954107"/>
          </a:xfrm>
        </p:spPr>
        <p:txBody>
          <a:bodyPr/>
          <a:lstStyle/>
          <a:p>
            <a:pPr marL="0" indent="0">
              <a:buNone/>
            </a:pPr>
            <a:endParaRPr lang="en-AU"/>
          </a:p>
          <a:p>
            <a:pPr marL="0" indent="0">
              <a:buNone/>
            </a:pPr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205EB0-4C81-4F86-9F99-756F4654BC03}"/>
              </a:ext>
            </a:extLst>
          </p:cNvPr>
          <p:cNvSpPr/>
          <p:nvPr/>
        </p:nvSpPr>
        <p:spPr>
          <a:xfrm>
            <a:off x="6414733" y="1587244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>
                <a:hlinkClick r:id="rId2"/>
              </a:rPr>
              <a:t>Information on COVID-19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7FB3F-D43E-43E3-B0C6-5FCDB6671DCD}"/>
              </a:ext>
            </a:extLst>
          </p:cNvPr>
          <p:cNvSpPr/>
          <p:nvPr/>
        </p:nvSpPr>
        <p:spPr>
          <a:xfrm>
            <a:off x="573403" y="1587244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3"/>
              </a:rPr>
              <a:t>Slowing the spread – factsheet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D9BF31-B7FE-42FA-97AD-C9D4BC3631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40"/>
          <a:stretch/>
        </p:blipFill>
        <p:spPr>
          <a:xfrm>
            <a:off x="661123" y="2141242"/>
            <a:ext cx="2700000" cy="37418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25152F-AB0D-497C-B014-8F67724D75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676" y="2141242"/>
            <a:ext cx="2700000" cy="35020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849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2DF38-E6A8-4A62-8D77-5AD05B6C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1" y="526942"/>
            <a:ext cx="7978530" cy="591287"/>
          </a:xfrm>
        </p:spPr>
        <p:txBody>
          <a:bodyPr/>
          <a:lstStyle/>
          <a:p>
            <a:r>
              <a:rPr lang="en-AU" b="1">
                <a:ea typeface="+mj-lt"/>
                <a:cs typeface="+mj-lt"/>
              </a:rPr>
              <a:t>Hindi</a:t>
            </a:r>
            <a:r>
              <a:rPr lang="en-AU">
                <a:ea typeface="+mj-lt"/>
                <a:cs typeface="+mj-lt"/>
              </a:rPr>
              <a:t>: Media campaign assets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0A017A-3C59-469E-81E8-D570E96029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27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FC034-4806-4AF8-B0A4-D097A1438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78" y="5254566"/>
            <a:ext cx="4335212" cy="954107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hlinkClick r:id="rId2"/>
              </a:rPr>
              <a:t>Stay safe family gatherings press ad 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(English for Indian press)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F13DDF3-31F2-4428-8164-DAECDC2286A1}"/>
              </a:ext>
            </a:extLst>
          </p:cNvPr>
          <p:cNvSpPr txBox="1">
            <a:spLocks/>
          </p:cNvSpPr>
          <p:nvPr/>
        </p:nvSpPr>
        <p:spPr bwMode="auto">
          <a:xfrm>
            <a:off x="5144361" y="5169929"/>
            <a:ext cx="31366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>
                <a:hlinkClick r:id="rId3"/>
              </a:rPr>
              <a:t>Distancing press ad</a:t>
            </a:r>
          </a:p>
          <a:p>
            <a:pPr marL="0" indent="0">
              <a:buFontTx/>
              <a:buNone/>
            </a:pPr>
            <a:r>
              <a:rPr lang="en-US" kern="0">
                <a:hlinkClick r:id="rId3"/>
              </a:rPr>
              <a:t>(English for Indian press</a:t>
            </a:r>
            <a:r>
              <a:rPr lang="en-US" kern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0C359-9174-4BC3-B863-E14BAAB40A10}"/>
              </a:ext>
            </a:extLst>
          </p:cNvPr>
          <p:cNvSpPr txBox="1"/>
          <p:nvPr/>
        </p:nvSpPr>
        <p:spPr>
          <a:xfrm>
            <a:off x="10024897" y="3059457"/>
            <a:ext cx="1831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4"/>
              </a:rPr>
              <a:t>Get tested (clinics) radio</a:t>
            </a:r>
            <a:endParaRPr lang="en-AU"/>
          </a:p>
          <a:p>
            <a:endParaRPr lang="en-AU"/>
          </a:p>
          <a:p>
            <a:r>
              <a:rPr lang="en-AU">
                <a:hlinkClick r:id="rId5"/>
              </a:rPr>
              <a:t>Get tested (symptoms) radio</a:t>
            </a:r>
            <a:endParaRPr lang="en-AU"/>
          </a:p>
        </p:txBody>
      </p:sp>
      <p:pic>
        <p:nvPicPr>
          <p:cNvPr id="9" name="Graphic 10" descr="Radio">
            <a:extLst>
              <a:ext uri="{FF2B5EF4-FFF2-40B4-BE49-F238E27FC236}">
                <a16:creationId xmlns:a16="http://schemas.microsoft.com/office/drawing/2014/main" id="{69D27F35-37ED-4919-B4B8-A696B9287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447" y="1844133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CCAAC-3408-4D7B-80A4-73872F620E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78" y="1938421"/>
            <a:ext cx="4564649" cy="2981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B4EEE-89C5-49B3-90E8-9F9DC2AADD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361" y="1938421"/>
            <a:ext cx="4396131" cy="29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2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79644D-B29E-4C69-9E53-02AB021B2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28</a:t>
            </a:fld>
            <a:endParaRPr lang="en-N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0EC6F7-74B9-45CF-8F35-908975FE6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527050"/>
            <a:ext cx="7169011" cy="534988"/>
          </a:xfrm>
        </p:spPr>
        <p:txBody>
          <a:bodyPr/>
          <a:lstStyle/>
          <a:p>
            <a:r>
              <a:rPr lang="en-AU" b="1"/>
              <a:t>Polish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16D32-0FC8-4281-8C86-ADBCC07730EB}"/>
              </a:ext>
            </a:extLst>
          </p:cNvPr>
          <p:cNvSpPr/>
          <p:nvPr/>
        </p:nvSpPr>
        <p:spPr>
          <a:xfrm>
            <a:off x="345242" y="1790074"/>
            <a:ext cx="2988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us stop the spread – brochure</a:t>
            </a:r>
            <a:endParaRPr lang="en-AU" sz="1600" dirty="0">
              <a:solidFill>
                <a:srgbClr val="0563C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06086C-6183-4280-BB7A-06BCAD0469D2}"/>
              </a:ext>
            </a:extLst>
          </p:cNvPr>
          <p:cNvSpPr/>
          <p:nvPr/>
        </p:nvSpPr>
        <p:spPr>
          <a:xfrm>
            <a:off x="3332559" y="1790074"/>
            <a:ext cx="2700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>
                <a:hlinkClick r:id="rId3"/>
              </a:rPr>
              <a:t>Home isolation guide – factsheet</a:t>
            </a:r>
            <a:endParaRPr lang="en-AU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06152A-6EC4-44CD-91C2-02FF79BFA500}"/>
              </a:ext>
            </a:extLst>
          </p:cNvPr>
          <p:cNvSpPr/>
          <p:nvPr/>
        </p:nvSpPr>
        <p:spPr>
          <a:xfrm>
            <a:off x="9160003" y="1790074"/>
            <a:ext cx="2695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4"/>
              </a:rPr>
              <a:t>Tell staff if you have symptoms – poster </a:t>
            </a:r>
            <a:endParaRPr lang="en-AU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B4CF4-0911-4662-B610-1624DBA0122D}"/>
              </a:ext>
            </a:extLst>
          </p:cNvPr>
          <p:cNvSpPr/>
          <p:nvPr/>
        </p:nvSpPr>
        <p:spPr>
          <a:xfrm>
            <a:off x="6167291" y="1790074"/>
            <a:ext cx="2474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5"/>
              </a:rPr>
              <a:t>Physical distancing – poster </a:t>
            </a:r>
            <a:endParaRPr lang="en-AU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9A1098-595E-463A-BDCC-08C305AF1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126" y="2547101"/>
            <a:ext cx="2700000" cy="38571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211C9B-0388-4625-A079-2EE01ED62C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426" y="2547101"/>
            <a:ext cx="2700000" cy="384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A8833B-E0C2-43C2-8CD0-4AD098B29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5588" y="2547101"/>
            <a:ext cx="2700000" cy="38425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BB321C-EB3A-4CE0-9833-16AAB67F7519}"/>
              </a:ext>
            </a:extLst>
          </p:cNvPr>
          <p:cNvSpPr/>
          <p:nvPr/>
        </p:nvSpPr>
        <p:spPr>
          <a:xfrm>
            <a:off x="369320" y="13057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Links to translated PDF documents to download: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EAA24-E444-4CD6-A679-20D35108A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42" y="2557403"/>
            <a:ext cx="2700000" cy="38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F7649-2442-4AC2-B770-1F2526FF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Where to get the latest translated information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78282-899D-4656-85B6-86743DF15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1" y="1374235"/>
            <a:ext cx="6612989" cy="4830621"/>
          </a:xfrm>
        </p:spPr>
        <p:txBody>
          <a:bodyPr/>
          <a:lstStyle/>
          <a:p>
            <a:pPr marL="0" indent="0">
              <a:buNone/>
            </a:pPr>
            <a:r>
              <a:rPr lang="en-AU" sz="1800" b="1" dirty="0"/>
              <a:t>Go to nsw.gov.au</a:t>
            </a:r>
          </a:p>
          <a:p>
            <a:r>
              <a:rPr lang="en-AU" sz="1800" dirty="0"/>
              <a:t>The </a:t>
            </a:r>
            <a:r>
              <a:rPr lang="en-AU" sz="1800" dirty="0">
                <a:hlinkClick r:id="rId2"/>
              </a:rPr>
              <a:t>nsw.gov.au</a:t>
            </a:r>
            <a:r>
              <a:rPr lang="en-AU" sz="1800" dirty="0"/>
              <a:t> website can be translated into over 50 languages via the ‘Language’ option in the top right hand corner</a:t>
            </a:r>
          </a:p>
          <a:p>
            <a:r>
              <a:rPr lang="en-AU" sz="1800" dirty="0"/>
              <a:t>The content on this website is being continuously updated with the latest information</a:t>
            </a:r>
          </a:p>
          <a:p>
            <a:r>
              <a:rPr lang="en-AU" sz="1800" dirty="0"/>
              <a:t>This is also where you will find answers to commonly asked questions</a:t>
            </a:r>
          </a:p>
          <a:p>
            <a:r>
              <a:rPr lang="en-AU" sz="1800" dirty="0"/>
              <a:t>There is a translated resource page, which has a search functionality as well as being able to filter by language </a:t>
            </a:r>
            <a:r>
              <a:rPr lang="en-AU" sz="1800" u="sng" dirty="0">
                <a:hlinkClick r:id="rId3"/>
              </a:rPr>
              <a:t>https://www.health.nsw.gov.au/Infectious/covid-19/Pages/multilingual.aspx</a:t>
            </a:r>
            <a:endParaRPr lang="en-AU" sz="1800" u="sng" dirty="0"/>
          </a:p>
          <a:p>
            <a:r>
              <a:rPr lang="en-AU" sz="1800" dirty="0"/>
              <a:t>A digital resource library is available to browse translated materials  </a:t>
            </a:r>
            <a:r>
              <a:rPr lang="en-NZ" sz="1800" dirty="0">
                <a:hlinkClick r:id="rId4"/>
              </a:rPr>
              <a:t>https://www.health.nsw.gov.au/Infectious/covid-19/Pages/digital-resources.aspx</a:t>
            </a:r>
            <a:r>
              <a:rPr lang="en-NZ" sz="1800" dirty="0"/>
              <a:t> </a:t>
            </a:r>
            <a:endParaRPr lang="en-AU" sz="1800" dirty="0"/>
          </a:p>
          <a:p>
            <a:endParaRPr lang="en-NZ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90B58-C6DA-49A9-A4B3-6B3B11D9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0BC93-622D-4964-921F-55B8C667A1AC}" type="slidenum">
              <a:rPr lang="en-AU" smtClean="0"/>
              <a:pPr>
                <a:defRPr/>
              </a:pPr>
              <a:t>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245EE-EE6D-4802-A94A-D9AF0F56A8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619" y="1374235"/>
            <a:ext cx="2456046" cy="279518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B3FFA-2D6B-4F89-B160-AB8745C54B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1694" y="4247685"/>
            <a:ext cx="4231895" cy="220568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EA4A438-C5CD-48F5-9B21-4571418DC384}"/>
              </a:ext>
            </a:extLst>
          </p:cNvPr>
          <p:cNvSpPr/>
          <p:nvPr/>
        </p:nvSpPr>
        <p:spPr>
          <a:xfrm>
            <a:off x="7222590" y="1774577"/>
            <a:ext cx="923925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AB8D9A0-CA02-46CD-B73B-2074B3830C2B}"/>
              </a:ext>
            </a:extLst>
          </p:cNvPr>
          <p:cNvSpPr/>
          <p:nvPr/>
        </p:nvSpPr>
        <p:spPr>
          <a:xfrm>
            <a:off x="8343900" y="2047875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437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B0859-289D-4911-87CD-41659D545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29</a:t>
            </a:fld>
            <a:endParaRPr lang="en-N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612EC6-15A3-476F-A899-2C78D4EC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527050"/>
            <a:ext cx="7408708" cy="534988"/>
          </a:xfrm>
        </p:spPr>
        <p:txBody>
          <a:bodyPr/>
          <a:lstStyle/>
          <a:p>
            <a:r>
              <a:rPr lang="en-AU" b="1"/>
              <a:t>Polish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D2287-C0DC-4E20-B532-3BA9F17A4FB8}"/>
              </a:ext>
            </a:extLst>
          </p:cNvPr>
          <p:cNvSpPr/>
          <p:nvPr/>
        </p:nvSpPr>
        <p:spPr>
          <a:xfrm>
            <a:off x="739607" y="1672986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2"/>
              </a:rPr>
              <a:t>COVID-19 – who to call – poster </a:t>
            </a: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082A06-124F-4D52-8FFA-3044FDF6B1E5}"/>
              </a:ext>
            </a:extLst>
          </p:cNvPr>
          <p:cNvSpPr/>
          <p:nvPr/>
        </p:nvSpPr>
        <p:spPr>
          <a:xfrm>
            <a:off x="6397502" y="1672986"/>
            <a:ext cx="3291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3"/>
              </a:rPr>
              <a:t>Avoid large family gatherings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3012C3-A0B5-4BC3-839F-9FB8B32EF8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07" y="2247224"/>
            <a:ext cx="3034758" cy="43119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A3E390-5288-49F6-BD12-9F06D4ED3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502" y="2247224"/>
            <a:ext cx="3609329" cy="370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06EBC0-90C1-4079-9695-DBBFF7B25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30</a:t>
            </a:fld>
            <a:endParaRPr lang="en-NZ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E0F683-8DA8-4E24-A5FC-315D1BFE0653}"/>
              </a:ext>
            </a:extLst>
          </p:cNvPr>
          <p:cNvSpPr txBox="1">
            <a:spLocks/>
          </p:cNvSpPr>
          <p:nvPr/>
        </p:nvSpPr>
        <p:spPr bwMode="auto">
          <a:xfrm>
            <a:off x="331733" y="427852"/>
            <a:ext cx="727643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9pPr>
          </a:lstStyle>
          <a:p>
            <a:r>
              <a:rPr lang="en-AU" b="1" kern="0"/>
              <a:t>Greek</a:t>
            </a:r>
            <a:r>
              <a:rPr lang="en-AU" kern="0"/>
              <a:t>: </a:t>
            </a:r>
            <a:r>
              <a:rPr lang="en-AU"/>
              <a:t>COVID Safe community information</a:t>
            </a:r>
            <a:endParaRPr lang="en-NZ" kern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2EF13C-91B5-45C5-A91E-406ED8DC8920}"/>
              </a:ext>
            </a:extLst>
          </p:cNvPr>
          <p:cNvSpPr/>
          <p:nvPr/>
        </p:nvSpPr>
        <p:spPr>
          <a:xfrm>
            <a:off x="6439764" y="1698819"/>
            <a:ext cx="2382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hlinkClick r:id="rId2"/>
              </a:rPr>
              <a:t>Slowing the spread of COVID-19 – factsheet</a:t>
            </a:r>
            <a:endParaRPr lang="en-NZ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66346C-2B17-47D8-8DF5-7407D28BD325}"/>
              </a:ext>
            </a:extLst>
          </p:cNvPr>
          <p:cNvSpPr/>
          <p:nvPr/>
        </p:nvSpPr>
        <p:spPr>
          <a:xfrm>
            <a:off x="3263262" y="1698819"/>
            <a:ext cx="31714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hlinkClick r:id="rId3"/>
              </a:rPr>
              <a:t>Home isolation guidelines for people confirmed to have COVID-19 infection – factsheet</a:t>
            </a:r>
            <a:endParaRPr lang="en-NZ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65DAF0-FFEB-4F60-9E0F-36E0DF92DE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073" y="2531185"/>
            <a:ext cx="2700000" cy="3788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911F7-6443-488A-8502-8813EB59C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21"/>
          <a:stretch/>
        </p:blipFill>
        <p:spPr>
          <a:xfrm>
            <a:off x="6268170" y="2547676"/>
            <a:ext cx="2700000" cy="3788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FE1079-DB2B-4848-BF36-13707899C472}"/>
              </a:ext>
            </a:extLst>
          </p:cNvPr>
          <p:cNvSpPr/>
          <p:nvPr/>
        </p:nvSpPr>
        <p:spPr>
          <a:xfrm>
            <a:off x="9109295" y="1698819"/>
            <a:ext cx="2569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hlinkClick r:id="rId6"/>
              </a:rPr>
              <a:t>Hygiene etiquette – help us stop the spread – poster </a:t>
            </a:r>
            <a:endParaRPr lang="en-NZ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31DD7C-239F-47DA-9142-862E3185A8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267" y="2485904"/>
            <a:ext cx="2700000" cy="38501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917F4D-150B-4986-9861-01F243C3CBAA}"/>
              </a:ext>
            </a:extLst>
          </p:cNvPr>
          <p:cNvSpPr/>
          <p:nvPr/>
        </p:nvSpPr>
        <p:spPr>
          <a:xfrm>
            <a:off x="369320" y="13057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Links to translated PDF documents to download:</a:t>
            </a:r>
            <a:endParaRPr lang="en-NZ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A1076A-663E-431C-9431-85ECE5AEA098}"/>
              </a:ext>
            </a:extLst>
          </p:cNvPr>
          <p:cNvSpPr/>
          <p:nvPr/>
        </p:nvSpPr>
        <p:spPr>
          <a:xfrm>
            <a:off x="345242" y="1698819"/>
            <a:ext cx="2630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us stop the spread – brochure</a:t>
            </a:r>
            <a:endParaRPr lang="en-AU" sz="1400" dirty="0">
              <a:solidFill>
                <a:srgbClr val="0563C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2E7A10-9DB3-4AAC-B84B-7C1C550DE6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42" y="2557403"/>
            <a:ext cx="2700000" cy="38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FC9CD-E643-4679-8B29-F518309D7E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31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9C056-910E-4A89-A86E-3D45C355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>
                <a:hlinkClick r:id="rId2"/>
              </a:rPr>
              <a:t>If you have COVID-19 symptoms, call your doctor – poster </a:t>
            </a:r>
            <a:endParaRPr lang="en-NZ" dirty="0"/>
          </a:p>
          <a:p>
            <a:r>
              <a:rPr lang="en-NZ" dirty="0">
                <a:hlinkClick r:id="rId3"/>
              </a:rPr>
              <a:t>Tell staff if you have COVID-19 symptoms – poster</a:t>
            </a:r>
            <a:endParaRPr lang="en-NZ" dirty="0"/>
          </a:p>
          <a:p>
            <a:r>
              <a:rPr lang="en-NZ" dirty="0">
                <a:hlinkClick r:id="rId4"/>
              </a:rPr>
              <a:t>Avoid large family gatherings</a:t>
            </a:r>
            <a:endParaRPr lang="en-NZ" dirty="0"/>
          </a:p>
          <a:p>
            <a:r>
              <a:rPr lang="en-NZ" dirty="0">
                <a:hlinkClick r:id="rId5"/>
              </a:rPr>
              <a:t>Keeping everyone safe: physical distancing – poster </a:t>
            </a:r>
            <a:endParaRPr lang="en-NZ" dirty="0"/>
          </a:p>
          <a:p>
            <a:r>
              <a:rPr lang="en-NZ" dirty="0">
                <a:hlinkClick r:id="rId6"/>
              </a:rPr>
              <a:t>COVID-19: Who to call – poster</a:t>
            </a:r>
            <a:endParaRPr lang="en-NZ" dirty="0"/>
          </a:p>
          <a:p>
            <a:r>
              <a:rPr lang="en-NZ" dirty="0">
                <a:hlinkClick r:id="rId7"/>
              </a:rPr>
              <a:t>Look after your mental health during the COVID-19 pandemic – poster </a:t>
            </a:r>
            <a:endParaRPr lang="en-NZ" dirty="0"/>
          </a:p>
          <a:p>
            <a:endParaRPr lang="en-NZ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DAC625-6959-4054-B491-C39867C55C41}"/>
              </a:ext>
            </a:extLst>
          </p:cNvPr>
          <p:cNvSpPr txBox="1">
            <a:spLocks/>
          </p:cNvSpPr>
          <p:nvPr/>
        </p:nvSpPr>
        <p:spPr bwMode="auto">
          <a:xfrm>
            <a:off x="331733" y="427852"/>
            <a:ext cx="727643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2664"/>
                </a:solidFill>
                <a:latin typeface="Arial" charset="0"/>
              </a:defRPr>
            </a:lvl9pPr>
          </a:lstStyle>
          <a:p>
            <a:r>
              <a:rPr lang="en-AU" b="1" kern="0"/>
              <a:t>Greek</a:t>
            </a:r>
            <a:r>
              <a:rPr lang="en-AU" kern="0"/>
              <a:t>: </a:t>
            </a:r>
            <a:r>
              <a:rPr lang="en-AU"/>
              <a:t>COVID Safe community information</a:t>
            </a:r>
            <a:endParaRPr lang="en-NZ" kern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61609-7214-4CC3-AE60-3B48030D6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0400" y="1763032"/>
            <a:ext cx="2700000" cy="38002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698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8A5B4B-CFE6-45F8-9842-D439242E0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32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B096B-8260-49D1-97E3-35A0C6F579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6475" y="5309378"/>
            <a:ext cx="6751896" cy="954107"/>
          </a:xfrm>
        </p:spPr>
        <p:txBody>
          <a:bodyPr/>
          <a:lstStyle/>
          <a:p>
            <a:pPr marL="0" indent="0">
              <a:buNone/>
            </a:pPr>
            <a:r>
              <a:rPr lang="en-AU">
                <a:hlinkClick r:id="rId2"/>
              </a:rPr>
              <a:t>Get tested press ad</a:t>
            </a:r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87E21-23A3-4761-AC09-BF706CCD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527050"/>
            <a:ext cx="9912510" cy="407898"/>
          </a:xfrm>
        </p:spPr>
        <p:txBody>
          <a:bodyPr/>
          <a:lstStyle/>
          <a:p>
            <a:r>
              <a:rPr lang="en-AU" b="1"/>
              <a:t>Greek: </a:t>
            </a:r>
            <a:r>
              <a:rPr lang="en-AU"/>
              <a:t>Media campaign assets</a:t>
            </a:r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3F91-FD7C-4AE8-8CFE-667E69D85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34" y="1488174"/>
            <a:ext cx="5356281" cy="3673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29093B-B586-42BF-9F85-91B7B7445390}"/>
              </a:ext>
            </a:extLst>
          </p:cNvPr>
          <p:cNvSpPr txBox="1"/>
          <p:nvPr/>
        </p:nvSpPr>
        <p:spPr>
          <a:xfrm>
            <a:off x="5374315" y="5842468"/>
            <a:ext cx="427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4"/>
              </a:rPr>
              <a:t>Get tested (clinics) radio</a:t>
            </a:r>
            <a:endParaRPr lang="en-AU"/>
          </a:p>
        </p:txBody>
      </p:sp>
      <p:pic>
        <p:nvPicPr>
          <p:cNvPr id="8" name="Graphic 10" descr="Radio">
            <a:extLst>
              <a:ext uri="{FF2B5EF4-FFF2-40B4-BE49-F238E27FC236}">
                <a16:creationId xmlns:a16="http://schemas.microsoft.com/office/drawing/2014/main" id="{6247F2AD-6252-474D-8BF6-89C7708D7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591" y="57546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5EDED-E29C-4D93-91B2-7C9DBC319572}"/>
              </a:ext>
            </a:extLst>
          </p:cNvPr>
          <p:cNvSpPr txBox="1"/>
          <p:nvPr/>
        </p:nvSpPr>
        <p:spPr>
          <a:xfrm>
            <a:off x="5604251" y="6257968"/>
            <a:ext cx="427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7"/>
              </a:rPr>
              <a:t>Distancing radio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12B52-AABD-476A-B722-03FE351BBD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767" y="1488173"/>
            <a:ext cx="5323290" cy="367349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6BB199-38A8-4AB3-81CB-DD0F351E93C2}"/>
              </a:ext>
            </a:extLst>
          </p:cNvPr>
          <p:cNvSpPr txBox="1">
            <a:spLocks/>
          </p:cNvSpPr>
          <p:nvPr/>
        </p:nvSpPr>
        <p:spPr bwMode="auto">
          <a:xfrm>
            <a:off x="7342011" y="5277546"/>
            <a:ext cx="67518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>
                <a:hlinkClick r:id="rId9"/>
              </a:rPr>
              <a:t>Continue healthcare press ad</a:t>
            </a:r>
            <a:endParaRPr lang="en-AU" kern="0"/>
          </a:p>
        </p:txBody>
      </p:sp>
    </p:spTree>
    <p:extLst>
      <p:ext uri="{BB962C8B-B14F-4D97-AF65-F5344CB8AC3E}">
        <p14:creationId xmlns:p14="http://schemas.microsoft.com/office/powerpoint/2010/main" val="6722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06EBC0-90C1-4079-9695-DBBFF7B25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33</a:t>
            </a:fld>
            <a:endParaRPr lang="en-NZ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46C699-1056-40D1-A4C0-FDF177BD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1" y="526942"/>
            <a:ext cx="7737854" cy="535531"/>
          </a:xfrm>
        </p:spPr>
        <p:txBody>
          <a:bodyPr/>
          <a:lstStyle/>
          <a:p>
            <a:r>
              <a:rPr lang="en-AU" b="1"/>
              <a:t>Italian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369AF6-E072-42A5-A389-FC201B7BBCEF}"/>
              </a:ext>
            </a:extLst>
          </p:cNvPr>
          <p:cNvSpPr/>
          <p:nvPr/>
        </p:nvSpPr>
        <p:spPr>
          <a:xfrm>
            <a:off x="3429615" y="1805709"/>
            <a:ext cx="2591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>
                <a:hlinkClick r:id="rId2"/>
              </a:rPr>
              <a:t>Slowing the spread of COVID-19 – factsheet </a:t>
            </a:r>
            <a:endParaRPr lang="en-NZ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73A54-FA74-4566-A158-C624C970EC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614" y="2453910"/>
            <a:ext cx="2700000" cy="3851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04EDF-D882-4092-AA3B-80AA22773F13}"/>
              </a:ext>
            </a:extLst>
          </p:cNvPr>
          <p:cNvSpPr/>
          <p:nvPr/>
        </p:nvSpPr>
        <p:spPr>
          <a:xfrm>
            <a:off x="6328807" y="1697987"/>
            <a:ext cx="27964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hlinkClick r:id="rId4"/>
              </a:rPr>
              <a:t>Home isolation guidelines for people confirmed to have COVID-19 infection – factsheet</a:t>
            </a:r>
            <a:endParaRPr lang="en-NZ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7F0045-DB5A-46E8-BEBF-D9DCD0A5C775}"/>
              </a:ext>
            </a:extLst>
          </p:cNvPr>
          <p:cNvSpPr/>
          <p:nvPr/>
        </p:nvSpPr>
        <p:spPr>
          <a:xfrm>
            <a:off x="9407421" y="1805709"/>
            <a:ext cx="2439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hlinkClick r:id="rId5"/>
              </a:rPr>
              <a:t>Tell staff if you have COVID-19 symptoms – poster</a:t>
            </a:r>
            <a:endParaRPr lang="en-NZ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FB17E7-1274-49CA-BDCD-317040AA22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383" y="2453910"/>
            <a:ext cx="2700000" cy="38771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BBCED6-969F-4C9D-A341-C4ACCB5CDC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967" y="2436651"/>
            <a:ext cx="2700000" cy="38690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207B03-A021-4C50-B1A2-A23A70BF7B6F}"/>
              </a:ext>
            </a:extLst>
          </p:cNvPr>
          <p:cNvSpPr/>
          <p:nvPr/>
        </p:nvSpPr>
        <p:spPr>
          <a:xfrm>
            <a:off x="369320" y="13057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Links to translated PDF documents to download:</a:t>
            </a:r>
            <a:endParaRPr lang="en-N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E39A32-2928-41BA-8AD1-A12AC2D8E185}"/>
              </a:ext>
            </a:extLst>
          </p:cNvPr>
          <p:cNvSpPr/>
          <p:nvPr/>
        </p:nvSpPr>
        <p:spPr>
          <a:xfrm>
            <a:off x="345243" y="1790074"/>
            <a:ext cx="2721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us stop the spread – brochure</a:t>
            </a:r>
            <a:endParaRPr lang="en-AU" sz="1400" dirty="0">
              <a:solidFill>
                <a:srgbClr val="0563C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C39921-00CE-4497-9FD4-B79C01F13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991" y="2428305"/>
            <a:ext cx="2700000" cy="38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3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908-3B3E-4C1F-BA9D-8B79D963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7151927" cy="535531"/>
          </a:xfrm>
        </p:spPr>
        <p:txBody>
          <a:bodyPr/>
          <a:lstStyle/>
          <a:p>
            <a:r>
              <a:rPr lang="en-AU" b="1"/>
              <a:t>Italian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B69CC-BFB8-4D98-8D18-9776592EB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34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A243F-59C1-42C5-87C3-6AB643B0C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>
                <a:hlinkClick r:id="rId2"/>
              </a:rPr>
              <a:t>If you have COVID-19 symptoms, call your doctor – poster</a:t>
            </a:r>
            <a:endParaRPr lang="en-NZ" dirty="0"/>
          </a:p>
          <a:p>
            <a:r>
              <a:rPr lang="en-NZ" dirty="0">
                <a:hlinkClick r:id="rId3"/>
              </a:rPr>
              <a:t>Tell staff if you have COVID-19 symptoms – poster </a:t>
            </a:r>
            <a:endParaRPr lang="en-NZ" dirty="0"/>
          </a:p>
          <a:p>
            <a:r>
              <a:rPr lang="en-NZ" dirty="0">
                <a:hlinkClick r:id="rId4"/>
              </a:rPr>
              <a:t>Avoid large family gatherings</a:t>
            </a:r>
            <a:endParaRPr lang="en-NZ" dirty="0"/>
          </a:p>
          <a:p>
            <a:r>
              <a:rPr lang="en-NZ" dirty="0">
                <a:hlinkClick r:id="rId5"/>
              </a:rPr>
              <a:t>Keeping everyone safe, physical distancing – poster </a:t>
            </a:r>
            <a:endParaRPr lang="en-NZ" dirty="0"/>
          </a:p>
          <a:p>
            <a:r>
              <a:rPr lang="en-NZ" dirty="0">
                <a:hlinkClick r:id="rId6"/>
              </a:rPr>
              <a:t>COVID-19, who to call – poster </a:t>
            </a:r>
            <a:endParaRPr lang="en-NZ" dirty="0"/>
          </a:p>
          <a:p>
            <a:r>
              <a:rPr lang="en-NZ" dirty="0">
                <a:hlinkClick r:id="rId7"/>
              </a:rPr>
              <a:t>Look after your mental health during the COVID-19 pandemic – poster   </a:t>
            </a:r>
            <a:endParaRPr lang="en-NZ" dirty="0"/>
          </a:p>
          <a:p>
            <a:r>
              <a:rPr lang="en-NZ" dirty="0">
                <a:hlinkClick r:id="rId8"/>
              </a:rPr>
              <a:t>Hygiene etiquette – help us stop the spread – poster</a:t>
            </a: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8CB85B-9CE1-4EFC-A8A7-B80D3108CC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582" y="1543433"/>
            <a:ext cx="2700000" cy="38207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30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32100-44F7-4349-8CF1-D61F2422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Italian</a:t>
            </a:r>
            <a:r>
              <a:rPr lang="en-AU"/>
              <a:t>: Media campaign assets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A2C7E-9400-49CC-8453-01A68413E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35</a:t>
            </a:fld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7EBB4-F19B-422B-8709-ED2082656F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92" y="1517988"/>
            <a:ext cx="4874767" cy="3377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507C48-04B4-438C-9FE0-25F9AB790725}"/>
              </a:ext>
            </a:extLst>
          </p:cNvPr>
          <p:cNvSpPr txBox="1"/>
          <p:nvPr/>
        </p:nvSpPr>
        <p:spPr>
          <a:xfrm>
            <a:off x="473991" y="5255965"/>
            <a:ext cx="75961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>
                <a:hlinkClick r:id="rId3"/>
              </a:rPr>
              <a:t>Stay safe family gatherings press ad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E77ED-5C46-427C-97FB-88508F9CE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78" y="1542498"/>
            <a:ext cx="5216293" cy="3663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361EE-3459-43E8-8846-801634FCC016}"/>
              </a:ext>
            </a:extLst>
          </p:cNvPr>
          <p:cNvSpPr txBox="1"/>
          <p:nvPr/>
        </p:nvSpPr>
        <p:spPr>
          <a:xfrm>
            <a:off x="7756434" y="5391155"/>
            <a:ext cx="759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5"/>
              </a:rPr>
              <a:t>Get tested press ad</a:t>
            </a: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10DD5-49EB-45CF-9AC7-CC106DF90044}"/>
              </a:ext>
            </a:extLst>
          </p:cNvPr>
          <p:cNvSpPr txBox="1"/>
          <p:nvPr/>
        </p:nvSpPr>
        <p:spPr>
          <a:xfrm>
            <a:off x="4324855" y="6204033"/>
            <a:ext cx="382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6"/>
              </a:rPr>
              <a:t>Get tested (clinics) radio</a:t>
            </a:r>
            <a:endParaRPr lang="en-AU"/>
          </a:p>
        </p:txBody>
      </p:sp>
      <p:pic>
        <p:nvPicPr>
          <p:cNvPr id="9" name="Graphic 10" descr="Radio">
            <a:extLst>
              <a:ext uri="{FF2B5EF4-FFF2-40B4-BE49-F238E27FC236}">
                <a16:creationId xmlns:a16="http://schemas.microsoft.com/office/drawing/2014/main" id="{89FB05A8-8092-4EB7-9630-B9597CD93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1600" y="487082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5C996D-7910-4D33-8512-BBF99714DDD1}"/>
              </a:ext>
            </a:extLst>
          </p:cNvPr>
          <p:cNvSpPr txBox="1"/>
          <p:nvPr/>
        </p:nvSpPr>
        <p:spPr>
          <a:xfrm>
            <a:off x="4673522" y="5785225"/>
            <a:ext cx="382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9"/>
              </a:rPr>
              <a:t>Distancing radio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3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F8E3-40BB-4BA6-9803-9FE7324E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Spanish: </a:t>
            </a:r>
            <a:r>
              <a:rPr lang="en-AU"/>
              <a:t>Media campaign assets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1A5B4-D3E9-4753-A1BC-DDA4C5887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36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1D8A5-E28A-4DFA-B4A1-71DC88E71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3396" y="5376951"/>
            <a:ext cx="6751896" cy="954107"/>
          </a:xfrm>
        </p:spPr>
        <p:txBody>
          <a:bodyPr/>
          <a:lstStyle/>
          <a:p>
            <a:pPr marL="0" indent="0">
              <a:buNone/>
            </a:pPr>
            <a:r>
              <a:rPr lang="en-AU">
                <a:hlinkClick r:id="rId2"/>
              </a:rPr>
              <a:t>Get tested press ad</a:t>
            </a: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36837-D932-46AA-B47E-A56FC4ABDAC6}"/>
              </a:ext>
            </a:extLst>
          </p:cNvPr>
          <p:cNvSpPr txBox="1"/>
          <p:nvPr/>
        </p:nvSpPr>
        <p:spPr>
          <a:xfrm>
            <a:off x="5704310" y="6142760"/>
            <a:ext cx="342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3"/>
              </a:rPr>
              <a:t>Get tested (clinics) radio</a:t>
            </a:r>
          </a:p>
          <a:p>
            <a:r>
              <a:rPr lang="en-AU">
                <a:hlinkClick r:id="rId4"/>
              </a:rPr>
              <a:t>Get tested (symptoms) radio</a:t>
            </a:r>
            <a:endParaRPr lang="en-AU"/>
          </a:p>
        </p:txBody>
      </p:sp>
      <p:pic>
        <p:nvPicPr>
          <p:cNvPr id="7" name="Graphic 10" descr="Radio">
            <a:extLst>
              <a:ext uri="{FF2B5EF4-FFF2-40B4-BE49-F238E27FC236}">
                <a16:creationId xmlns:a16="http://schemas.microsoft.com/office/drawing/2014/main" id="{018C3273-4D06-4045-BA55-5FD0E01AF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5644" y="5854004"/>
            <a:ext cx="914400" cy="91440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37D0F2-00E9-47D1-8019-AC164C8881AD}"/>
              </a:ext>
            </a:extLst>
          </p:cNvPr>
          <p:cNvSpPr txBox="1">
            <a:spLocks/>
          </p:cNvSpPr>
          <p:nvPr/>
        </p:nvSpPr>
        <p:spPr bwMode="auto">
          <a:xfrm>
            <a:off x="7131130" y="5376542"/>
            <a:ext cx="67518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AU" kern="0">
                <a:hlinkClick r:id="rId7"/>
              </a:rPr>
              <a:t>Continue healthcare press ad</a:t>
            </a:r>
            <a:endParaRPr lang="en-AU" kern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91A331-8DBB-4B18-8FE4-FB20DBDE3B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38" y="1615916"/>
            <a:ext cx="5071797" cy="3574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469AF-4E6E-480F-BFC1-5FD8C8F9A5C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870" y="1557897"/>
            <a:ext cx="4941354" cy="36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F8E3-40BB-4BA6-9803-9FE7324E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Punjabi: </a:t>
            </a:r>
            <a:r>
              <a:rPr lang="en-AU"/>
              <a:t>Media campaign assets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1A5B4-D3E9-4753-A1BC-DDA4C5887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37</a:t>
            </a:fld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C50722-E7A8-40FA-A015-A5E9902665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0838" y="3429000"/>
            <a:ext cx="3787290" cy="953535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AU">
                <a:hlinkClick r:id="rId2"/>
              </a:rPr>
              <a:t>Get tested (symptoms) radio</a:t>
            </a:r>
            <a:endParaRPr lang="en-AU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6AFE24-EE7F-4F77-AAA2-290D65F32FE8}"/>
              </a:ext>
            </a:extLst>
          </p:cNvPr>
          <p:cNvSpPr txBox="1">
            <a:spLocks/>
          </p:cNvSpPr>
          <p:nvPr/>
        </p:nvSpPr>
        <p:spPr bwMode="auto">
          <a:xfrm>
            <a:off x="7540102" y="3429000"/>
            <a:ext cx="3441060" cy="95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kern="0"/>
          </a:p>
          <a:p>
            <a:pPr marL="0" indent="0">
              <a:buFontTx/>
              <a:buNone/>
            </a:pPr>
            <a:r>
              <a:rPr lang="en-AU" kern="0">
                <a:hlinkClick r:id="rId3"/>
              </a:rPr>
              <a:t>Get tested (clinics) radio</a:t>
            </a:r>
            <a:endParaRPr lang="en-AU" kern="0"/>
          </a:p>
        </p:txBody>
      </p:sp>
      <p:pic>
        <p:nvPicPr>
          <p:cNvPr id="11" name="Graphic 10" descr="Radio">
            <a:extLst>
              <a:ext uri="{FF2B5EF4-FFF2-40B4-BE49-F238E27FC236}">
                <a16:creationId xmlns:a16="http://schemas.microsoft.com/office/drawing/2014/main" id="{5E5B77A6-DAA6-40D2-9C6D-168CE51CF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4168" y="2231912"/>
            <a:ext cx="914400" cy="914400"/>
          </a:xfrm>
          <a:prstGeom prst="rect">
            <a:avLst/>
          </a:prstGeom>
        </p:spPr>
      </p:pic>
      <p:pic>
        <p:nvPicPr>
          <p:cNvPr id="12" name="Graphic 10" descr="Radio">
            <a:extLst>
              <a:ext uri="{FF2B5EF4-FFF2-40B4-BE49-F238E27FC236}">
                <a16:creationId xmlns:a16="http://schemas.microsoft.com/office/drawing/2014/main" id="{58CE8AB7-6C72-4B99-8278-5DD115031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3889" y="20898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7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DBCD079-6780-46BB-BEF7-A71DE38BC4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/>
              <a:t>Thank you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376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FDA8-AD73-4B2F-BA07-88FAB0C4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8825457" cy="535531"/>
          </a:xfrm>
        </p:spPr>
        <p:txBody>
          <a:bodyPr/>
          <a:lstStyle/>
          <a:p>
            <a:r>
              <a:rPr lang="en-AU" b="1"/>
              <a:t>Arabic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09ECD3-E551-48EE-901B-A33B0CD17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3</a:t>
            </a:fld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C7D70C-9CAB-41AB-89FF-7E34F27BA130}"/>
              </a:ext>
            </a:extLst>
          </p:cNvPr>
          <p:cNvSpPr/>
          <p:nvPr/>
        </p:nvSpPr>
        <p:spPr>
          <a:xfrm>
            <a:off x="292312" y="14436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Links to translated PDF documents to download: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9CE3A0-1D50-4E80-BB59-A45812A187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93" y="2603315"/>
            <a:ext cx="2700000" cy="38060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1A244F-048C-4696-A135-87314EB00546}"/>
              </a:ext>
            </a:extLst>
          </p:cNvPr>
          <p:cNvSpPr/>
          <p:nvPr/>
        </p:nvSpPr>
        <p:spPr>
          <a:xfrm>
            <a:off x="347594" y="1881479"/>
            <a:ext cx="2291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3"/>
              </a:rPr>
              <a:t>How to stop the spread – poster</a:t>
            </a:r>
            <a:endParaRPr lang="en-AU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475A81-C878-40D8-9E01-E1B146D13F34}"/>
              </a:ext>
            </a:extLst>
          </p:cNvPr>
          <p:cNvSpPr/>
          <p:nvPr/>
        </p:nvSpPr>
        <p:spPr>
          <a:xfrm>
            <a:off x="4706218" y="1881479"/>
            <a:ext cx="2637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4"/>
              </a:rPr>
              <a:t>If you have symptoms – poster</a:t>
            </a:r>
            <a:endParaRPr lang="en-AU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7A9CE0-43A9-4F8B-B17F-E69DC21DD2DE}"/>
              </a:ext>
            </a:extLst>
          </p:cNvPr>
          <p:cNvSpPr/>
          <p:nvPr/>
        </p:nvSpPr>
        <p:spPr>
          <a:xfrm>
            <a:off x="8890961" y="1914614"/>
            <a:ext cx="2291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5"/>
              </a:rPr>
              <a:t>Tell staff if you have </a:t>
            </a:r>
          </a:p>
          <a:p>
            <a:r>
              <a:rPr lang="en-AU" sz="1600" dirty="0">
                <a:hlinkClick r:id="rId5"/>
              </a:rPr>
              <a:t>symptoms – poster</a:t>
            </a:r>
            <a:endParaRPr lang="en-AU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4DEA4F-82ED-4DC8-B364-CE966B56D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383" y="2603315"/>
            <a:ext cx="2700000" cy="3860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7156C5-7D0F-4A8A-BD1C-EED9167A53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961" y="2603315"/>
            <a:ext cx="2700000" cy="381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9571-D456-4FE4-B3E4-702297AB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9744429" cy="535531"/>
          </a:xfrm>
        </p:spPr>
        <p:txBody>
          <a:bodyPr/>
          <a:lstStyle/>
          <a:p>
            <a:r>
              <a:rPr lang="en-AU" b="1"/>
              <a:t>Arabic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05E08-B034-4689-8987-BB6B70A02B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4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DB10A-4264-4386-A534-B48194218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517" y="1559816"/>
            <a:ext cx="2955473" cy="53553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AU" sz="1600">
                <a:hlinkClick r:id="rId2"/>
              </a:rPr>
              <a:t>How to stop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600">
                <a:hlinkClick r:id="rId2"/>
              </a:rPr>
              <a:t>spread </a:t>
            </a:r>
            <a:r>
              <a:rPr lang="en-AU" sz="1600">
                <a:hlinkClick r:id="rId3"/>
              </a:rPr>
              <a:t>–</a:t>
            </a:r>
            <a:r>
              <a:rPr lang="en-AU" sz="1600">
                <a:hlinkClick r:id="rId2"/>
              </a:rPr>
              <a:t> brochure</a:t>
            </a:r>
            <a:r>
              <a:rPr lang="en-AU" sz="1600"/>
              <a:t> </a:t>
            </a:r>
          </a:p>
          <a:p>
            <a:pPr>
              <a:spcBef>
                <a:spcPts val="0"/>
              </a:spcBef>
            </a:pPr>
            <a:endParaRPr lang="en-NZ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2715C-8532-4684-AE54-3B457B666F89}"/>
              </a:ext>
            </a:extLst>
          </p:cNvPr>
          <p:cNvSpPr txBox="1"/>
          <p:nvPr/>
        </p:nvSpPr>
        <p:spPr>
          <a:xfrm>
            <a:off x="9122889" y="1559816"/>
            <a:ext cx="295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hlinkClick r:id="rId4"/>
              </a:rPr>
              <a:t>Look after your mental health during COVID-19 – factsheet </a:t>
            </a:r>
            <a:endParaRPr lang="en-AU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EA89D-B1A8-4243-8217-09455EBA3E55}"/>
              </a:ext>
            </a:extLst>
          </p:cNvPr>
          <p:cNvSpPr txBox="1"/>
          <p:nvPr/>
        </p:nvSpPr>
        <p:spPr>
          <a:xfrm>
            <a:off x="3117854" y="1559816"/>
            <a:ext cx="295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5"/>
              </a:rPr>
              <a:t>Physical distancing – poster</a:t>
            </a:r>
            <a:endParaRPr lang="en-NZ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4C84B-034F-4818-BCAB-FDAA238BD1C8}"/>
              </a:ext>
            </a:extLst>
          </p:cNvPr>
          <p:cNvSpPr txBox="1"/>
          <p:nvPr/>
        </p:nvSpPr>
        <p:spPr>
          <a:xfrm>
            <a:off x="6331964" y="1559816"/>
            <a:ext cx="242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6"/>
              </a:rPr>
              <a:t>COVID-19 – who to call – poster</a:t>
            </a:r>
            <a:endParaRPr lang="en-NZ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CA00A0-9E94-441B-9EE7-9BB2BBAE8C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11" y="2334475"/>
            <a:ext cx="2700000" cy="3800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C57DA-A230-4631-AD65-6906DE3A897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412" y="2334475"/>
            <a:ext cx="2700000" cy="3837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00E54-1BED-4A41-8041-7FE20C28D2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0625" y="2334475"/>
            <a:ext cx="2700000" cy="3788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56739-B21A-4BFD-8E09-F916C77E6C2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590" y="2334475"/>
            <a:ext cx="2700000" cy="2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9571-D456-4FE4-B3E4-702297AB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0" y="526942"/>
            <a:ext cx="9744429" cy="535531"/>
          </a:xfrm>
        </p:spPr>
        <p:txBody>
          <a:bodyPr/>
          <a:lstStyle/>
          <a:p>
            <a:r>
              <a:rPr lang="en-AU" b="1"/>
              <a:t>Arabic</a:t>
            </a:r>
            <a:r>
              <a:rPr lang="en-AU"/>
              <a:t>: Media campaign assets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05E08-B034-4689-8987-BB6B70A02B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5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DB10A-4264-4386-A534-B48194218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590" y="3556615"/>
            <a:ext cx="3590473" cy="53553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AU" sz="1600">
                <a:hlinkClick r:id="rId2"/>
              </a:rPr>
              <a:t>Stay safe family gatherings press ad</a:t>
            </a:r>
            <a:endParaRPr lang="en-AU" sz="1600"/>
          </a:p>
          <a:p>
            <a:pPr algn="ctr">
              <a:spcBef>
                <a:spcPts val="0"/>
              </a:spcBef>
            </a:pPr>
            <a:endParaRPr lang="en-NZ"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4A094E-2582-4926-B46D-160D0421B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05" y="1477831"/>
            <a:ext cx="3042875" cy="2035360"/>
          </a:xfrm>
          <a:prstGeom prst="rect">
            <a:avLst/>
          </a:prstGeom>
        </p:spPr>
      </p:pic>
      <p:pic>
        <p:nvPicPr>
          <p:cNvPr id="5" name="Picture 5" descr="A person holding a sign&#10;&#10;Description automatically generated">
            <a:extLst>
              <a:ext uri="{FF2B5EF4-FFF2-40B4-BE49-F238E27FC236}">
                <a16:creationId xmlns:a16="http://schemas.microsoft.com/office/drawing/2014/main" id="{5409FCFC-F354-4524-AF8C-72A922216C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74" y="4092146"/>
            <a:ext cx="3022599" cy="210625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64145D6-5E29-467E-B607-103725E42CD5}"/>
              </a:ext>
            </a:extLst>
          </p:cNvPr>
          <p:cNvSpPr txBox="1">
            <a:spLocks/>
          </p:cNvSpPr>
          <p:nvPr/>
        </p:nvSpPr>
        <p:spPr bwMode="auto">
          <a:xfrm>
            <a:off x="636011" y="6262979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5"/>
              </a:rPr>
              <a:t>Get tested press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52F73F-0C98-40CF-8A2D-2141DEEA6617}"/>
              </a:ext>
            </a:extLst>
          </p:cNvPr>
          <p:cNvSpPr txBox="1">
            <a:spLocks/>
          </p:cNvSpPr>
          <p:nvPr/>
        </p:nvSpPr>
        <p:spPr bwMode="auto">
          <a:xfrm>
            <a:off x="8528750" y="1981185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6"/>
              </a:rPr>
              <a:t>Distancing radio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D11F84C-8721-4126-8FF9-47123995D20B}"/>
              </a:ext>
            </a:extLst>
          </p:cNvPr>
          <p:cNvSpPr txBox="1">
            <a:spLocks/>
          </p:cNvSpPr>
          <p:nvPr/>
        </p:nvSpPr>
        <p:spPr bwMode="auto">
          <a:xfrm>
            <a:off x="8610137" y="1603655"/>
            <a:ext cx="2955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7"/>
              </a:rPr>
              <a:t>Get tested (clinics) radio ad</a:t>
            </a:r>
            <a:endParaRPr lang="en-US">
              <a:hlinkClick r:id="rId7"/>
            </a:endParaRPr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pic>
        <p:nvPicPr>
          <p:cNvPr id="9" name="Graphic 10" descr="Radio">
            <a:extLst>
              <a:ext uri="{FF2B5EF4-FFF2-40B4-BE49-F238E27FC236}">
                <a16:creationId xmlns:a16="http://schemas.microsoft.com/office/drawing/2014/main" id="{A7837C7B-4522-4D21-8007-9C5ADBCF4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5044" y="1477831"/>
            <a:ext cx="914400" cy="914400"/>
          </a:xfrm>
          <a:prstGeom prst="rect">
            <a:avLst/>
          </a:prstGeom>
        </p:spPr>
      </p:pic>
      <p:pic>
        <p:nvPicPr>
          <p:cNvPr id="11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E44BDAA-250E-460F-A7CB-B7095ACAC70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072" y="1282002"/>
            <a:ext cx="1977541" cy="246942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F31CAC1-F947-403B-A214-A983926BA03E}"/>
              </a:ext>
            </a:extLst>
          </p:cNvPr>
          <p:cNvSpPr txBox="1">
            <a:spLocks/>
          </p:cNvSpPr>
          <p:nvPr/>
        </p:nvSpPr>
        <p:spPr bwMode="auto">
          <a:xfrm>
            <a:off x="3737689" y="3751431"/>
            <a:ext cx="3590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11"/>
              </a:rPr>
              <a:t>Continue healthcare video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pic>
        <p:nvPicPr>
          <p:cNvPr id="15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84FAAF8-CB1F-44D5-88B5-78FA1C4D25A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634" y="4165955"/>
            <a:ext cx="3513666" cy="198066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1763E88-19CF-485C-9C1E-FA98EF34A3D0}"/>
              </a:ext>
            </a:extLst>
          </p:cNvPr>
          <p:cNvSpPr txBox="1">
            <a:spLocks/>
          </p:cNvSpPr>
          <p:nvPr/>
        </p:nvSpPr>
        <p:spPr bwMode="auto">
          <a:xfrm>
            <a:off x="4101547" y="6198397"/>
            <a:ext cx="359047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600" kern="0">
                <a:hlinkClick r:id="rId13"/>
              </a:rPr>
              <a:t>Mental wellbeing video</a:t>
            </a:r>
            <a:endParaRPr lang="en-US">
              <a:hlinkClick r:id="rId13"/>
            </a:endParaRPr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E443A1-D61B-4174-AF42-D47A021B23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542" y="3036263"/>
            <a:ext cx="2615593" cy="3686088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1F03464-073C-42D9-9C7E-AEE0A9010F0C}"/>
              </a:ext>
            </a:extLst>
          </p:cNvPr>
          <p:cNvSpPr txBox="1">
            <a:spLocks/>
          </p:cNvSpPr>
          <p:nvPr/>
        </p:nvSpPr>
        <p:spPr bwMode="auto">
          <a:xfrm>
            <a:off x="8270603" y="2604759"/>
            <a:ext cx="2955473" cy="34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rgbClr val="00266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kern="0"/>
              <a:t>Border entry social ad</a:t>
            </a:r>
            <a:endParaRPr lang="en-US"/>
          </a:p>
          <a:p>
            <a:pPr algn="ctr">
              <a:spcBef>
                <a:spcPts val="0"/>
              </a:spcBef>
            </a:pPr>
            <a:endParaRPr lang="en-NZ" sz="1600" kern="0"/>
          </a:p>
        </p:txBody>
      </p:sp>
    </p:spTree>
    <p:extLst>
      <p:ext uri="{BB962C8B-B14F-4D97-AF65-F5344CB8AC3E}">
        <p14:creationId xmlns:p14="http://schemas.microsoft.com/office/powerpoint/2010/main" val="16329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5533F-38EA-42FD-A3C8-AFAC94EB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91" y="526942"/>
            <a:ext cx="8741928" cy="535531"/>
          </a:xfrm>
        </p:spPr>
        <p:txBody>
          <a:bodyPr/>
          <a:lstStyle/>
          <a:p>
            <a:r>
              <a:rPr lang="en-AU" b="1"/>
              <a:t>Arabic</a:t>
            </a:r>
            <a:r>
              <a:rPr lang="en-AU"/>
              <a:t>: COVID Safe business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CE84E3-01D9-4DD7-AD40-E4C758DD2E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6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48D3F-7FCA-41E7-A504-CD32893A7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90" y="2955232"/>
            <a:ext cx="5743929" cy="2525504"/>
          </a:xfrm>
        </p:spPr>
        <p:txBody>
          <a:bodyPr/>
          <a:lstStyle/>
          <a:p>
            <a:r>
              <a:rPr lang="en-NZ">
                <a:hlinkClick r:id="rId2"/>
              </a:rPr>
              <a:t>General</a:t>
            </a:r>
            <a:endParaRPr lang="en-NZ"/>
          </a:p>
          <a:p>
            <a:r>
              <a:rPr lang="en-AU">
                <a:hlinkClick r:id="rId3"/>
              </a:rPr>
              <a:t>Beauty, Nail, Waxing, Tanning and Hairdressing Salons</a:t>
            </a:r>
            <a:r>
              <a:rPr lang="en-NZ"/>
              <a:t> </a:t>
            </a:r>
          </a:p>
          <a:p>
            <a:r>
              <a:rPr lang="en-AU">
                <a:hlinkClick r:id="rId4"/>
              </a:rPr>
              <a:t>Restaurants and Cafes including food courts</a:t>
            </a:r>
            <a:endParaRPr lang="en-AU"/>
          </a:p>
          <a:p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E5A852-18BF-4E89-B83E-E918D73D4F6B}"/>
              </a:ext>
            </a:extLst>
          </p:cNvPr>
          <p:cNvSpPr/>
          <p:nvPr/>
        </p:nvSpPr>
        <p:spPr>
          <a:xfrm>
            <a:off x="473990" y="14779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/>
              <a:t>Show your commitment to COVID Safety and keeping our community safe. Complete a COVID-19 Safety Plan and register as a COVID Safe business.</a:t>
            </a:r>
          </a:p>
          <a:p>
            <a:endParaRPr lang="en-AU"/>
          </a:p>
          <a:p>
            <a:r>
              <a:rPr lang="en-AU"/>
              <a:t>Links to translated COVID Safe Plans for businesses:</a:t>
            </a:r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11707-72A7-4BCA-96BE-64021BF51CE0}"/>
              </a:ext>
            </a:extLst>
          </p:cNvPr>
          <p:cNvSpPr txBox="1"/>
          <p:nvPr/>
        </p:nvSpPr>
        <p:spPr>
          <a:xfrm>
            <a:off x="473990" y="4684531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For more information on COVID Safe businesses, go to </a:t>
            </a:r>
            <a:r>
              <a:rPr lang="en-AU">
                <a:hlinkClick r:id="rId5"/>
              </a:rPr>
              <a:t>www.nsw.gov.au/covid-19/covid-safe-business</a:t>
            </a:r>
            <a:r>
              <a:rPr lang="en-AU"/>
              <a:t> </a:t>
            </a:r>
            <a:endParaRPr lang="en-NZ" sz="140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DD1671-9D3F-4E55-8C7E-2F033B25DA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490" y="2345387"/>
            <a:ext cx="2700000" cy="3825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95CAF4-DEE9-4A0B-BDEF-53E8F65760F7}"/>
              </a:ext>
            </a:extLst>
          </p:cNvPr>
          <p:cNvSpPr txBox="1"/>
          <p:nvPr/>
        </p:nvSpPr>
        <p:spPr>
          <a:xfrm>
            <a:off x="7974490" y="1679803"/>
            <a:ext cx="330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/>
              <a:t>Example of the Arabic COVID-Safe poster received on registration</a:t>
            </a:r>
            <a:endParaRPr lang="en-NZ" sz="1400"/>
          </a:p>
        </p:txBody>
      </p:sp>
    </p:spTree>
    <p:extLst>
      <p:ext uri="{BB962C8B-B14F-4D97-AF65-F5344CB8AC3E}">
        <p14:creationId xmlns:p14="http://schemas.microsoft.com/office/powerpoint/2010/main" val="367337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729E-73C1-404A-BC6C-EB388BCD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34" y="429287"/>
            <a:ext cx="10070905" cy="593016"/>
          </a:xfrm>
        </p:spPr>
        <p:txBody>
          <a:bodyPr/>
          <a:lstStyle/>
          <a:p>
            <a:r>
              <a:rPr lang="en-AU" b="1"/>
              <a:t>Simplified Chinese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18626F-F0C1-4F65-B7E0-298452E46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7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87FF8-6A08-424A-B94A-FAA38CFD8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649" y="1862982"/>
            <a:ext cx="2661398" cy="5847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AU" sz="16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stop the spread – poster</a:t>
            </a:r>
            <a:r>
              <a:rPr lang="en-AU" sz="1600" dirty="0">
                <a:solidFill>
                  <a:srgbClr val="0563C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0C55F-4FD6-4F38-ACFF-A9C883EAC0AA}"/>
              </a:ext>
            </a:extLst>
          </p:cNvPr>
          <p:cNvSpPr txBox="1"/>
          <p:nvPr/>
        </p:nvSpPr>
        <p:spPr>
          <a:xfrm>
            <a:off x="6177813" y="1814942"/>
            <a:ext cx="274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3"/>
              </a:rPr>
              <a:t>If you have symptoms – poster</a:t>
            </a:r>
            <a:endParaRPr lang="en-A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6B8D1-BBFD-472F-9F2D-1AE067529087}"/>
              </a:ext>
            </a:extLst>
          </p:cNvPr>
          <p:cNvSpPr txBox="1"/>
          <p:nvPr/>
        </p:nvSpPr>
        <p:spPr>
          <a:xfrm>
            <a:off x="9189297" y="1847236"/>
            <a:ext cx="2446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4"/>
              </a:rPr>
              <a:t>Tell staff if you have </a:t>
            </a:r>
          </a:p>
          <a:p>
            <a:r>
              <a:rPr lang="en-AU" sz="1600" dirty="0">
                <a:hlinkClick r:id="rId4"/>
              </a:rPr>
              <a:t>symptoms – poster</a:t>
            </a:r>
            <a:endParaRPr lang="en-NZ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54088-0FFB-4D55-A8B7-7A2986C14D7A}"/>
              </a:ext>
            </a:extLst>
          </p:cNvPr>
          <p:cNvSpPr txBox="1"/>
          <p:nvPr/>
        </p:nvSpPr>
        <p:spPr>
          <a:xfrm>
            <a:off x="3025047" y="1862982"/>
            <a:ext cx="2748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5"/>
              </a:rPr>
              <a:t>Physical distancing – poster </a:t>
            </a:r>
            <a:endParaRPr lang="en-AU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9BEB0-9815-42DF-8427-6CBB7F6204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49" y="2511855"/>
            <a:ext cx="2700000" cy="38543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AC8C42-CDAD-44EB-96F1-2950ED5E776D}"/>
              </a:ext>
            </a:extLst>
          </p:cNvPr>
          <p:cNvSpPr/>
          <p:nvPr/>
        </p:nvSpPr>
        <p:spPr>
          <a:xfrm>
            <a:off x="431408" y="13969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/>
              <a:t>Links to translated PDF documents to download:</a:t>
            </a:r>
            <a:endParaRPr lang="en-N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029DFE-2E23-41AB-AA44-780BEF416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6456" y="2535118"/>
            <a:ext cx="2700000" cy="38403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010E06-837F-4915-89EA-C7A278EE4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2444" y="2531646"/>
            <a:ext cx="2700000" cy="3717914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E68D90-5B31-43B8-A752-876C46B6AC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44" y="2558887"/>
            <a:ext cx="2930656" cy="28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729E-73C1-404A-BC6C-EB388BCD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34" y="429287"/>
            <a:ext cx="9728005" cy="584775"/>
          </a:xfrm>
        </p:spPr>
        <p:txBody>
          <a:bodyPr/>
          <a:lstStyle/>
          <a:p>
            <a:r>
              <a:rPr lang="en-AU" b="1"/>
              <a:t>Simplified Chinese</a:t>
            </a:r>
            <a:r>
              <a:rPr lang="en-AU"/>
              <a:t>: COVID Safe community information</a:t>
            </a:r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18626F-F0C1-4F65-B7E0-298452E46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8E07-06CB-42B9-A99C-877BFEC55DFB}" type="slidenum">
              <a:rPr lang="en-NZ" smtClean="0"/>
              <a:pPr/>
              <a:t>8</a:t>
            </a:fld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87FF8-6A08-424A-B94A-FAA38CFD8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133" y="1402197"/>
            <a:ext cx="3456366" cy="584775"/>
          </a:xfrm>
        </p:spPr>
        <p:txBody>
          <a:bodyPr/>
          <a:lstStyle/>
          <a:p>
            <a:pPr marL="0" indent="0">
              <a:buNone/>
            </a:pPr>
            <a:r>
              <a:rPr lang="en-AU" sz="1600">
                <a:hlinkClick r:id="rId2"/>
              </a:rPr>
              <a:t>COVID-19 </a:t>
            </a:r>
            <a:r>
              <a:rPr lang="en-AU" sz="1600">
                <a:hlinkClick r:id="rId3"/>
              </a:rPr>
              <a:t>–</a:t>
            </a:r>
            <a:r>
              <a:rPr lang="en-AU" sz="1600">
                <a:hlinkClick r:id="rId2"/>
              </a:rPr>
              <a:t> help us stop the spread - poster</a:t>
            </a:r>
            <a:endParaRPr lang="en-AU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8CD3A-097E-4522-AEFB-3E439923F9E2}"/>
              </a:ext>
            </a:extLst>
          </p:cNvPr>
          <p:cNvSpPr txBox="1"/>
          <p:nvPr/>
        </p:nvSpPr>
        <p:spPr>
          <a:xfrm>
            <a:off x="8333541" y="1402197"/>
            <a:ext cx="2869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4"/>
              </a:rPr>
              <a:t>Look after your mental health during COVID-19 – poster </a:t>
            </a:r>
            <a:endParaRPr lang="en-NZ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B51CF-B12D-4799-91B6-E6AF890E688C}"/>
              </a:ext>
            </a:extLst>
          </p:cNvPr>
          <p:cNvSpPr txBox="1"/>
          <p:nvPr/>
        </p:nvSpPr>
        <p:spPr>
          <a:xfrm>
            <a:off x="4304123" y="1402197"/>
            <a:ext cx="3121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hlinkClick r:id="rId5"/>
              </a:rPr>
              <a:t>COVID-19 – who to call – poster</a:t>
            </a:r>
            <a:endParaRPr lang="en-AU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0B3F2-B85A-4D74-A1A7-D75BFE2783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33" y="2264613"/>
            <a:ext cx="2700000" cy="3813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C83120-2A03-4B97-AF78-1146D4839BD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910" y="2264613"/>
            <a:ext cx="2700000" cy="3817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6AB969-7E77-4E3D-BF7B-7A37F5577D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550" y="2264613"/>
            <a:ext cx="2700000" cy="38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SaWkqeuTLi7Q0yo7ZFPU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hai_wBaxeCvsWdfMmYlw"/>
</p:tagLst>
</file>

<file path=ppt/theme/theme1.xml><?xml version="1.0" encoding="utf-8"?>
<a:theme xmlns:a="http://schemas.openxmlformats.org/drawingml/2006/main" name="DFS white waratah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04bcfc-9164-41cd-ae7f-b4b915779ab4">
      <UserInfo>
        <DisplayName>Isobel Scouler</DisplayName>
        <AccountId>13</AccountId>
        <AccountType/>
      </UserInfo>
      <UserInfo>
        <DisplayName>Selina Liu</DisplayName>
        <AccountId>79</AccountId>
        <AccountType/>
      </UserInfo>
      <UserInfo>
        <DisplayName>Linda Varney</DisplayName>
        <AccountId>99</AccountId>
        <AccountType/>
      </UserInfo>
      <UserInfo>
        <DisplayName>Mayanne LaFontaine</DisplayName>
        <AccountId>69</AccountId>
        <AccountType/>
      </UserInfo>
      <UserInfo>
        <DisplayName>Natahnee Veitch</DisplayName>
        <AccountId>70</AccountId>
        <AccountType/>
      </UserInfo>
      <UserInfo>
        <DisplayName>Allison Glavin</DisplayName>
        <AccountId>105</AccountId>
        <AccountType/>
      </UserInfo>
      <UserInfo>
        <DisplayName>Lauren Smith</DisplayName>
        <AccountId>98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94F4B80B1BA54DAA75B9B6B630D632" ma:contentTypeVersion="11" ma:contentTypeDescription="Create a new document." ma:contentTypeScope="" ma:versionID="3a7a42e9042b0431e3b6bbda5d13d91f">
  <xsd:schema xmlns:xsd="http://www.w3.org/2001/XMLSchema" xmlns:xs="http://www.w3.org/2001/XMLSchema" xmlns:p="http://schemas.microsoft.com/office/2006/metadata/properties" xmlns:ns2="fb9c4900-d907-4c57-a8fa-3c0410c0daa7" xmlns:ns3="5904bcfc-9164-41cd-ae7f-b4b915779ab4" targetNamespace="http://schemas.microsoft.com/office/2006/metadata/properties" ma:root="true" ma:fieldsID="a60c74b3f516123f5e1ffaf0512f44ad" ns2:_="" ns3:_="">
    <xsd:import namespace="fb9c4900-d907-4c57-a8fa-3c0410c0daa7"/>
    <xsd:import namespace="5904bcfc-9164-41cd-ae7f-b4b915779a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c4900-d907-4c57-a8fa-3c0410c0da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4bcfc-9164-41cd-ae7f-b4b915779a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AB5D11-DEC3-4E35-B60C-B675ACD02C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D95356-31C7-4553-BD1A-DA7ECA7EC50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b9c4900-d907-4c57-a8fa-3c0410c0daa7"/>
    <ds:schemaRef ds:uri="5904bcfc-9164-41cd-ae7f-b4b915779ab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0EB829-E8FB-4C38-ABD5-406F1DB0CA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9c4900-d907-4c57-a8fa-3c0410c0daa7"/>
    <ds:schemaRef ds:uri="5904bcfc-9164-41cd-ae7f-b4b915779a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1840</Words>
  <Application>Microsoft Office PowerPoint</Application>
  <PresentationFormat>Widescreen</PresentationFormat>
  <Paragraphs>309</Paragraphs>
  <Slides>39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Century Gothic</vt:lpstr>
      <vt:lpstr>Wingdings</vt:lpstr>
      <vt:lpstr>DFS white waratah theme</vt:lpstr>
      <vt:lpstr>think-cell Slide</vt:lpstr>
      <vt:lpstr>Stakeholder Toolkit – Translated Resources </vt:lpstr>
      <vt:lpstr>Contents </vt:lpstr>
      <vt:lpstr>Where to get the latest translated information</vt:lpstr>
      <vt:lpstr>Arabic: COVID Safe community information</vt:lpstr>
      <vt:lpstr>Arabic: COVID Safe community information</vt:lpstr>
      <vt:lpstr>Arabic: Media campaign assets</vt:lpstr>
      <vt:lpstr>Arabic: COVID Safe business information</vt:lpstr>
      <vt:lpstr>Simplified Chinese: COVID Safe community information</vt:lpstr>
      <vt:lpstr>Simplified Chinese: COVID Safe community information</vt:lpstr>
      <vt:lpstr>Simplified Chinese: COVID Safe business information</vt:lpstr>
      <vt:lpstr>Simplified Chinese: Media campaign assets</vt:lpstr>
      <vt:lpstr>Traditional Chinese: COVID Safe community information </vt:lpstr>
      <vt:lpstr>Traditional Chinese: COVID Safe community information </vt:lpstr>
      <vt:lpstr>Traditional Chinese: COVID Safe business information</vt:lpstr>
      <vt:lpstr>Traditional Chinese: Media campaign assets</vt:lpstr>
      <vt:lpstr>Korean: COVID Safe community information</vt:lpstr>
      <vt:lpstr>Korean: COVID Safe community information</vt:lpstr>
      <vt:lpstr>Korean: COVID Safe business information</vt:lpstr>
      <vt:lpstr>Korean: Media campaign assets</vt:lpstr>
      <vt:lpstr>Vietnamese: COVID Safe community information</vt:lpstr>
      <vt:lpstr>Vietnamese: COVID Safe community information</vt:lpstr>
      <vt:lpstr>Vietnamese: COVID Safe business information</vt:lpstr>
      <vt:lpstr>Vietnamese: Media campaign assets</vt:lpstr>
      <vt:lpstr>Thai: COVID Safe community information </vt:lpstr>
      <vt:lpstr>Thai: COVID Safe community information </vt:lpstr>
      <vt:lpstr>Thai: COVID Safe business information</vt:lpstr>
      <vt:lpstr>Hindi: COVID Safe community information</vt:lpstr>
      <vt:lpstr>Hindi: Media campaign assets</vt:lpstr>
      <vt:lpstr>Polish: COVID Safe community information</vt:lpstr>
      <vt:lpstr>Polish: COVID Safe community information</vt:lpstr>
      <vt:lpstr>PowerPoint Presentation</vt:lpstr>
      <vt:lpstr>PowerPoint Presentation</vt:lpstr>
      <vt:lpstr>Greek: Media campaign assets</vt:lpstr>
      <vt:lpstr>Italian: COVID Safe community information</vt:lpstr>
      <vt:lpstr>Italian: COVID Safe community information</vt:lpstr>
      <vt:lpstr>Italian: Media campaign assets</vt:lpstr>
      <vt:lpstr>Spanish: Media campaign assets</vt:lpstr>
      <vt:lpstr>Punjabi: Media campaign assets</vt:lpstr>
      <vt:lpstr>PowerPoint Presentation</vt:lpstr>
    </vt:vector>
  </TitlesOfParts>
  <Company>SenateSHJ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NSW Government COVID-19 communication strategy</dc:title>
  <dc:creator>Editor</dc:creator>
  <dc:description>Designed by Senate
Created by www.allfields.co.nz</dc:description>
  <cp:lastModifiedBy>Bradley Matthews</cp:lastModifiedBy>
  <cp:revision>41</cp:revision>
  <cp:lastPrinted>2020-08-24T00:40:33Z</cp:lastPrinted>
  <dcterms:created xsi:type="dcterms:W3CDTF">2020-05-18T04:36:36Z</dcterms:created>
  <dcterms:modified xsi:type="dcterms:W3CDTF">2020-08-24T22:28:59Z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0x010100A894F4B80B1BA54DAA75B9B6B630D632</vt:lpwstr>
  </property>
</Properties>
</file>