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8" r:id="rId5"/>
    <p:sldId id="315" r:id="rId6"/>
    <p:sldId id="314" r:id="rId7"/>
    <p:sldId id="309" r:id="rId8"/>
    <p:sldId id="313" r:id="rId9"/>
    <p:sldId id="310" r:id="rId10"/>
    <p:sldId id="316" r:id="rId11"/>
    <p:sldId id="311" r:id="rId12"/>
  </p:sldIdLst>
  <p:sldSz cx="12192000" cy="6858000"/>
  <p:notesSz cx="6858000" cy="283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en Daglish Rose" initials="KDR" lastIdx="1" clrIdx="0">
    <p:extLst>
      <p:ext uri="{19B8F6BF-5375-455C-9EA6-DF929625EA0E}">
        <p15:presenceInfo xmlns:p15="http://schemas.microsoft.com/office/powerpoint/2012/main" userId="S::kristen.daglish.rose@liquorandgaming.nsw.gov.au::0ed34b59-d385-468a-882f-4f34e52500d6" providerId="AD"/>
      </p:ext>
    </p:extLst>
  </p:cmAuthor>
  <p:cmAuthor id="2" name="Felicity Cox" initials="FC" lastIdx="1" clrIdx="1">
    <p:extLst>
      <p:ext uri="{19B8F6BF-5375-455C-9EA6-DF929625EA0E}">
        <p15:presenceInfo xmlns:p15="http://schemas.microsoft.com/office/powerpoint/2012/main" userId="S::felicity.cox@customerservice.nsw.gov.au::61c80b12-9182-4781-8b4e-07947ce35985" providerId="AD"/>
      </p:ext>
    </p:extLst>
  </p:cmAuthor>
  <p:cmAuthor id="3" name="Emma Watts" initials="EW" lastIdx="10" clrIdx="2">
    <p:extLst>
      <p:ext uri="{19B8F6BF-5375-455C-9EA6-DF929625EA0E}">
        <p15:presenceInfo xmlns:p15="http://schemas.microsoft.com/office/powerpoint/2012/main" userId="S::Emma.Watts@dpc.nsw.gov.au::57c62c92-f5fd-4748-a616-0e30af97043b" providerId="AD"/>
      </p:ext>
    </p:extLst>
  </p:cmAuthor>
  <p:cmAuthor id="4" name="Holly Hearne" initials="HH" lastIdx="3" clrIdx="3">
    <p:extLst>
      <p:ext uri="{19B8F6BF-5375-455C-9EA6-DF929625EA0E}">
        <p15:presenceInfo xmlns:p15="http://schemas.microsoft.com/office/powerpoint/2012/main" userId="S::holly.hearne@dpc.nsw.gov.au::5d04384f-2b89-4391-80f7-a99c01725d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900"/>
    <p:restoredTop sz="94745"/>
  </p:normalViewPr>
  <p:slideViewPr>
    <p:cSldViewPr snapToGrid="0">
      <p:cViewPr varScale="1">
        <p:scale>
          <a:sx n="62" d="100"/>
          <a:sy n="62" d="100"/>
        </p:scale>
        <p:origin x="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DA892-6769-4FE7-903B-5E221F50CE83}" type="datetimeFigureOut">
              <a:rPr lang="en-AU" smtClean="0"/>
              <a:t>8/09/2020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4D31D-F1DD-4629-BC69-5D1D53F073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359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7236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6330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71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401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696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4D31D-F1DD-4629-BC69-5D1D53F073FB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89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20F2C6-8AF7-425F-B8B5-FF6F932BD8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4"/>
            <a:ext cx="12192000" cy="684889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19CB8DD-1BCE-42DC-8ED4-ADD932A9D3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9403" y="1814959"/>
            <a:ext cx="10363200" cy="1470025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694FC0A-2BEB-4EA0-A1B0-85FCC621DF6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19403" y="3908449"/>
            <a:ext cx="8160907" cy="888702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C4B23-28BB-4788-A2E2-7C8731F00A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137" y="5121275"/>
            <a:ext cx="5299277" cy="498129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DD month 2020</a:t>
            </a:r>
          </a:p>
        </p:txBody>
      </p:sp>
    </p:spTree>
    <p:extLst>
      <p:ext uri="{BB962C8B-B14F-4D97-AF65-F5344CB8AC3E}">
        <p14:creationId xmlns:p14="http://schemas.microsoft.com/office/powerpoint/2010/main" val="243454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.nsw.gov.au/border-zone-address-chec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rvice.nsw.gov.au/transaction/apply-covid-19-nsw-border-entry-perm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w.gov.au/covid-19/nsw-vic-border-residents?fbclid=IwAR0Dm3SoDiROI4GwT_SMJaEgTwSd1ykh_TuDbnjY9va4DmqJLt8TuVw-64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197070314013807/posts/1467456073641885/?dco_ad_id=2384576900366067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197070314013807/posts/1467456936975132/?dco_ad_id=23845769110080674" TargetMode="External"/><Relationship Id="rId5" Type="http://schemas.openxmlformats.org/officeDocument/2006/relationships/hyperlink" Target="https://www.facebook.com/197070314013807/posts/1467456956975130/?dco_ad_id=23845769024400674" TargetMode="External"/><Relationship Id="rId4" Type="http://schemas.openxmlformats.org/officeDocument/2006/relationships/hyperlink" Target="https://www.facebook.com/197070314013807/posts/1450080175379475/?dco_ad_id=2384554906977067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w.gov.au/covid-19/nsw-vic-border-resid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sw.gov.au/covid-19/nsw-vic-border-residen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w.gov.au/covid-19/nsw-vic-border-residen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rvice.nsw.gov.au/border-zone-address-check" TargetMode="External"/><Relationship Id="rId4" Type="http://schemas.openxmlformats.org/officeDocument/2006/relationships/hyperlink" Target="https://www.nsw.gov.au/sites/default/files/2020-07/covid-19-nsw-border-entry-permit-easy-read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F1EE91-3F6C-4957-9651-356FE4A88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37" y="2911174"/>
            <a:ext cx="10363200" cy="1739484"/>
          </a:xfrm>
        </p:spPr>
        <p:txBody>
          <a:bodyPr/>
          <a:lstStyle/>
          <a:p>
            <a:r>
              <a:rPr lang="en-AU" dirty="0"/>
              <a:t>NSW / VIC border region</a:t>
            </a:r>
            <a:br>
              <a:rPr lang="en-AU" dirty="0"/>
            </a:br>
            <a:r>
              <a:rPr lang="en-AU" b="1" dirty="0"/>
              <a:t>Social content and more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C835DA-4440-4EC2-A1EA-9C59B6ECF2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/>
              <a:t>September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402C28-6CBA-443A-B94E-59721EE8833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8ED562-CD28-4D78-A733-1D85828F2EA0}" type="slidenum">
              <a:rPr kumimoji="0" lang="en-A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6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75945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dirty="0">
                <a:solidFill>
                  <a:prstClr val="white"/>
                </a:solidFill>
                <a:latin typeface="Arial"/>
                <a:cs typeface="Arial"/>
              </a:rPr>
              <a:t>What are the changes to the border?</a:t>
            </a:r>
            <a:endParaRPr lang="en-A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Ø"/>
            </a:pPr>
            <a:endParaRPr lang="en-N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152114"/>
            <a:ext cx="1219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584BA0-3DD2-5545-AD31-E0C7163ED8F4}"/>
              </a:ext>
            </a:extLst>
          </p:cNvPr>
          <p:cNvSpPr/>
          <p:nvPr/>
        </p:nvSpPr>
        <p:spPr>
          <a:xfrm>
            <a:off x="734781" y="987227"/>
            <a:ext cx="564591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sz="1500" dirty="0"/>
              <a:t>From Friday 4 September: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There is now a single border region and there’s no longer a border zone.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The border region has been extended out on each side of the border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Residents now included in the </a:t>
            </a:r>
            <a:r>
              <a:rPr lang="en-AU" sz="1500" u="sng" dirty="0">
                <a:hlinkClick r:id="rId3"/>
              </a:rPr>
              <a:t>expanded border region</a:t>
            </a:r>
            <a:r>
              <a:rPr lang="en-AU" sz="1500" dirty="0"/>
              <a:t> can apply for a </a:t>
            </a:r>
            <a:r>
              <a:rPr lang="en-AU" sz="1500" u="sng" dirty="0">
                <a:hlinkClick r:id="rId4"/>
              </a:rPr>
              <a:t>new border region resident permit</a:t>
            </a:r>
            <a:r>
              <a:rPr lang="en-AU" sz="1500" dirty="0"/>
              <a:t> to travel within the region.</a:t>
            </a:r>
          </a:p>
          <a:p>
            <a:endParaRPr lang="en-AU" sz="1500" dirty="0"/>
          </a:p>
          <a:p>
            <a:r>
              <a:rPr lang="en-AU" sz="1500" dirty="0"/>
              <a:t>Border zone resident permits or critical service border region permits received before Friday 4 September will continue to be valid until the permit’s date of expiry. When these expire, residents can apply for the new border region permit.</a:t>
            </a:r>
          </a:p>
          <a:p>
            <a:r>
              <a:rPr lang="en-AU" sz="1500" dirty="0"/>
              <a:t> </a:t>
            </a:r>
          </a:p>
          <a:p>
            <a:r>
              <a:rPr lang="en-AU" sz="1500" b="1" dirty="0"/>
              <a:t>The new permit will allow a resident within the border region to enter NSW: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to obtain necessary goods or services (this means you can go out and shop for items for your everyday needs)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for care or other compassionate reasons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to attend work or obtain educational services (where it is not reasonable for the person to </a:t>
            </a:r>
            <a:br>
              <a:rPr lang="en-AU" sz="1500" dirty="0"/>
            </a:br>
            <a:r>
              <a:rPr lang="en-AU" sz="1500" dirty="0"/>
              <a:t>work or obtain educational services from their state of residence)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to move to a new place of residence.</a:t>
            </a:r>
            <a:endParaRPr lang="en-US" sz="15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29EED1-2C81-3641-B7E8-4D341C5F2110}"/>
              </a:ext>
            </a:extLst>
          </p:cNvPr>
          <p:cNvSpPr/>
          <p:nvPr/>
        </p:nvSpPr>
        <p:spPr>
          <a:xfrm>
            <a:off x="6520547" y="1028343"/>
            <a:ext cx="4953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500" b="1" dirty="0"/>
              <a:t>A border region resident who is a NSW resident: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is authorised to enter Victoria only for the reason allowed in the permit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must not travel to any part of Victoria that is outside of the border region or is a COVID-19 area of concern.</a:t>
            </a:r>
            <a:br>
              <a:rPr lang="en-AU" sz="1500" dirty="0"/>
            </a:br>
            <a:endParaRPr lang="en-AU" sz="1500" dirty="0"/>
          </a:p>
          <a:p>
            <a:r>
              <a:rPr lang="en-AU" sz="1500" b="1" dirty="0"/>
              <a:t>A border region resident who is a Victorian resident: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is authorised to enter and remain in NSW only for the reason allowed in the permit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must not travel to any part of NSW that is outside of the border region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must comply with Victorian COVID-19 restrictions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500" dirty="0"/>
              <a:t>must not enter NSW if the resident had travelled in Victoria in a restricted area (which is currently Greater Melbourne), or a COVID-19 area of concern in Victoria within the previous 14 days.</a:t>
            </a:r>
          </a:p>
        </p:txBody>
      </p:sp>
    </p:spTree>
    <p:extLst>
      <p:ext uri="{BB962C8B-B14F-4D97-AF65-F5344CB8AC3E}">
        <p14:creationId xmlns:p14="http://schemas.microsoft.com/office/powerpoint/2010/main" val="98676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75945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Infographic for sharing</a:t>
            </a:r>
            <a:endParaRPr lang="en-A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Ø"/>
            </a:pPr>
            <a:endParaRPr lang="en-N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152114"/>
            <a:ext cx="1219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67C5CF59-BA96-4642-9AF5-3922A8A97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21126"/>
              </p:ext>
            </p:extLst>
          </p:nvPr>
        </p:nvGraphicFramePr>
        <p:xfrm>
          <a:off x="6000647" y="1880653"/>
          <a:ext cx="5176738" cy="3136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738">
                  <a:extLst>
                    <a:ext uri="{9D8B030D-6E8A-4147-A177-3AD203B41FA5}">
                      <a16:colId xmlns:a16="http://schemas.microsoft.com/office/drawing/2014/main" val="2288292523"/>
                    </a:ext>
                  </a:extLst>
                </a:gridCol>
              </a:tblGrid>
              <a:tr h="3136481">
                <a:tc>
                  <a:txBody>
                    <a:bodyPr/>
                    <a:lstStyle/>
                    <a:p>
                      <a:pPr fontAlgn="base"/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have been made to the NSW-VIC border to help </a:t>
                      </a:r>
                      <a:r>
                        <a:rPr lang="en-A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people and businesses. Here’s what’s changed:</a:t>
                      </a:r>
                      <a:br>
                        <a:rPr lang="en-AU" dirty="0">
                          <a:solidFill>
                            <a:schemeClr val="tx1"/>
                          </a:solidFill>
                        </a:rPr>
                      </a:br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A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 single border region has been reinstated (extended either side of the border)</a:t>
                      </a:r>
                      <a:br>
                        <a:rPr lang="en-AU" dirty="0">
                          <a:solidFill>
                            <a:schemeClr val="tx1"/>
                          </a:solidFill>
                        </a:rPr>
                      </a:br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A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new ‘border region resident’ permit came into effect on Friday 4 September.</a:t>
                      </a:r>
                      <a:br>
                        <a:rPr lang="en-AU" dirty="0"/>
                      </a:br>
                      <a:br>
                        <a:rPr lang="en-AU" dirty="0"/>
                      </a:br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info  </a:t>
                      </a:r>
                      <a:r>
                        <a:rPr lang="en-A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https://www.nsw.gov.au/covid-19/nsw-vic-border-residents</a:t>
                      </a:r>
                      <a:endParaRPr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82895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F330C693-3165-164D-BE22-F56E91B492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5" y="1279615"/>
            <a:ext cx="4637567" cy="463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6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35511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dirty="0">
                <a:solidFill>
                  <a:prstClr val="white"/>
                </a:solidFill>
                <a:latin typeface="Arial"/>
                <a:cs typeface="Arial"/>
              </a:rPr>
              <a:t>More infographics for sharing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b="1">
              <a:latin typeface="Arial"/>
              <a:cs typeface="Calibri"/>
            </a:endParaRPr>
          </a:p>
          <a:p>
            <a:pPr marL="285750" indent="-285750">
              <a:buFont typeface="Wingdings"/>
              <a:buChar char="Ø"/>
            </a:pPr>
            <a:endParaRPr lang="en-NZ">
              <a:latin typeface="Arial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27C689-B712-4682-9730-4EFB14C4346F}"/>
              </a:ext>
            </a:extLst>
          </p:cNvPr>
          <p:cNvSpPr txBox="1"/>
          <p:nvPr/>
        </p:nvSpPr>
        <p:spPr>
          <a:xfrm>
            <a:off x="5286493" y="355553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4445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5081F8-07EA-48DC-9EF3-BA5AD9C6339D}"/>
              </a:ext>
            </a:extLst>
          </p:cNvPr>
          <p:cNvSpPr txBox="1"/>
          <p:nvPr/>
        </p:nvSpPr>
        <p:spPr>
          <a:xfrm>
            <a:off x="497231" y="1105947"/>
            <a:ext cx="779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Tiles:</a:t>
            </a:r>
            <a:endParaRPr lang="en-N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EE760D-DE4F-8742-8685-9D4261DBF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3246" y="1958938"/>
            <a:ext cx="3281536" cy="3281536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C7F49821-2D80-2145-88BF-747A887D4A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35" y="1958938"/>
            <a:ext cx="3281536" cy="3281536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0A6B1393-8A40-9A47-B695-AC3C07B545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90" y="1958938"/>
            <a:ext cx="3281536" cy="328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1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75945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dirty="0">
                <a:solidFill>
                  <a:prstClr val="white"/>
                </a:solidFill>
                <a:latin typeface="Arial"/>
                <a:cs typeface="Arial"/>
              </a:rPr>
              <a:t>       NSW Government Facebook posts for sharing</a:t>
            </a:r>
            <a:endParaRPr lang="en-A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Ø"/>
            </a:pPr>
            <a:endParaRPr lang="en-N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152114"/>
            <a:ext cx="1219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67C5CF59-BA96-4642-9AF5-3922A8A97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834525"/>
              </p:ext>
            </p:extLst>
          </p:nvPr>
        </p:nvGraphicFramePr>
        <p:xfrm>
          <a:off x="578602" y="1211142"/>
          <a:ext cx="10539615" cy="479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9615">
                  <a:extLst>
                    <a:ext uri="{9D8B030D-6E8A-4147-A177-3AD203B41FA5}">
                      <a16:colId xmlns:a16="http://schemas.microsoft.com/office/drawing/2014/main" val="2288292523"/>
                    </a:ext>
                  </a:extLst>
                </a:gridCol>
              </a:tblGrid>
              <a:tr h="822677">
                <a:tc>
                  <a:txBody>
                    <a:bodyPr/>
                    <a:lstStyle/>
                    <a:p>
                      <a:br>
                        <a:rPr lang="en-AU" sz="1800" dirty="0"/>
                      </a:br>
                      <a:r>
                        <a:rPr lang="en-AU" sz="1800" dirty="0"/>
                        <a:t>Links to NSW Government Facebook posts you  can share with your networks</a:t>
                      </a:r>
                      <a:endParaRPr lang="en-N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4427177"/>
                  </a:ext>
                </a:extLst>
              </a:tr>
              <a:tr h="952554">
                <a:tc>
                  <a:txBody>
                    <a:bodyPr/>
                    <a:lstStyle/>
                    <a:p>
                      <a:pPr fontAlgn="base"/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https://www.facebook.com/197070314013807/posts/1467456073641885/?dco_ad_id=23845769003660674</a:t>
                      </a:r>
                      <a:endParaRPr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828958"/>
                  </a:ext>
                </a:extLst>
              </a:tr>
              <a:tr h="1011963">
                <a:tc>
                  <a:txBody>
                    <a:bodyPr/>
                    <a:lstStyle/>
                    <a:p>
                      <a:pPr fontAlgn="base"/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https://www.facebook.com/197070314013807/posts/1450080175379475/?dco_ad_id=23845549069770674</a:t>
                      </a:r>
                      <a:endParaRPr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1256722"/>
                  </a:ext>
                </a:extLst>
              </a:tr>
              <a:tr h="909931">
                <a:tc>
                  <a:txBody>
                    <a:bodyPr/>
                    <a:lstStyle/>
                    <a:p>
                      <a:pPr fontAlgn="base"/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https://www.facebook.com/197070314013807/posts/1467456956975130/?dco_ad_id=23845769024400674</a:t>
                      </a:r>
                      <a:endParaRPr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8505618"/>
                  </a:ext>
                </a:extLst>
              </a:tr>
              <a:tr h="1098088">
                <a:tc>
                  <a:txBody>
                    <a:bodyPr/>
                    <a:lstStyle/>
                    <a:p>
                      <a:pPr fontAlgn="base"/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https://www.facebook.com/197070314013807/posts/1467456936975132/?dco_ad_id=23845769110080674</a:t>
                      </a:r>
                      <a:endParaRPr lang="en-A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950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8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75945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dirty="0">
                <a:solidFill>
                  <a:prstClr val="white"/>
                </a:solidFill>
                <a:latin typeface="Arial"/>
                <a:cs typeface="Arial"/>
              </a:rPr>
              <a:t>       Social copy</a:t>
            </a:r>
            <a:endParaRPr lang="en-A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Ø"/>
            </a:pPr>
            <a:endParaRPr lang="en-N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152114"/>
            <a:ext cx="1219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67C5CF59-BA96-4642-9AF5-3922A8A97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416511"/>
              </p:ext>
            </p:extLst>
          </p:nvPr>
        </p:nvGraphicFramePr>
        <p:xfrm>
          <a:off x="1073782" y="1279615"/>
          <a:ext cx="9863159" cy="4487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533">
                  <a:extLst>
                    <a:ext uri="{9D8B030D-6E8A-4147-A177-3AD203B41FA5}">
                      <a16:colId xmlns:a16="http://schemas.microsoft.com/office/drawing/2014/main" val="2288292523"/>
                    </a:ext>
                  </a:extLst>
                </a:gridCol>
                <a:gridCol w="7739626">
                  <a:extLst>
                    <a:ext uri="{9D8B030D-6E8A-4147-A177-3AD203B41FA5}">
                      <a16:colId xmlns:a16="http://schemas.microsoft.com/office/drawing/2014/main" val="1720140083"/>
                    </a:ext>
                  </a:extLst>
                </a:gridCol>
              </a:tblGrid>
              <a:tr h="368834">
                <a:tc>
                  <a:txBody>
                    <a:bodyPr/>
                    <a:lstStyle/>
                    <a:p>
                      <a:r>
                        <a:rPr lang="en-AU" sz="1600" dirty="0"/>
                        <a:t>Channel</a:t>
                      </a:r>
                      <a:endParaRPr lang="en-N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Suggested copy</a:t>
                      </a:r>
                      <a:endParaRPr lang="en-N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427177"/>
                  </a:ext>
                </a:extLst>
              </a:tr>
              <a:tr h="1858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Facebook/LinkedIn</a:t>
                      </a:r>
                      <a:endParaRPr lang="en-NZ" sz="1600" dirty="0"/>
                    </a:p>
                    <a:p>
                      <a:endParaRPr lang="en-N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Given the reduced risk of community transmission in regional VIC, and the efforts of our border communities. The NSW/VIC border region was extended from Friday 4 September. </a:t>
                      </a:r>
                      <a:r>
                        <a:rPr lang="en-AU" sz="1600" dirty="0"/>
                        <a:t>Border region residents can travel within the area for work, school, care and to access necessary services, but will need a permit.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Visit </a:t>
                      </a:r>
                      <a:r>
                        <a:rPr lang="en-A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https://www.nsw.gov.au/covid-19/nsw-vic-border-residents"/>
                        </a:rPr>
                        <a:t>www.nsw.gov.au/covid-19/nsw-vic-border-residents</a:t>
                      </a:r>
                      <a:r>
                        <a:rPr lang="en-AU" sz="1600" dirty="0">
                          <a:effectLst/>
                        </a:rPr>
                        <a:t>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more information</a:t>
                      </a:r>
                      <a:endParaRPr lang="en-N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828958"/>
                  </a:ext>
                </a:extLst>
              </a:tr>
              <a:tr h="984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Twitter</a:t>
                      </a:r>
                      <a:endParaRPr lang="en-NZ" sz="1600" dirty="0"/>
                    </a:p>
                    <a:p>
                      <a:endParaRPr lang="en-N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extended border region &amp; permit in place.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more info visit </a:t>
                      </a:r>
                      <a:r>
                        <a:rPr lang="en-A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https://www.nsw.gov.au/covid-19/nsw-vic-border-residents"/>
                        </a:rPr>
                        <a:t>www.nsw.gov.au/covid-19/nsw-vic-border-residents</a:t>
                      </a:r>
                      <a:r>
                        <a:rPr lang="en-AU" sz="1600" dirty="0">
                          <a:effectLst/>
                        </a:rPr>
                        <a:t> </a:t>
                      </a:r>
                      <a:endParaRPr lang="en-N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256722"/>
                  </a:ext>
                </a:extLst>
              </a:tr>
              <a:tr h="1275618">
                <a:tc>
                  <a:txBody>
                    <a:bodyPr/>
                    <a:lstStyle/>
                    <a:p>
                      <a:r>
                        <a:rPr lang="en-AU" sz="1600" dirty="0"/>
                        <a:t>Instagram</a:t>
                      </a:r>
                      <a:endParaRPr lang="en-N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NSW/VIC border region has been extended. </a:t>
                      </a:r>
                      <a:r>
                        <a:rPr lang="en-AU" sz="1600" dirty="0"/>
                        <a:t>Border region residents can travel within the area for work, school, care and to access necessary services, but will need a permit.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For more information visit </a:t>
                      </a:r>
                      <a:r>
                        <a:rPr lang="en-A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https://www.nsw.gov.au/covid-19/nsw-vic-border-residents"/>
                        </a:rPr>
                        <a:t>www.nsw.gov.au/covid-19/nsw-vic-border-residents</a:t>
                      </a:r>
                      <a:r>
                        <a:rPr lang="en-AU" sz="1600" dirty="0">
                          <a:effectLst/>
                        </a:rPr>
                        <a:t> </a:t>
                      </a:r>
                      <a:endParaRPr lang="en-N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505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38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253B65-818F-4E96-B25A-FA670625E9A1}"/>
              </a:ext>
            </a:extLst>
          </p:cNvPr>
          <p:cNvSpPr/>
          <p:nvPr/>
        </p:nvSpPr>
        <p:spPr>
          <a:xfrm>
            <a:off x="0" y="-35511"/>
            <a:ext cx="12192000" cy="6270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        More 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FC313-DF2A-48F7-BBE1-120126B5AC87}"/>
              </a:ext>
            </a:extLst>
          </p:cNvPr>
          <p:cNvSpPr txBox="1"/>
          <p:nvPr/>
        </p:nvSpPr>
        <p:spPr>
          <a:xfrm>
            <a:off x="7304567" y="694840"/>
            <a:ext cx="43088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NZ" b="1">
              <a:latin typeface="Arial"/>
              <a:cs typeface="Calibri"/>
            </a:endParaRPr>
          </a:p>
          <a:p>
            <a:pPr marL="285750" indent="-285750">
              <a:buFont typeface="Wingdings"/>
              <a:buChar char="Ø"/>
            </a:pPr>
            <a:endParaRPr lang="en-NZ">
              <a:latin typeface="Arial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27C689-B712-4682-9730-4EFB14C4346F}"/>
              </a:ext>
            </a:extLst>
          </p:cNvPr>
          <p:cNvSpPr txBox="1"/>
          <p:nvPr/>
        </p:nvSpPr>
        <p:spPr>
          <a:xfrm>
            <a:off x="5286493" y="355553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BCA871-D086-4660-A6A8-605912CB6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82" y="14445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7DB67B-07E8-FA42-BBA1-EC1D4E015D44}"/>
              </a:ext>
            </a:extLst>
          </p:cNvPr>
          <p:cNvSpPr/>
          <p:nvPr/>
        </p:nvSpPr>
        <p:spPr>
          <a:xfrm>
            <a:off x="1073782" y="1785815"/>
            <a:ext cx="9809077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information:</a:t>
            </a:r>
            <a:b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AU" sz="2000" b="1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32313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information about COVID-19 and border closures and entry permits, go to </a:t>
            </a:r>
            <a:r>
              <a:rPr lang="en-AU" dirty="0">
                <a:solidFill>
                  <a:schemeClr val="dk1"/>
                </a:solidFill>
                <a:hlinkClick r:id="rId3" tooltip="https://www.nsw.gov.au/covid-19/nsw-vic-border-residents"/>
              </a:rPr>
              <a:t>www.nsw.gov.au/covid-19/nsw-vic-border-residents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AU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is also a </a:t>
            </a:r>
            <a:r>
              <a:rPr lang="en-AU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Closing the NSW border easy to read guide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available.</a:t>
            </a:r>
            <a:b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AU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 the </a:t>
            </a: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border region address check tool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check which areas are now included in the extended border region.  </a:t>
            </a:r>
            <a:b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AU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Call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Service NSW contact centre on 137788.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5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9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904bcfc-9164-41cd-ae7f-b4b915779ab4">
      <UserInfo>
        <DisplayName>Isobel Scouler</DisplayName>
        <AccountId>13</AccountId>
        <AccountType/>
      </UserInfo>
      <UserInfo>
        <DisplayName>SharingLinks.bb58c759-3230-4f9f-83f2-4d61bb9998d5.Flexible.d7b6e66c-acaf-4e77-a95b-9644f4750efe</DisplayName>
        <AccountId>30</AccountId>
        <AccountType/>
      </UserInfo>
      <UserInfo>
        <DisplayName>Alex Nehme</DisplayName>
        <AccountId>32</AccountId>
        <AccountType/>
      </UserInfo>
      <UserInfo>
        <DisplayName>Tamar Ferhad</DisplayName>
        <AccountId>24</AccountId>
        <AccountType/>
      </UserInfo>
      <UserInfo>
        <DisplayName>Katy Thom</DisplayName>
        <AccountId>18</AccountId>
        <AccountType/>
      </UserInfo>
      <UserInfo>
        <DisplayName>Charlene Fle-Danijelovic</DisplayName>
        <AccountId>53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94F4B80B1BA54DAA75B9B6B630D632" ma:contentTypeVersion="11" ma:contentTypeDescription="Create a new document." ma:contentTypeScope="" ma:versionID="3a7a42e9042b0431e3b6bbda5d13d91f">
  <xsd:schema xmlns:xsd="http://www.w3.org/2001/XMLSchema" xmlns:xs="http://www.w3.org/2001/XMLSchema" xmlns:p="http://schemas.microsoft.com/office/2006/metadata/properties" xmlns:ns2="fb9c4900-d907-4c57-a8fa-3c0410c0daa7" xmlns:ns3="5904bcfc-9164-41cd-ae7f-b4b915779ab4" targetNamespace="http://schemas.microsoft.com/office/2006/metadata/properties" ma:root="true" ma:fieldsID="a60c74b3f516123f5e1ffaf0512f44ad" ns2:_="" ns3:_="">
    <xsd:import namespace="fb9c4900-d907-4c57-a8fa-3c0410c0daa7"/>
    <xsd:import namespace="5904bcfc-9164-41cd-ae7f-b4b915779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c4900-d907-4c57-a8fa-3c0410c0da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04bcfc-9164-41cd-ae7f-b4b915779a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E8ACF-CDB8-4259-A3B9-0C60402252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D86B46-14E3-4D75-8419-BC2105BB5789}">
  <ds:schemaRefs>
    <ds:schemaRef ds:uri="f75f3620-c035-47b8-919b-ac2017c1ce4d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57f272f2-de29-4202-b704-0729c55397e9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904bcfc-9164-41cd-ae7f-b4b915779ab4"/>
  </ds:schemaRefs>
</ds:datastoreItem>
</file>

<file path=customXml/itemProps3.xml><?xml version="1.0" encoding="utf-8"?>
<ds:datastoreItem xmlns:ds="http://schemas.openxmlformats.org/officeDocument/2006/customXml" ds:itemID="{38636D41-C156-407B-9094-D18EEF32A2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c4900-d907-4c57-a8fa-3c0410c0daa7"/>
    <ds:schemaRef ds:uri="5904bcfc-9164-41cd-ae7f-b4b915779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1366</TotalTime>
  <Words>765</Words>
  <Application>Microsoft Office PowerPoint</Application>
  <PresentationFormat>Widescreen</PresentationFormat>
  <Paragraphs>62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NSW / VIC border region Social content and more 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Jodie Wrigley</dc:creator>
  <cp:lastModifiedBy>Bradley Matthews</cp:lastModifiedBy>
  <cp:revision>152</cp:revision>
  <cp:lastPrinted>2020-07-08T23:43:23Z</cp:lastPrinted>
  <dcterms:created xsi:type="dcterms:W3CDTF">2020-06-15T01:30:03Z</dcterms:created>
  <dcterms:modified xsi:type="dcterms:W3CDTF">2020-09-08T06:01:01Z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0x010100A894F4B80B1BA54DAA75B9B6B630D632</vt:lpwstr>
  </property>
</Properties>
</file>