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8" r:id="rId5"/>
    <p:sldId id="318" r:id="rId6"/>
    <p:sldId id="346" r:id="rId7"/>
    <p:sldId id="382" r:id="rId8"/>
    <p:sldId id="331" r:id="rId9"/>
    <p:sldId id="349" r:id="rId10"/>
    <p:sldId id="364" r:id="rId11"/>
    <p:sldId id="357" r:id="rId12"/>
    <p:sldId id="374" r:id="rId13"/>
    <p:sldId id="356" r:id="rId14"/>
    <p:sldId id="362" r:id="rId15"/>
    <p:sldId id="365" r:id="rId16"/>
    <p:sldId id="321" r:id="rId17"/>
    <p:sldId id="335" r:id="rId18"/>
    <p:sldId id="336" r:id="rId19"/>
    <p:sldId id="381" r:id="rId20"/>
    <p:sldId id="338" r:id="rId21"/>
    <p:sldId id="366" r:id="rId22"/>
    <p:sldId id="368" r:id="rId23"/>
    <p:sldId id="371" r:id="rId24"/>
    <p:sldId id="383" r:id="rId25"/>
    <p:sldId id="339" r:id="rId26"/>
    <p:sldId id="350" r:id="rId27"/>
    <p:sldId id="380" r:id="rId28"/>
    <p:sldId id="372" r:id="rId29"/>
    <p:sldId id="373" r:id="rId30"/>
    <p:sldId id="342" r:id="rId31"/>
    <p:sldId id="378" r:id="rId32"/>
    <p:sldId id="375" r:id="rId33"/>
    <p:sldId id="385" r:id="rId34"/>
    <p:sldId id="376" r:id="rId35"/>
    <p:sldId id="379" r:id="rId36"/>
    <p:sldId id="384" r:id="rId37"/>
    <p:sldId id="299" r:id="rId38"/>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325" userDrawn="1">
          <p15:clr>
            <a:srgbClr val="A4A3A4"/>
          </p15:clr>
        </p15:guide>
        <p15:guide id="3" orient="horz" pos="618" userDrawn="1">
          <p15:clr>
            <a:srgbClr val="A4A3A4"/>
          </p15:clr>
        </p15:guide>
        <p15:guide id="4" orient="horz" pos="981" userDrawn="1">
          <p15:clr>
            <a:srgbClr val="A4A3A4"/>
          </p15:clr>
        </p15:guide>
        <p15:guide id="5" pos="529" userDrawn="1">
          <p15:clr>
            <a:srgbClr val="A4A3A4"/>
          </p15:clr>
        </p15:guide>
        <p15:guide id="6" pos="2842" userDrawn="1">
          <p15:clr>
            <a:srgbClr val="A4A3A4"/>
          </p15:clr>
        </p15:guide>
        <p15:guide id="7" pos="5360" userDrawn="1">
          <p15:clr>
            <a:srgbClr val="A4A3A4"/>
          </p15:clr>
        </p15:guide>
        <p15:guide id="8" pos="2139" userDrawn="1">
          <p15:clr>
            <a:srgbClr val="A4A3A4"/>
          </p15:clr>
        </p15:guide>
        <p15:guide id="9" pos="4611" userDrawn="1">
          <p15:clr>
            <a:srgbClr val="A4A3A4"/>
          </p15:clr>
        </p15:guide>
        <p15:guide id="10" pos="7015" userDrawn="1">
          <p15:clr>
            <a:srgbClr val="A4A3A4"/>
          </p15:clr>
        </p15:guide>
        <p15:guide id="11" orient="horz" pos="2591" userDrawn="1">
          <p15:clr>
            <a:srgbClr val="A4A3A4"/>
          </p15:clr>
        </p15:guide>
        <p15:guide id="12" orient="horz" pos="29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Daglish Rose" initials="KDR" lastIdx="1" clrIdx="0">
    <p:extLst>
      <p:ext uri="{19B8F6BF-5375-455C-9EA6-DF929625EA0E}">
        <p15:presenceInfo xmlns:p15="http://schemas.microsoft.com/office/powerpoint/2012/main" userId="S::kristen.daglish.rose@liquorandgaming.nsw.gov.au::0ed34b59-d385-468a-882f-4f34e52500d6" providerId="AD"/>
      </p:ext>
    </p:extLst>
  </p:cmAuthor>
  <p:cmAuthor id="2" name="Felicity Cox" initials="FC" lastIdx="1" clrIdx="1">
    <p:extLst>
      <p:ext uri="{19B8F6BF-5375-455C-9EA6-DF929625EA0E}">
        <p15:presenceInfo xmlns:p15="http://schemas.microsoft.com/office/powerpoint/2012/main" userId="S::felicity.cox@customerservice.nsw.gov.au::61c80b12-9182-4781-8b4e-07947ce35985" providerId="AD"/>
      </p:ext>
    </p:extLst>
  </p:cmAuthor>
  <p:cmAuthor id="3" name="Editor" initials="ED" lastIdx="12" clrIdx="2">
    <p:extLst>
      <p:ext uri="{19B8F6BF-5375-455C-9EA6-DF929625EA0E}">
        <p15:presenceInfo xmlns:p15="http://schemas.microsoft.com/office/powerpoint/2012/main" userId="Editor" providerId="None"/>
      </p:ext>
    </p:extLst>
  </p:cmAuthor>
  <p:cmAuthor id="4" name="Roy Scoon" initials="RS" lastIdx="6" clrIdx="3">
    <p:extLst>
      <p:ext uri="{19B8F6BF-5375-455C-9EA6-DF929625EA0E}">
        <p15:presenceInfo xmlns:p15="http://schemas.microsoft.com/office/powerpoint/2012/main" userId="S::Roy.Scoon@customerservice.nsw.gov.au::bf5c9325-e5b4-4343-969c-8f9ec92d9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239"/>
    <a:srgbClr val="0099DC"/>
    <a:srgbClr val="212F61"/>
    <a:srgbClr val="0077AC"/>
    <a:srgbClr val="42CA73"/>
    <a:srgbClr val="9F7CBA"/>
    <a:srgbClr val="B296C7"/>
    <a:srgbClr val="7CDA9E"/>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ECA687-CE18-46DD-AA7A-3D2A159C0639}" v="1" dt="2020-10-15T20:41:46.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0129" autoAdjust="0"/>
  </p:normalViewPr>
  <p:slideViewPr>
    <p:cSldViewPr snapToGrid="0">
      <p:cViewPr varScale="1">
        <p:scale>
          <a:sx n="99" d="100"/>
          <a:sy n="99" d="100"/>
        </p:scale>
        <p:origin x="894" y="84"/>
      </p:cViewPr>
      <p:guideLst>
        <p:guide orient="horz" pos="255"/>
        <p:guide pos="325"/>
        <p:guide orient="horz" pos="618"/>
        <p:guide orient="horz" pos="981"/>
        <p:guide pos="529"/>
        <p:guide pos="2842"/>
        <p:guide pos="5360"/>
        <p:guide pos="2139"/>
        <p:guide pos="4611"/>
        <p:guide pos="7015"/>
        <p:guide orient="horz" pos="2591"/>
        <p:guide orient="horz" pos="2931"/>
      </p:guideLst>
    </p:cSldViewPr>
  </p:slideViewPr>
  <p:notesTextViewPr>
    <p:cViewPr>
      <p:scale>
        <a:sx n="1" d="1"/>
        <a:sy n="1" d="1"/>
      </p:scale>
      <p:origin x="0" y="0"/>
    </p:cViewPr>
  </p:notesTextViewPr>
  <p:sorterViewPr>
    <p:cViewPr>
      <p:scale>
        <a:sx n="66" d="100"/>
        <a:sy n="66" d="100"/>
      </p:scale>
      <p:origin x="0" y="-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B5BDA892-6769-4FE7-903B-5E221F50CE83}" type="datetimeFigureOut">
              <a:rPr lang="en-AU" smtClean="0"/>
              <a:t>16/10/2020</a:t>
            </a:fld>
            <a:endParaRPr lang="en-AU"/>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BE4D31D-F1DD-4629-BC69-5D1D53F073FB}" type="slidenum">
              <a:rPr lang="en-AU" smtClean="0"/>
              <a:t>‹#›</a:t>
            </a:fld>
            <a:endParaRPr lang="en-AU"/>
          </a:p>
        </p:txBody>
      </p:sp>
    </p:spTree>
    <p:extLst>
      <p:ext uri="{BB962C8B-B14F-4D97-AF65-F5344CB8AC3E}">
        <p14:creationId xmlns:p14="http://schemas.microsoft.com/office/powerpoint/2010/main" val="223359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4</a:t>
            </a:fld>
            <a:endParaRPr lang="en-AU"/>
          </a:p>
        </p:txBody>
      </p:sp>
    </p:spTree>
    <p:extLst>
      <p:ext uri="{BB962C8B-B14F-4D97-AF65-F5344CB8AC3E}">
        <p14:creationId xmlns:p14="http://schemas.microsoft.com/office/powerpoint/2010/main" val="1008733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15</a:t>
            </a:fld>
            <a:endParaRPr lang="en-AU"/>
          </a:p>
        </p:txBody>
      </p:sp>
    </p:spTree>
    <p:extLst>
      <p:ext uri="{BB962C8B-B14F-4D97-AF65-F5344CB8AC3E}">
        <p14:creationId xmlns:p14="http://schemas.microsoft.com/office/powerpoint/2010/main" val="129140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16</a:t>
            </a:fld>
            <a:endParaRPr lang="en-AU"/>
          </a:p>
        </p:txBody>
      </p:sp>
    </p:spTree>
    <p:extLst>
      <p:ext uri="{BB962C8B-B14F-4D97-AF65-F5344CB8AC3E}">
        <p14:creationId xmlns:p14="http://schemas.microsoft.com/office/powerpoint/2010/main" val="370492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17</a:t>
            </a:fld>
            <a:endParaRPr lang="en-AU"/>
          </a:p>
        </p:txBody>
      </p:sp>
    </p:spTree>
    <p:extLst>
      <p:ext uri="{BB962C8B-B14F-4D97-AF65-F5344CB8AC3E}">
        <p14:creationId xmlns:p14="http://schemas.microsoft.com/office/powerpoint/2010/main" val="4117625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18</a:t>
            </a:fld>
            <a:endParaRPr lang="en-AU"/>
          </a:p>
        </p:txBody>
      </p:sp>
    </p:spTree>
    <p:extLst>
      <p:ext uri="{BB962C8B-B14F-4D97-AF65-F5344CB8AC3E}">
        <p14:creationId xmlns:p14="http://schemas.microsoft.com/office/powerpoint/2010/main" val="3246116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19</a:t>
            </a:fld>
            <a:endParaRPr lang="en-AU"/>
          </a:p>
        </p:txBody>
      </p:sp>
    </p:spTree>
    <p:extLst>
      <p:ext uri="{BB962C8B-B14F-4D97-AF65-F5344CB8AC3E}">
        <p14:creationId xmlns:p14="http://schemas.microsoft.com/office/powerpoint/2010/main" val="3505116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22</a:t>
            </a:fld>
            <a:endParaRPr lang="en-AU"/>
          </a:p>
        </p:txBody>
      </p:sp>
    </p:spTree>
    <p:extLst>
      <p:ext uri="{BB962C8B-B14F-4D97-AF65-F5344CB8AC3E}">
        <p14:creationId xmlns:p14="http://schemas.microsoft.com/office/powerpoint/2010/main" val="1629873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23</a:t>
            </a:fld>
            <a:endParaRPr lang="en-AU"/>
          </a:p>
        </p:txBody>
      </p:sp>
    </p:spTree>
    <p:extLst>
      <p:ext uri="{BB962C8B-B14F-4D97-AF65-F5344CB8AC3E}">
        <p14:creationId xmlns:p14="http://schemas.microsoft.com/office/powerpoint/2010/main" val="3326234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24</a:t>
            </a:fld>
            <a:endParaRPr lang="en-AU"/>
          </a:p>
        </p:txBody>
      </p:sp>
    </p:spTree>
    <p:extLst>
      <p:ext uri="{BB962C8B-B14F-4D97-AF65-F5344CB8AC3E}">
        <p14:creationId xmlns:p14="http://schemas.microsoft.com/office/powerpoint/2010/main" val="972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25</a:t>
            </a:fld>
            <a:endParaRPr lang="en-AU"/>
          </a:p>
        </p:txBody>
      </p:sp>
    </p:spTree>
    <p:extLst>
      <p:ext uri="{BB962C8B-B14F-4D97-AF65-F5344CB8AC3E}">
        <p14:creationId xmlns:p14="http://schemas.microsoft.com/office/powerpoint/2010/main" val="327846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26</a:t>
            </a:fld>
            <a:endParaRPr lang="en-AU"/>
          </a:p>
        </p:txBody>
      </p:sp>
    </p:spTree>
    <p:extLst>
      <p:ext uri="{BB962C8B-B14F-4D97-AF65-F5344CB8AC3E}">
        <p14:creationId xmlns:p14="http://schemas.microsoft.com/office/powerpoint/2010/main" val="102098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5</a:t>
            </a:fld>
            <a:endParaRPr lang="en-AU"/>
          </a:p>
        </p:txBody>
      </p:sp>
    </p:spTree>
    <p:extLst>
      <p:ext uri="{BB962C8B-B14F-4D97-AF65-F5344CB8AC3E}">
        <p14:creationId xmlns:p14="http://schemas.microsoft.com/office/powerpoint/2010/main" val="2859331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27</a:t>
            </a:fld>
            <a:endParaRPr lang="en-AU"/>
          </a:p>
        </p:txBody>
      </p:sp>
    </p:spTree>
    <p:extLst>
      <p:ext uri="{BB962C8B-B14F-4D97-AF65-F5344CB8AC3E}">
        <p14:creationId xmlns:p14="http://schemas.microsoft.com/office/powerpoint/2010/main" val="1836315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28</a:t>
            </a:fld>
            <a:endParaRPr lang="en-AU"/>
          </a:p>
        </p:txBody>
      </p:sp>
    </p:spTree>
    <p:extLst>
      <p:ext uri="{BB962C8B-B14F-4D97-AF65-F5344CB8AC3E}">
        <p14:creationId xmlns:p14="http://schemas.microsoft.com/office/powerpoint/2010/main" val="158194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30</a:t>
            </a:fld>
            <a:endParaRPr lang="en-AU"/>
          </a:p>
        </p:txBody>
      </p:sp>
    </p:spTree>
    <p:extLst>
      <p:ext uri="{BB962C8B-B14F-4D97-AF65-F5344CB8AC3E}">
        <p14:creationId xmlns:p14="http://schemas.microsoft.com/office/powerpoint/2010/main" val="2674710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31</a:t>
            </a:fld>
            <a:endParaRPr lang="en-AU"/>
          </a:p>
        </p:txBody>
      </p:sp>
    </p:spTree>
    <p:extLst>
      <p:ext uri="{BB962C8B-B14F-4D97-AF65-F5344CB8AC3E}">
        <p14:creationId xmlns:p14="http://schemas.microsoft.com/office/powerpoint/2010/main" val="2438130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32</a:t>
            </a:fld>
            <a:endParaRPr lang="en-AU"/>
          </a:p>
        </p:txBody>
      </p:sp>
    </p:spTree>
    <p:extLst>
      <p:ext uri="{BB962C8B-B14F-4D97-AF65-F5344CB8AC3E}">
        <p14:creationId xmlns:p14="http://schemas.microsoft.com/office/powerpoint/2010/main" val="3956506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33</a:t>
            </a:fld>
            <a:endParaRPr lang="en-AU"/>
          </a:p>
        </p:txBody>
      </p:sp>
    </p:spTree>
    <p:extLst>
      <p:ext uri="{BB962C8B-B14F-4D97-AF65-F5344CB8AC3E}">
        <p14:creationId xmlns:p14="http://schemas.microsoft.com/office/powerpoint/2010/main" val="406295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6</a:t>
            </a:fld>
            <a:endParaRPr lang="en-AU"/>
          </a:p>
        </p:txBody>
      </p:sp>
    </p:spTree>
    <p:extLst>
      <p:ext uri="{BB962C8B-B14F-4D97-AF65-F5344CB8AC3E}">
        <p14:creationId xmlns:p14="http://schemas.microsoft.com/office/powerpoint/2010/main" val="6327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7</a:t>
            </a:fld>
            <a:endParaRPr lang="en-AU"/>
          </a:p>
        </p:txBody>
      </p:sp>
    </p:spTree>
    <p:extLst>
      <p:ext uri="{BB962C8B-B14F-4D97-AF65-F5344CB8AC3E}">
        <p14:creationId xmlns:p14="http://schemas.microsoft.com/office/powerpoint/2010/main" val="75699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8</a:t>
            </a:fld>
            <a:endParaRPr lang="en-AU"/>
          </a:p>
        </p:txBody>
      </p:sp>
    </p:spTree>
    <p:extLst>
      <p:ext uri="{BB962C8B-B14F-4D97-AF65-F5344CB8AC3E}">
        <p14:creationId xmlns:p14="http://schemas.microsoft.com/office/powerpoint/2010/main" val="404445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9</a:t>
            </a:fld>
            <a:endParaRPr lang="en-AU"/>
          </a:p>
        </p:txBody>
      </p:sp>
    </p:spTree>
    <p:extLst>
      <p:ext uri="{BB962C8B-B14F-4D97-AF65-F5344CB8AC3E}">
        <p14:creationId xmlns:p14="http://schemas.microsoft.com/office/powerpoint/2010/main" val="78141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10</a:t>
            </a:fld>
            <a:endParaRPr lang="en-AU"/>
          </a:p>
        </p:txBody>
      </p:sp>
    </p:spTree>
    <p:extLst>
      <p:ext uri="{BB962C8B-B14F-4D97-AF65-F5344CB8AC3E}">
        <p14:creationId xmlns:p14="http://schemas.microsoft.com/office/powerpoint/2010/main" val="189425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11</a:t>
            </a:fld>
            <a:endParaRPr lang="en-AU"/>
          </a:p>
        </p:txBody>
      </p:sp>
    </p:spTree>
    <p:extLst>
      <p:ext uri="{BB962C8B-B14F-4D97-AF65-F5344CB8AC3E}">
        <p14:creationId xmlns:p14="http://schemas.microsoft.com/office/powerpoint/2010/main" val="80909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14</a:t>
            </a:fld>
            <a:endParaRPr lang="en-AU"/>
          </a:p>
        </p:txBody>
      </p:sp>
    </p:spTree>
    <p:extLst>
      <p:ext uri="{BB962C8B-B14F-4D97-AF65-F5344CB8AC3E}">
        <p14:creationId xmlns:p14="http://schemas.microsoft.com/office/powerpoint/2010/main" val="1303141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E9F0F4-B22F-4DB8-BCA7-0CC3DD6962FD}" type="datetime1">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a:extLst>
              <a:ext uri="{FF2B5EF4-FFF2-40B4-BE49-F238E27FC236}">
                <a16:creationId xmlns:a16="http://schemas.microsoft.com/office/drawing/2014/main" id="{1BBA94D6-A754-4C22-889E-42030EA622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405E1E8-2BD4-4CFB-9E70-38A506E7536A}"/>
              </a:ext>
            </a:extLst>
          </p:cNvPr>
          <p:cNvSpPr/>
          <p:nvPr userDrawn="1"/>
        </p:nvSpPr>
        <p:spPr>
          <a:xfrm>
            <a:off x="535857" y="484597"/>
            <a:ext cx="4036143" cy="1521795"/>
          </a:xfrm>
          <a:prstGeom prst="rect">
            <a:avLst/>
          </a:prstGeom>
          <a:solidFill>
            <a:srgbClr val="212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760F397D-0CE5-44E0-885E-68C63FC6FCA9}"/>
              </a:ext>
            </a:extLst>
          </p:cNvPr>
          <p:cNvSpPr/>
          <p:nvPr userDrawn="1"/>
        </p:nvSpPr>
        <p:spPr>
          <a:xfrm>
            <a:off x="496528" y="5199680"/>
            <a:ext cx="4901382" cy="1521795"/>
          </a:xfrm>
          <a:prstGeom prst="rect">
            <a:avLst/>
          </a:prstGeom>
          <a:solidFill>
            <a:srgbClr val="212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8DD2FA-0B88-4568-9ABD-5F1FBE439DBE}" type="datetime1">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56D725-356A-464D-BBF7-C7ED15E69F82}" type="datetime1">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0F2C6-8AF7-425F-B8B5-FF6F932BD8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554"/>
            <a:ext cx="12200107" cy="6853446"/>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p:spPr>
        <p:txBody>
          <a:bodyPr/>
          <a:lstStyle>
            <a:lvl1pPr marL="0" indent="0">
              <a:buNone/>
              <a:defRPr sz="1800">
                <a:solidFill>
                  <a:schemeClr val="bg1"/>
                </a:solidFill>
              </a:defRPr>
            </a:lvl1pPr>
            <a:lvl2pPr marL="457200" indent="0">
              <a:buNone/>
              <a:defRPr/>
            </a:lvl2pPr>
          </a:lstStyle>
          <a:p>
            <a:pPr lvl="0"/>
            <a:r>
              <a:rPr lang="en-US"/>
              <a:t>DD month 2020</a:t>
            </a:r>
          </a:p>
        </p:txBody>
      </p:sp>
    </p:spTree>
    <p:extLst>
      <p:ext uri="{BB962C8B-B14F-4D97-AF65-F5344CB8AC3E}">
        <p14:creationId xmlns:p14="http://schemas.microsoft.com/office/powerpoint/2010/main" val="243454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8297B-7168-47E1-AA6B-D1F4D8466DB8}" type="datetime1">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DC82D-F991-4AB8-BC2D-59FD406BF60D}" type="datetime1">
              <a:rPr lang="en-US" smtClean="0"/>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6AC8FC-EBC8-4ACB-904C-0A8DBA386985}" type="datetime1">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3815E-596A-4BB8-908D-6FF878D4B6CE}" type="datetime1">
              <a:rPr lang="en-US" smtClean="0"/>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2489CC-11B8-41B0-822B-0C95429615F3}" type="datetime1">
              <a:rPr lang="en-US" smtClean="0"/>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89283-443A-4972-B1F5-A6096D6DA04F}" type="datetime1">
              <a:rPr lang="en-US" smtClean="0"/>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8037CE-6E7F-4C19-A756-73392247FD24}" type="datetime1">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B07BB8-2742-4A51-9BD3-451BAD88AC61}" type="datetime1">
              <a:rPr lang="en-US" smtClean="0"/>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917DD-0F7B-43B8-87B1-310A2D33A199}" type="datetime1">
              <a:rPr lang="en-US" smtClean="0"/>
              <a:t>10/16/2020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dropbox.com/s/gyehqexrqsrwbfc/Testing_ContactTracer_HUSTS_6sec_Updated_Wk25.mp4?dl=0" TargetMode="External"/><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dropbox.com/s/j5qih423tm9onft/Testing_VoxPop_HUSTS_15sec_DCS011715VPTO1.mp4?dl=0" TargetMode="External"/><Relationship Id="rId5" Type="http://schemas.openxmlformats.org/officeDocument/2006/relationships/hyperlink" Target="https://www.dropbox.com/s/77mxpiexezptuuc/Youtube_DCS0114GT15_COVID_Get%20Tested_16%209_15sec.mp4?dl=0" TargetMode="External"/><Relationship Id="rId10" Type="http://schemas.openxmlformats.org/officeDocument/2006/relationships/image" Target="../media/image22.jpeg"/><Relationship Id="rId4" Type="http://schemas.openxmlformats.org/officeDocument/2006/relationships/hyperlink" Target="https://www.dropbox.com/s/a8n9uhc3tyq8g1h/GetTested_Football_HUSTS_BVOD_DCS01146__Opt%203_Covid_02_16%209_6sec.mp4?dl=0" TargetMode="Externa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business.facebook.com/197070314013807/posts/1473553439698815/?dco_ad_id=23845859968250674" TargetMode="External"/><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business.facebook.com/197070314013807/posts/1473549666365859/?dco_ad_id=23845859968390674" TargetMode="External"/><Relationship Id="rId5" Type="http://schemas.openxmlformats.org/officeDocument/2006/relationships/hyperlink" Target="https://business.facebook.com/197070314013807/posts/1473549783032514/?dco_ad_id=23845859977530674" TargetMode="External"/><Relationship Id="rId10" Type="http://schemas.openxmlformats.org/officeDocument/2006/relationships/image" Target="../media/image26.jpeg"/><Relationship Id="rId4" Type="http://schemas.openxmlformats.org/officeDocument/2006/relationships/hyperlink" Target="https://business.facebook.com/197070314013807/posts/1489989654721860/?dco_ad_id=23845930291640674" TargetMode="Externa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hyperlink" Target="https://www.nsw.gov.au/covid-19/latest-news-and-updates#latest-covid-19-case-locations-in-n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nsw.gov.au/covid-19/how-to-protect-yourself-and-others/clinics" TargetMode="External"/><Relationship Id="rId7" Type="http://schemas.openxmlformats.org/officeDocument/2006/relationships/image" Target="../media/image2.jpeg"/><Relationship Id="rId2" Type="http://schemas.openxmlformats.org/officeDocument/2006/relationships/hyperlink" Target="https://www.nsw.gov.au/covid-19/latest-news-and-updates#monitor-for-symptoms-if-youve-been-to-these-locations" TargetMode="External"/><Relationship Id="rId1" Type="http://schemas.openxmlformats.org/officeDocument/2006/relationships/slideLayout" Target="../slideLayouts/slideLayout2.xml"/><Relationship Id="rId6" Type="http://schemas.openxmlformats.org/officeDocument/2006/relationships/hyperlink" Target="https://www.facebook.com/NewSouthWalesHealth" TargetMode="External"/><Relationship Id="rId5" Type="http://schemas.openxmlformats.org/officeDocument/2006/relationships/hyperlink" Target="https://www.health.nsw.gov.au/news/pages/2020-nsw-health.aspx" TargetMode="External"/><Relationship Id="rId4" Type="http://schemas.openxmlformats.org/officeDocument/2006/relationships/hyperlink" Target="https://www.nsw.gov.au/covid-1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sw.gov.au/covid-19/latest-news-and-updates#monitor-for-symptoms-if-youve-been-to-these-locations" TargetMode="External"/><Relationship Id="rId7" Type="http://schemas.openxmlformats.org/officeDocument/2006/relationships/hyperlink" Target="https://www.health.nsw.gov.au/Infectious/covid-19/Pages/multilingual.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health.nsw.gov.au/Infectious/covid-19/Documents/got-symptoms-get-tested-poster.pdf" TargetMode="External"/><Relationship Id="rId5" Type="http://schemas.openxmlformats.org/officeDocument/2006/relationships/image" Target="../media/image27.png"/><Relationship Id="rId4" Type="http://schemas.openxmlformats.org/officeDocument/2006/relationships/hyperlink" Target="https://www.nsw.gov.au/covid-19/how-to-protect-yourself-and-others/clinic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sw.gov.au/covid-19/latest-news-and-updates#monitor-for-symptoms-if-youve-been-to-these-loca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health.gov.au/resources/publications/coronavirus-covid-19-identifying-the-symptoms"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hyperlink" Target="https://www.health.nsw.gov.au/Infectious/covid-19/PublishingImages/animation-protect-english.gif" TargetMode="External"/><Relationship Id="rId3" Type="http://schemas.openxmlformats.org/officeDocument/2006/relationships/image" Target="../media/image36.png"/><Relationship Id="rId7" Type="http://schemas.openxmlformats.org/officeDocument/2006/relationships/hyperlink" Target="https://www.health.nsw.gov.au/Infectious/covid-19/PublishingImages/testing-60-69-4-fb.png" TargetMode="External"/><Relationship Id="rId12"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health.nsw.gov.au/Infectious/covid-19/PublishingImages/testing-60-69-3-fb.png" TargetMode="External"/><Relationship Id="rId11" Type="http://schemas.openxmlformats.org/officeDocument/2006/relationships/image" Target="../media/image39.jpeg"/><Relationship Id="rId5" Type="http://schemas.openxmlformats.org/officeDocument/2006/relationships/hyperlink" Target="https://www.health.nsw.gov.au/Infectious/covid-19/PublishingImages/testing-60-69-2-fb.png" TargetMode="External"/><Relationship Id="rId10" Type="http://schemas.openxmlformats.org/officeDocument/2006/relationships/image" Target="../media/image38.jpeg"/><Relationship Id="rId4" Type="http://schemas.openxmlformats.org/officeDocument/2006/relationships/hyperlink" Target="https://www.health.nsw.gov.au/Infectious/covid-19/PublishingImages/testing-60-69-1-fb.png" TargetMode="External"/><Relationship Id="rId9"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hyperlink" Target="https://www.nsw.gov.au/covid-19/latest-news-and-updates#latest-covid-19-case-locations-in-n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nsw.gov.au/covid-19/latest-news-and-updates#latest-covid-19-case-locations-in-n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nsw.gov.au/covid-19/how-to-protect-yourself-and-others/clinics" TargetMode="External"/><Relationship Id="rId7" Type="http://schemas.openxmlformats.org/officeDocument/2006/relationships/image" Target="../media/image2.jpeg"/><Relationship Id="rId2" Type="http://schemas.openxmlformats.org/officeDocument/2006/relationships/hyperlink" Target="https://www.nsw.gov.au/covid-19/latest-news-and-updates#self-isolate-and-get-tested-immediately-if-youve-been-to-these-locations" TargetMode="External"/><Relationship Id="rId1" Type="http://schemas.openxmlformats.org/officeDocument/2006/relationships/slideLayout" Target="../slideLayouts/slideLayout2.xml"/><Relationship Id="rId6" Type="http://schemas.openxmlformats.org/officeDocument/2006/relationships/hyperlink" Target="https://www.facebook.com/NewSouthWalesHealth" TargetMode="External"/><Relationship Id="rId5" Type="http://schemas.openxmlformats.org/officeDocument/2006/relationships/hyperlink" Target="https://www.health.nsw.gov.au/news/pages/2020-nsw-health.aspx" TargetMode="External"/><Relationship Id="rId4" Type="http://schemas.openxmlformats.org/officeDocument/2006/relationships/hyperlink" Target="https://www.nsw.gov.au/covid-1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nsw.gov.au/covid-19/latest-news-and-updates#monitor-for-symptoms-if-youve-been-to-these-location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health.nsw.gov.au/Infectious/covid-19/Publications/poster-when-self-isolate.pdf" TargetMode="External"/><Relationship Id="rId5" Type="http://schemas.openxmlformats.org/officeDocument/2006/relationships/image" Target="../media/image41.png"/><Relationship Id="rId4" Type="http://schemas.openxmlformats.org/officeDocument/2006/relationships/hyperlink" Target="https://www.nsw.gov.au/covid-19/how-to-protect-yourself-and-others/clinic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nsw.gov.au/covid-19/latest-news-and-updates#self-isolate-and-get-tested-immediately-if-youve-been-to-these-locatio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www.health.nsw.gov.au/Infectious/covid-19/Pages/isolation-guidelines.aspx" TargetMode="External"/><Relationship Id="rId4" Type="http://schemas.openxmlformats.org/officeDocument/2006/relationships/hyperlink" Target="https://www.nsw.gov.au/covid-19/how-to-protect-yourself-and-others/clinic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sw.gov.au/covid-19/latest-news-and-updates#latest-covid-19-case-locations-in-ns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hyperlink" Target="https://www.nsw.gov.au/covid-19/how-to-protect-yourself-and-others/clinic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50.jpeg"/><Relationship Id="rId7" Type="http://schemas.openxmlformats.org/officeDocument/2006/relationships/hyperlink" Target="https://www.health.nsw.gov.au/Infectious/covid-19/Documents/who-to-call.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s://vimeo.com/446683105/ea3a224546" TargetMode="External"/><Relationship Id="rId4" Type="http://schemas.openxmlformats.org/officeDocument/2006/relationships/hyperlink" Target="https://www.youtube.com/watch?v=6jnkhdd8qP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https://www.health.nsw.gov.au/Infectious/covid-19/Pages/isolation-guidelines.aspx" TargetMode="Externa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sw.gov.au/covid-19" TargetMode="External"/><Relationship Id="rId2" Type="http://schemas.openxmlformats.org/officeDocument/2006/relationships/hyperlink" Target="https://www.nsw.gov.au/covid-19/how-to-protect-yourself-and-others/clinics"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facebook.com/NewSouthWalesHealth" TargetMode="External"/><Relationship Id="rId4" Type="http://schemas.openxmlformats.org/officeDocument/2006/relationships/hyperlink" Target="https://www.health.nsw.gov.au/news/pages/2020-nsw-health.aspx"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kidshelpline.com.au/" TargetMode="External"/><Relationship Id="rId3" Type="http://schemas.openxmlformats.org/officeDocument/2006/relationships/hyperlink" Target="https://www.blackdoginstitute.org.au/resources-support/coronavirus-resources-for-anxiety-stress/" TargetMode="External"/><Relationship Id="rId7" Type="http://schemas.openxmlformats.org/officeDocument/2006/relationships/hyperlink" Target="https://au.reachout.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coronavirus.beyondblue.org.au/" TargetMode="External"/><Relationship Id="rId5" Type="http://schemas.openxmlformats.org/officeDocument/2006/relationships/hyperlink" Target="https://www.lifeline.org.au/" TargetMode="External"/><Relationship Id="rId4" Type="http://schemas.openxmlformats.org/officeDocument/2006/relationships/hyperlink" Target="http://headtohealth.gov.au/covid-19-support/covid-19?fbclid=IwAR13hEHkpTSUgP9nFX0UN8pSGGBA98ZbN4h5Y-ilyEsfVOGTctswgrgNgh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health.nsw.gov.au/Infectious/covid-19/Documents/poster-mental-health.pdf" TargetMode="External"/><Relationship Id="rId7" Type="http://schemas.openxmlformats.org/officeDocument/2006/relationships/hyperlink" Target="https://www.health.nsw.gov.au/Infectious/covid-19/Pages/multilingual.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hyperlink" Target="https://vimeo.com/440234202/b2c25d4435"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facebook.com/beyondblue/posts/10158659037543607" TargetMode="External"/><Relationship Id="rId3" Type="http://schemas.openxmlformats.org/officeDocument/2006/relationships/hyperlink" Target="https://coronavirus.beyondblue.org.au/managing-my-daily-life/coping-with-isolation-and-being-at-home/ways-to-look-after-your-mental-health.html" TargetMode="External"/><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facebook.com/beyondblue/posts/10158611366993607" TargetMode="External"/><Relationship Id="rId5" Type="http://schemas.openxmlformats.org/officeDocument/2006/relationships/image" Target="../media/image59.png"/><Relationship Id="rId10" Type="http://schemas.openxmlformats.org/officeDocument/2006/relationships/hyperlink" Target="https://www.facebook.com/beyondblue/posts/10158657082953607" TargetMode="External"/><Relationship Id="rId4" Type="http://schemas.openxmlformats.org/officeDocument/2006/relationships/image" Target="../media/image58.png"/><Relationship Id="rId9"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hyperlink" Target="https://www.dropbox.com/s/gf1v6uxlastgfk5/MentalWellbeing_VoxPop_HUSTS_6sec_DCS01176VPMWO2.mp4?dl=0" TargetMode="External"/><Relationship Id="rId3" Type="http://schemas.openxmlformats.org/officeDocument/2006/relationships/image" Target="../media/image62.jpeg"/><Relationship Id="rId7"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business.facebook.com/197070314013807/posts/1477604359293723/?dco_ad_id=23845920401330674" TargetMode="External"/><Relationship Id="rId5" Type="http://schemas.openxmlformats.org/officeDocument/2006/relationships/image" Target="../media/image63.jpeg"/><Relationship Id="rId10" Type="http://schemas.openxmlformats.org/officeDocument/2006/relationships/hyperlink" Target="https://www.dropbox.com/s/fgpovw5srsewpg4/Dad_MentalWellbeing_6s_16-9_BVOD_DCS0077Opt8.mp4?dl=0" TargetMode="External"/><Relationship Id="rId4" Type="http://schemas.openxmlformats.org/officeDocument/2006/relationships/hyperlink" Target="https://business.facebook.com/197070314013807/posts/1477607182626774/?dco_ad_id=23845859691080674" TargetMode="External"/><Relationship Id="rId9" Type="http://schemas.openxmlformats.org/officeDocument/2006/relationships/image" Target="../media/image6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w.gov.au/covid-19/how-to-protect-yourself-and-others/clinic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ealth.nsw.gov.au/Infectious/covid-19/Documents/testing-clinic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health.nsw.gov.au/Infectious/covid-19/Pages/multilingual.aspx" TargetMode="External"/><Relationship Id="rId4" Type="http://schemas.openxmlformats.org/officeDocument/2006/relationships/hyperlink" Target="https://www.health.nsw.gov.au/Infectious/covid-19/Publications/factsheet-testing.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sw.gov.au/covid-19/how-to-protect-yourself-and-others/clin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nsw.gov.au/covid-19/how-to-protect-yourself-and-others/clin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health.nsw.gov.au/Infectious/covid-19/Pages/translated-resources.aspx" TargetMode="External"/><Relationship Id="rId4" Type="http://schemas.openxmlformats.org/officeDocument/2006/relationships/hyperlink" Target="https://www.health.nsw.gov.au/Infectious/covid-19/Pages/digital-resources.aspx"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health.nsw.gov.au/Infectious/diseases/Documents/covid-19-childrens-book.pdf" TargetMode="External"/><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hyperlink" Target="https://www.health.nsw.gov.au/Infectious/covid-19/Documents/car-testing-er.PDF" TargetMode="External"/><Relationship Id="rId4" Type="http://schemas.openxmlformats.org/officeDocument/2006/relationships/hyperlink" Target="https://vimeo.com/446683122/6a8a55e8b8" TargetMode="External"/><Relationship Id="rId9" Type="http://schemas.openxmlformats.org/officeDocument/2006/relationships/hyperlink" Target="https://www.health.nsw.gov.au/Infectious/covid-19/Documents/hospital-testing-e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1EE91-3F6C-4957-9651-356FE4A88A0F}"/>
              </a:ext>
            </a:extLst>
          </p:cNvPr>
          <p:cNvSpPr>
            <a:spLocks noGrp="1"/>
          </p:cNvSpPr>
          <p:nvPr>
            <p:ph type="ctrTitle"/>
          </p:nvPr>
        </p:nvSpPr>
        <p:spPr>
          <a:xfrm>
            <a:off x="616771" y="2233317"/>
            <a:ext cx="11038971" cy="875643"/>
          </a:xfrm>
        </p:spPr>
        <p:txBody>
          <a:bodyPr>
            <a:normAutofit/>
          </a:bodyPr>
          <a:lstStyle/>
          <a:p>
            <a:r>
              <a:rPr lang="en-AU" sz="3200" dirty="0">
                <a:latin typeface="Arial" panose="020B0604020202020204" pitchFamily="34" charset="0"/>
                <a:cs typeface="Arial" panose="020B0604020202020204" pitchFamily="34" charset="0"/>
              </a:rPr>
              <a:t>Three types of Public Health Alerts toolkit</a:t>
            </a:r>
          </a:p>
        </p:txBody>
      </p:sp>
      <p:sp>
        <p:nvSpPr>
          <p:cNvPr id="2" name="Rectangle 1">
            <a:extLst>
              <a:ext uri="{FF2B5EF4-FFF2-40B4-BE49-F238E27FC236}">
                <a16:creationId xmlns:a16="http://schemas.microsoft.com/office/drawing/2014/main" id="{757644F7-458F-4B91-A136-04BBDA572E63}"/>
              </a:ext>
            </a:extLst>
          </p:cNvPr>
          <p:cNvSpPr/>
          <p:nvPr/>
        </p:nvSpPr>
        <p:spPr>
          <a:xfrm>
            <a:off x="6400800" y="924910"/>
            <a:ext cx="3363310" cy="662152"/>
          </a:xfrm>
          <a:prstGeom prst="rect">
            <a:avLst/>
          </a:prstGeom>
          <a:solidFill>
            <a:srgbClr val="212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le 2">
            <a:extLst>
              <a:ext uri="{FF2B5EF4-FFF2-40B4-BE49-F238E27FC236}">
                <a16:creationId xmlns:a16="http://schemas.microsoft.com/office/drawing/2014/main" id="{A75CB64F-E32B-415F-BCC0-07AE69855212}"/>
              </a:ext>
            </a:extLst>
          </p:cNvPr>
          <p:cNvSpPr/>
          <p:nvPr/>
        </p:nvSpPr>
        <p:spPr>
          <a:xfrm>
            <a:off x="616771" y="3001184"/>
            <a:ext cx="6945855" cy="2339102"/>
          </a:xfrm>
          <a:prstGeom prst="rect">
            <a:avLst/>
          </a:prstGeom>
        </p:spPr>
        <p:txBody>
          <a:bodyPr wrap="square">
            <a:spAutoFit/>
          </a:bodyPr>
          <a:lstStyle/>
          <a:p>
            <a:r>
              <a:rPr lang="en-AU" sz="1400" dirty="0">
                <a:solidFill>
                  <a:schemeClr val="bg1"/>
                </a:solidFill>
                <a:latin typeface="Arial" panose="020B0604020202020204" pitchFamily="34" charset="0"/>
                <a:cs typeface="Arial" panose="020B0604020202020204" pitchFamily="34" charset="0"/>
              </a:rPr>
              <a:t>There are three types of Public Health Alerts NSW Health might issue to a community regarding cases of COVID-19 in its local area.</a:t>
            </a:r>
          </a:p>
          <a:p>
            <a:pPr>
              <a:spcBef>
                <a:spcPts val="1200"/>
              </a:spcBef>
            </a:pPr>
            <a:r>
              <a:rPr lang="en-AU" sz="1400" dirty="0">
                <a:solidFill>
                  <a:schemeClr val="bg1"/>
                </a:solidFill>
                <a:latin typeface="Arial" panose="020B0604020202020204" pitchFamily="34" charset="0"/>
                <a:cs typeface="Arial" panose="020B0604020202020204" pitchFamily="34" charset="0"/>
              </a:rPr>
              <a:t>These are:</a:t>
            </a:r>
          </a:p>
          <a:p>
            <a:pPr marL="685800" lvl="1" indent="-228600">
              <a:buFont typeface="+mj-lt"/>
              <a:buAutoNum type="arabicPeriod"/>
            </a:pPr>
            <a:r>
              <a:rPr lang="en-AU" sz="1400" dirty="0">
                <a:solidFill>
                  <a:schemeClr val="bg1"/>
                </a:solidFill>
                <a:latin typeface="Arial" panose="020B0604020202020204" pitchFamily="34" charset="0"/>
                <a:cs typeface="Arial" panose="020B0604020202020204" pitchFamily="34" charset="0"/>
              </a:rPr>
              <a:t>Increased testing alert</a:t>
            </a:r>
          </a:p>
          <a:p>
            <a:pPr marL="685800" lvl="1" indent="-228600">
              <a:buFont typeface="+mj-lt"/>
              <a:buAutoNum type="arabicPeriod"/>
            </a:pPr>
            <a:r>
              <a:rPr lang="en-AU" sz="1400" dirty="0">
                <a:solidFill>
                  <a:schemeClr val="bg1"/>
                </a:solidFill>
                <a:latin typeface="Arial" panose="020B0604020202020204" pitchFamily="34" charset="0"/>
                <a:cs typeface="Arial" panose="020B0604020202020204" pitchFamily="34" charset="0"/>
              </a:rPr>
              <a:t>Casual contact location alert to monitor for symptoms</a:t>
            </a:r>
          </a:p>
          <a:p>
            <a:pPr marL="685800" lvl="1" indent="-228600">
              <a:buFont typeface="+mj-lt"/>
              <a:buAutoNum type="arabicPeriod"/>
            </a:pPr>
            <a:r>
              <a:rPr lang="en-AU" sz="1400" dirty="0">
                <a:solidFill>
                  <a:schemeClr val="bg1"/>
                </a:solidFill>
                <a:latin typeface="Arial" panose="020B0604020202020204" pitchFamily="34" charset="0"/>
                <a:cs typeface="Arial" panose="020B0604020202020204" pitchFamily="34" charset="0"/>
              </a:rPr>
              <a:t>Close contact location alert self-isolate and get tested immediately</a:t>
            </a:r>
          </a:p>
          <a:p>
            <a:pPr>
              <a:spcBef>
                <a:spcPts val="1200"/>
              </a:spcBef>
            </a:pPr>
            <a:r>
              <a:rPr lang="en-AU" sz="1400" b="1" dirty="0">
                <a:solidFill>
                  <a:schemeClr val="bg1"/>
                </a:solidFill>
                <a:latin typeface="Arial" panose="020B0604020202020204" pitchFamily="34" charset="0"/>
                <a:cs typeface="Arial" panose="020B0604020202020204" pitchFamily="34" charset="0"/>
              </a:rPr>
              <a:t>This pack contains communications material you can use should any of these scenarios occur in your community plus Mental Health and Wellbeing support material.</a:t>
            </a:r>
          </a:p>
        </p:txBody>
      </p:sp>
    </p:spTree>
    <p:extLst>
      <p:ext uri="{BB962C8B-B14F-4D97-AF65-F5344CB8AC3E}">
        <p14:creationId xmlns:p14="http://schemas.microsoft.com/office/powerpoint/2010/main" val="40166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Increase testing alert: Videos for web and social</a:t>
            </a:r>
          </a:p>
        </p:txBody>
      </p:sp>
      <p:sp>
        <p:nvSpPr>
          <p:cNvPr id="2" name="Slide Number Placeholder 1">
            <a:extLst>
              <a:ext uri="{FF2B5EF4-FFF2-40B4-BE49-F238E27FC236}">
                <a16:creationId xmlns:a16="http://schemas.microsoft.com/office/drawing/2014/main" id="{C7CEB7E9-A7F7-4F69-9C87-9ED8AA2ED985}"/>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13" name="Rectangle 12">
            <a:extLst>
              <a:ext uri="{FF2B5EF4-FFF2-40B4-BE49-F238E27FC236}">
                <a16:creationId xmlns:a16="http://schemas.microsoft.com/office/drawing/2014/main" id="{D38E28F4-A59B-46D8-9ADD-BCA501B9EC2B}"/>
              </a:ext>
            </a:extLst>
          </p:cNvPr>
          <p:cNvSpPr/>
          <p:nvPr/>
        </p:nvSpPr>
        <p:spPr>
          <a:xfrm>
            <a:off x="652630" y="3275408"/>
            <a:ext cx="3865984" cy="276999"/>
          </a:xfrm>
          <a:prstGeom prst="rect">
            <a:avLst/>
          </a:prstGeom>
          <a:solidFill>
            <a:schemeClr val="bg1"/>
          </a:solidFill>
        </p:spPr>
        <p:txBody>
          <a:bodyPr wrap="square">
            <a:spAutoFit/>
          </a:bodyPr>
          <a:lstStyle/>
          <a:p>
            <a:r>
              <a:rPr lang="en-AU" sz="1200" b="1" dirty="0">
                <a:latin typeface="Arial" panose="020B0604020202020204" pitchFamily="34" charset="0"/>
                <a:cs typeface="Arial" panose="020B0604020202020204" pitchFamily="34" charset="0"/>
                <a:hlinkClick r:id="rId3"/>
              </a:rPr>
              <a:t>Link to download</a:t>
            </a:r>
            <a:endParaRPr lang="en-NZ" sz="12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9A50CC5-D082-4F48-B609-09DDB93892BA}"/>
              </a:ext>
            </a:extLst>
          </p:cNvPr>
          <p:cNvSpPr/>
          <p:nvPr/>
        </p:nvSpPr>
        <p:spPr>
          <a:xfrm>
            <a:off x="652630" y="6187887"/>
            <a:ext cx="3865984" cy="276999"/>
          </a:xfrm>
          <a:prstGeom prst="rect">
            <a:avLst/>
          </a:prstGeom>
          <a:solidFill>
            <a:schemeClr val="bg1"/>
          </a:solidFill>
        </p:spPr>
        <p:txBody>
          <a:bodyPr wrap="square">
            <a:spAutoFit/>
          </a:bodyPr>
          <a:lstStyle/>
          <a:p>
            <a:r>
              <a:rPr lang="en-AU" sz="1200" b="1" dirty="0">
                <a:latin typeface="Arial" panose="020B0604020202020204" pitchFamily="34" charset="0"/>
                <a:cs typeface="Arial" panose="020B0604020202020204" pitchFamily="34" charset="0"/>
                <a:hlinkClick r:id="rId4"/>
              </a:rPr>
              <a:t>Link to download</a:t>
            </a:r>
            <a:endParaRPr lang="en-NZ" sz="12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D22E34F-B164-4768-925C-E60436721339}"/>
              </a:ext>
            </a:extLst>
          </p:cNvPr>
          <p:cNvSpPr/>
          <p:nvPr/>
        </p:nvSpPr>
        <p:spPr>
          <a:xfrm>
            <a:off x="6726310" y="3290500"/>
            <a:ext cx="3865984" cy="276999"/>
          </a:xfrm>
          <a:prstGeom prst="rect">
            <a:avLst/>
          </a:prstGeom>
          <a:solidFill>
            <a:schemeClr val="bg1"/>
          </a:solidFill>
        </p:spPr>
        <p:txBody>
          <a:bodyPr wrap="square">
            <a:spAutoFit/>
          </a:bodyPr>
          <a:lstStyle/>
          <a:p>
            <a:r>
              <a:rPr lang="en-AU" sz="1200" b="1" dirty="0">
                <a:latin typeface="Arial" panose="020B0604020202020204" pitchFamily="34" charset="0"/>
                <a:cs typeface="Arial" panose="020B0604020202020204" pitchFamily="34" charset="0"/>
                <a:hlinkClick r:id="rId5"/>
              </a:rPr>
              <a:t>Link to download</a:t>
            </a:r>
            <a:endParaRPr lang="en-NZ" sz="1200" b="1"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7E2EB775-3411-4253-A327-5F6E4AC9B22F}"/>
              </a:ext>
            </a:extLst>
          </p:cNvPr>
          <p:cNvSpPr/>
          <p:nvPr/>
        </p:nvSpPr>
        <p:spPr>
          <a:xfrm>
            <a:off x="6726310" y="6187887"/>
            <a:ext cx="3986513" cy="276999"/>
          </a:xfrm>
          <a:prstGeom prst="rect">
            <a:avLst/>
          </a:prstGeom>
          <a:solidFill>
            <a:schemeClr val="bg1"/>
          </a:solidFill>
        </p:spPr>
        <p:txBody>
          <a:bodyPr wrap="square">
            <a:spAutoFit/>
          </a:bodyPr>
          <a:lstStyle/>
          <a:p>
            <a:r>
              <a:rPr lang="en-AU" sz="1200" b="1" dirty="0">
                <a:latin typeface="Arial" panose="020B0604020202020204" pitchFamily="34" charset="0"/>
                <a:cs typeface="Arial" panose="020B0604020202020204" pitchFamily="34" charset="0"/>
                <a:hlinkClick r:id="rId6"/>
              </a:rPr>
              <a:t>Link to download</a:t>
            </a:r>
            <a:endParaRPr lang="en-NZ" sz="12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CD202484-419C-4B6E-B4BD-124401B716D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26310" y="797393"/>
            <a:ext cx="4396809" cy="2478015"/>
          </a:xfrm>
          <a:prstGeom prst="rect">
            <a:avLst/>
          </a:prstGeom>
        </p:spPr>
      </p:pic>
      <p:pic>
        <p:nvPicPr>
          <p:cNvPr id="18" name="Picture 17">
            <a:extLst>
              <a:ext uri="{FF2B5EF4-FFF2-40B4-BE49-F238E27FC236}">
                <a16:creationId xmlns:a16="http://schemas.microsoft.com/office/drawing/2014/main" id="{E1B8A93E-FED8-4C66-906B-D4233FAE021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2630" y="3761253"/>
            <a:ext cx="4376569" cy="2467721"/>
          </a:xfrm>
          <a:prstGeom prst="rect">
            <a:avLst/>
          </a:prstGeom>
        </p:spPr>
      </p:pic>
      <p:pic>
        <p:nvPicPr>
          <p:cNvPr id="19" name="Picture 18">
            <a:extLst>
              <a:ext uri="{FF2B5EF4-FFF2-40B4-BE49-F238E27FC236}">
                <a16:creationId xmlns:a16="http://schemas.microsoft.com/office/drawing/2014/main" id="{369EB02E-FC48-4EE9-AC74-0B97EBA3B3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726310" y="3761253"/>
            <a:ext cx="4471254" cy="2467721"/>
          </a:xfrm>
          <a:prstGeom prst="rect">
            <a:avLst/>
          </a:prstGeom>
        </p:spPr>
      </p:pic>
      <p:pic>
        <p:nvPicPr>
          <p:cNvPr id="20" name="Picture 19">
            <a:extLst>
              <a:ext uri="{FF2B5EF4-FFF2-40B4-BE49-F238E27FC236}">
                <a16:creationId xmlns:a16="http://schemas.microsoft.com/office/drawing/2014/main" id="{E772BCEE-9A64-4449-AE4D-A7061D08994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2630" y="797393"/>
            <a:ext cx="4404746" cy="2493107"/>
          </a:xfrm>
          <a:prstGeom prst="rect">
            <a:avLst/>
          </a:prstGeom>
        </p:spPr>
      </p:pic>
    </p:spTree>
    <p:extLst>
      <p:ext uri="{BB962C8B-B14F-4D97-AF65-F5344CB8AC3E}">
        <p14:creationId xmlns:p14="http://schemas.microsoft.com/office/powerpoint/2010/main" val="177274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Increase testing numbers: NSW Government social links to share</a:t>
            </a:r>
            <a:endParaRPr lang="en-AU" sz="2000" b="0" i="0" u="none" strike="noStrike" kern="1200" cap="none" spc="0" normalizeH="0" baseline="0" noProof="0">
              <a:ln>
                <a:noFill/>
              </a:ln>
              <a:effectLst/>
              <a:uLnTx/>
              <a:uFillTx/>
              <a:latin typeface="Arial"/>
              <a:cs typeface="Arial"/>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15" name="TextBox 14">
            <a:extLst>
              <a:ext uri="{FF2B5EF4-FFF2-40B4-BE49-F238E27FC236}">
                <a16:creationId xmlns:a16="http://schemas.microsoft.com/office/drawing/2014/main" id="{148185F0-2C87-47D5-9D0C-9A438EEAC207}"/>
              </a:ext>
            </a:extLst>
          </p:cNvPr>
          <p:cNvSpPr txBox="1"/>
          <p:nvPr/>
        </p:nvSpPr>
        <p:spPr>
          <a:xfrm>
            <a:off x="115002" y="5149680"/>
            <a:ext cx="1219200" cy="276999"/>
          </a:xfrm>
          <a:prstGeom prst="rect">
            <a:avLst/>
          </a:prstGeom>
          <a:solidFill>
            <a:schemeClr val="bg1"/>
          </a:solidFill>
        </p:spPr>
        <p:txBody>
          <a:bodyPr wrap="square" rtlCol="0">
            <a:spAutoFit/>
          </a:bodyPr>
          <a:lstStyle/>
          <a:p>
            <a:r>
              <a:rPr lang="en-AU" sz="1200" b="1" dirty="0">
                <a:latin typeface="Arial" panose="020B0604020202020204" pitchFamily="34" charset="0"/>
                <a:cs typeface="Arial" panose="020B0604020202020204" pitchFamily="34" charset="0"/>
                <a:hlinkClick r:id="rId3"/>
              </a:rPr>
              <a:t>Link</a:t>
            </a:r>
            <a:endParaRPr lang="en-NZ" sz="12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C78E7D7-9FCE-4141-9F0B-C3785A8B1EF2}"/>
              </a:ext>
            </a:extLst>
          </p:cNvPr>
          <p:cNvSpPr txBox="1"/>
          <p:nvPr/>
        </p:nvSpPr>
        <p:spPr>
          <a:xfrm>
            <a:off x="3128794" y="5158288"/>
            <a:ext cx="1219200" cy="276999"/>
          </a:xfrm>
          <a:prstGeom prst="rect">
            <a:avLst/>
          </a:prstGeom>
          <a:solidFill>
            <a:schemeClr val="bg1"/>
          </a:solidFill>
        </p:spPr>
        <p:txBody>
          <a:bodyPr wrap="square" rtlCol="0">
            <a:spAutoFit/>
          </a:bodyPr>
          <a:lstStyle/>
          <a:p>
            <a:r>
              <a:rPr lang="en-AU" sz="1200" b="1" dirty="0">
                <a:latin typeface="Arial" panose="020B0604020202020204" pitchFamily="34" charset="0"/>
                <a:cs typeface="Arial" panose="020B0604020202020204" pitchFamily="34" charset="0"/>
                <a:hlinkClick r:id="rId4"/>
              </a:rPr>
              <a:t>Link</a:t>
            </a:r>
            <a:endParaRPr lang="en-NZ" sz="12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7749F64-AE79-4798-A88E-8772C1504D3F}"/>
              </a:ext>
            </a:extLst>
          </p:cNvPr>
          <p:cNvSpPr txBox="1"/>
          <p:nvPr/>
        </p:nvSpPr>
        <p:spPr>
          <a:xfrm>
            <a:off x="6142586" y="5158287"/>
            <a:ext cx="1219200" cy="276999"/>
          </a:xfrm>
          <a:prstGeom prst="rect">
            <a:avLst/>
          </a:prstGeom>
          <a:solidFill>
            <a:schemeClr val="bg1"/>
          </a:solidFill>
        </p:spPr>
        <p:txBody>
          <a:bodyPr wrap="square" rtlCol="0">
            <a:spAutoFit/>
          </a:bodyPr>
          <a:lstStyle/>
          <a:p>
            <a:r>
              <a:rPr lang="en-AU" sz="1200" b="1" dirty="0">
                <a:latin typeface="Arial" panose="020B0604020202020204" pitchFamily="34" charset="0"/>
                <a:cs typeface="Arial" panose="020B0604020202020204" pitchFamily="34" charset="0"/>
                <a:hlinkClick r:id="rId5"/>
              </a:rPr>
              <a:t>Link</a:t>
            </a:r>
            <a:endParaRPr lang="en-NZ" sz="120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946F669-9D54-47E5-873D-5380A762F3C4}"/>
              </a:ext>
            </a:extLst>
          </p:cNvPr>
          <p:cNvSpPr txBox="1"/>
          <p:nvPr/>
        </p:nvSpPr>
        <p:spPr>
          <a:xfrm>
            <a:off x="9156378" y="5169477"/>
            <a:ext cx="1219200" cy="276999"/>
          </a:xfrm>
          <a:prstGeom prst="rect">
            <a:avLst/>
          </a:prstGeom>
          <a:solidFill>
            <a:schemeClr val="bg1"/>
          </a:solidFill>
        </p:spPr>
        <p:txBody>
          <a:bodyPr wrap="square" rtlCol="0">
            <a:spAutoFit/>
          </a:bodyPr>
          <a:lstStyle/>
          <a:p>
            <a:r>
              <a:rPr lang="en-AU" sz="1200" b="1" dirty="0">
                <a:latin typeface="Arial" panose="020B0604020202020204" pitchFamily="34" charset="0"/>
                <a:cs typeface="Arial" panose="020B0604020202020204" pitchFamily="34" charset="0"/>
                <a:hlinkClick r:id="rId6"/>
              </a:rPr>
              <a:t>Link</a:t>
            </a:r>
            <a:endParaRPr lang="en-NZ" sz="1200" b="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27B3F50-B303-4EC6-9593-BD38D82369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3562" y="1284163"/>
            <a:ext cx="2810775" cy="3865517"/>
          </a:xfrm>
          <a:prstGeom prst="rect">
            <a:avLst/>
          </a:prstGeom>
        </p:spPr>
      </p:pic>
      <p:pic>
        <p:nvPicPr>
          <p:cNvPr id="21" name="Picture 20">
            <a:extLst>
              <a:ext uri="{FF2B5EF4-FFF2-40B4-BE49-F238E27FC236}">
                <a16:creationId xmlns:a16="http://schemas.microsoft.com/office/drawing/2014/main" id="{8BC48799-C599-42DD-A7BE-C9D496C60A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60733" y="1284163"/>
            <a:ext cx="2810775" cy="3867627"/>
          </a:xfrm>
          <a:prstGeom prst="rect">
            <a:avLst/>
          </a:prstGeom>
        </p:spPr>
      </p:pic>
      <p:pic>
        <p:nvPicPr>
          <p:cNvPr id="22" name="Picture 21">
            <a:extLst>
              <a:ext uri="{FF2B5EF4-FFF2-40B4-BE49-F238E27FC236}">
                <a16:creationId xmlns:a16="http://schemas.microsoft.com/office/drawing/2014/main" id="{6CD609FB-0398-406A-B961-D8D5B212376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95075" y="1282053"/>
            <a:ext cx="2810775" cy="3873248"/>
          </a:xfrm>
          <a:prstGeom prst="rect">
            <a:avLst/>
          </a:prstGeom>
        </p:spPr>
      </p:pic>
      <p:pic>
        <p:nvPicPr>
          <p:cNvPr id="23" name="Picture 22">
            <a:extLst>
              <a:ext uri="{FF2B5EF4-FFF2-40B4-BE49-F238E27FC236}">
                <a16:creationId xmlns:a16="http://schemas.microsoft.com/office/drawing/2014/main" id="{0554440A-4624-4357-8A3C-BDA05E0263C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81283" y="1292769"/>
            <a:ext cx="2805165" cy="3865518"/>
          </a:xfrm>
          <a:prstGeom prst="rect">
            <a:avLst/>
          </a:prstGeom>
        </p:spPr>
      </p:pic>
    </p:spTree>
    <p:extLst>
      <p:ext uri="{BB962C8B-B14F-4D97-AF65-F5344CB8AC3E}">
        <p14:creationId xmlns:p14="http://schemas.microsoft.com/office/powerpoint/2010/main" val="217637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F51ABB-568F-48A4-AE7E-BB992C95B8AF}"/>
              </a:ext>
            </a:extLst>
          </p:cNvPr>
          <p:cNvSpPr>
            <a:spLocks noGrp="1"/>
          </p:cNvSpPr>
          <p:nvPr>
            <p:ph type="sldNum" sz="quarter" idx="12"/>
          </p:nvPr>
        </p:nvSpPr>
        <p:spPr/>
        <p:txBody>
          <a:bodyPr/>
          <a:lstStyle/>
          <a:p>
            <a:fld id="{330EA680-D336-4FF7-8B7A-9848BB0A1C32}" type="slidenum">
              <a:rPr lang="en-US" smtClean="0"/>
              <a:t>12</a:t>
            </a:fld>
            <a:endParaRPr lang="en-US"/>
          </a:p>
        </p:txBody>
      </p:sp>
      <p:sp>
        <p:nvSpPr>
          <p:cNvPr id="8" name="Title 3">
            <a:extLst>
              <a:ext uri="{FF2B5EF4-FFF2-40B4-BE49-F238E27FC236}">
                <a16:creationId xmlns:a16="http://schemas.microsoft.com/office/drawing/2014/main" id="{D224631E-9031-42C8-86F8-5CAB5284E10E}"/>
              </a:ext>
            </a:extLst>
          </p:cNvPr>
          <p:cNvSpPr>
            <a:spLocks noGrp="1"/>
          </p:cNvSpPr>
          <p:nvPr>
            <p:ph type="ctrTitle"/>
          </p:nvPr>
        </p:nvSpPr>
        <p:spPr>
          <a:xfrm>
            <a:off x="515938" y="732254"/>
            <a:ext cx="6605028" cy="825084"/>
          </a:xfrm>
        </p:spPr>
        <p:txBody>
          <a:bodyPr>
            <a:noAutofit/>
          </a:bodyPr>
          <a:lstStyle/>
          <a:p>
            <a:pPr algn="l"/>
            <a:r>
              <a:rPr lang="en-AU" sz="2800" b="1">
                <a:solidFill>
                  <a:schemeClr val="bg1"/>
                </a:solidFill>
                <a:latin typeface="Arial" panose="020B0604020202020204" pitchFamily="34" charset="0"/>
                <a:cs typeface="Arial" panose="020B0604020202020204" pitchFamily="34" charset="0"/>
              </a:rPr>
              <a:t>Scenario 2: </a:t>
            </a:r>
            <a:br>
              <a:rPr lang="en-AU" sz="2800" b="1">
                <a:solidFill>
                  <a:schemeClr val="bg1"/>
                </a:solidFill>
                <a:latin typeface="Arial" panose="020B0604020202020204" pitchFamily="34" charset="0"/>
                <a:cs typeface="Arial" panose="020B0604020202020204" pitchFamily="34" charset="0"/>
              </a:rPr>
            </a:br>
            <a:r>
              <a:rPr lang="en-AU" sz="2800">
                <a:solidFill>
                  <a:schemeClr val="bg1"/>
                </a:solidFill>
                <a:latin typeface="Arial" panose="020B0604020202020204" pitchFamily="34" charset="0"/>
                <a:cs typeface="Arial" panose="020B0604020202020204" pitchFamily="34" charset="0"/>
              </a:rPr>
              <a:t>Casual contact location alert to monitor for symptoms</a:t>
            </a:r>
          </a:p>
        </p:txBody>
      </p:sp>
      <p:sp>
        <p:nvSpPr>
          <p:cNvPr id="9" name="Rectangle 8">
            <a:extLst>
              <a:ext uri="{FF2B5EF4-FFF2-40B4-BE49-F238E27FC236}">
                <a16:creationId xmlns:a16="http://schemas.microsoft.com/office/drawing/2014/main" id="{A29D8EF5-7ED9-4C7A-8F06-F87CB76D93B6}"/>
              </a:ext>
            </a:extLst>
          </p:cNvPr>
          <p:cNvSpPr/>
          <p:nvPr/>
        </p:nvSpPr>
        <p:spPr>
          <a:xfrm>
            <a:off x="506972" y="1817315"/>
            <a:ext cx="5989243" cy="4016484"/>
          </a:xfrm>
          <a:prstGeom prst="rect">
            <a:avLst/>
          </a:prstGeom>
        </p:spPr>
        <p:txBody>
          <a:bodyPr wrap="square">
            <a:spAutoFit/>
          </a:bodyPr>
          <a:lstStyle/>
          <a:p>
            <a:pPr>
              <a:spcBef>
                <a:spcPts val="300"/>
              </a:spcBef>
            </a:pPr>
            <a:r>
              <a:rPr lang="en-NZ" sz="1400">
                <a:solidFill>
                  <a:schemeClr val="bg1"/>
                </a:solidFill>
                <a:latin typeface="Arial" panose="020B0604020202020204" pitchFamily="34" charset="0"/>
                <a:cs typeface="Arial" panose="020B0604020202020204" pitchFamily="34" charset="0"/>
              </a:rPr>
              <a:t>NSW Health contact tracers will identify locations visited by a confirmed case while possibly infectious. Locations can be a venue or public transport. </a:t>
            </a:r>
          </a:p>
          <a:p>
            <a:pPr>
              <a:spcBef>
                <a:spcPts val="300"/>
              </a:spcBef>
            </a:pPr>
            <a:endParaRPr lang="en-NZ" sz="1400">
              <a:solidFill>
                <a:schemeClr val="bg1"/>
              </a:solidFill>
              <a:latin typeface="Arial" panose="020B0604020202020204" pitchFamily="34" charset="0"/>
              <a:cs typeface="Arial" panose="020B0604020202020204" pitchFamily="34" charset="0"/>
            </a:endParaRPr>
          </a:p>
          <a:p>
            <a:pPr>
              <a:spcBef>
                <a:spcPts val="300"/>
              </a:spcBef>
            </a:pPr>
            <a:r>
              <a:rPr lang="en-NZ" sz="1400">
                <a:solidFill>
                  <a:schemeClr val="bg1"/>
                </a:solidFill>
                <a:latin typeface="Arial" panose="020B0604020202020204" pitchFamily="34" charset="0"/>
                <a:cs typeface="Arial" panose="020B0604020202020204" pitchFamily="34" charset="0"/>
              </a:rPr>
              <a:t>Individuals who were at that location but:</a:t>
            </a:r>
          </a:p>
          <a:p>
            <a:pPr marL="285750" indent="-285750">
              <a:spcBef>
                <a:spcPts val="300"/>
              </a:spcBef>
              <a:buFont typeface="Arial" panose="020B0604020202020204" pitchFamily="34" charset="0"/>
              <a:buChar char="•"/>
            </a:pPr>
            <a:r>
              <a:rPr lang="en-NZ" sz="1400">
                <a:solidFill>
                  <a:schemeClr val="bg1"/>
                </a:solidFill>
                <a:latin typeface="Arial" panose="020B0604020202020204" pitchFamily="34" charset="0"/>
                <a:cs typeface="Arial" panose="020B0604020202020204" pitchFamily="34" charset="0"/>
              </a:rPr>
              <a:t>did not have direct close contact, or</a:t>
            </a:r>
            <a:endParaRPr lang="en-AU" sz="1400">
              <a:solidFill>
                <a:schemeClr val="bg1"/>
              </a:solidFill>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pPr>
            <a:r>
              <a:rPr lang="en-AU" sz="1400">
                <a:solidFill>
                  <a:schemeClr val="bg1"/>
                </a:solidFill>
                <a:latin typeface="Arial" panose="020B0604020202020204" pitchFamily="34" charset="0"/>
                <a:cs typeface="Arial" panose="020B0604020202020204" pitchFamily="34" charset="0"/>
              </a:rPr>
              <a:t>were there for less than 15 minutes, or </a:t>
            </a:r>
          </a:p>
          <a:p>
            <a:pPr marL="285750" indent="-285750">
              <a:spcBef>
                <a:spcPts val="300"/>
              </a:spcBef>
              <a:buFont typeface="Arial" panose="020B0604020202020204" pitchFamily="34" charset="0"/>
              <a:buChar char="•"/>
            </a:pPr>
            <a:r>
              <a:rPr lang="en-AU" sz="1400">
                <a:solidFill>
                  <a:schemeClr val="bg1"/>
                </a:solidFill>
                <a:latin typeface="Arial" panose="020B0604020202020204" pitchFamily="34" charset="0"/>
                <a:cs typeface="Arial" panose="020B0604020202020204" pitchFamily="34" charset="0"/>
              </a:rPr>
              <a:t>were there at a different time</a:t>
            </a:r>
          </a:p>
          <a:p>
            <a:pPr>
              <a:spcBef>
                <a:spcPts val="300"/>
              </a:spcBef>
            </a:pPr>
            <a:r>
              <a:rPr lang="en-NZ" sz="1400">
                <a:solidFill>
                  <a:schemeClr val="bg1"/>
                </a:solidFill>
                <a:latin typeface="Arial" panose="020B0604020202020204" pitchFamily="34" charset="0"/>
                <a:cs typeface="Arial" panose="020B0604020202020204" pitchFamily="34" charset="0"/>
              </a:rPr>
              <a:t>to the confirmed case are classified as casual contacts.</a:t>
            </a:r>
          </a:p>
          <a:p>
            <a:pPr>
              <a:spcBef>
                <a:spcPts val="1200"/>
              </a:spcBef>
            </a:pPr>
            <a:r>
              <a:rPr lang="en-NZ" sz="1400">
                <a:solidFill>
                  <a:schemeClr val="bg1"/>
                </a:solidFill>
                <a:latin typeface="Arial" panose="020B0604020202020204" pitchFamily="34" charset="0"/>
                <a:cs typeface="Arial" panose="020B0604020202020204" pitchFamily="34" charset="0"/>
              </a:rPr>
              <a:t>A ‘Monitor for Symptoms’ alert is issued for casual contacts to encourage them to be vigilant for symptoms and undergo testing if required.  </a:t>
            </a:r>
          </a:p>
          <a:p>
            <a:pPr>
              <a:spcBef>
                <a:spcPts val="1200"/>
              </a:spcBef>
            </a:pPr>
            <a:r>
              <a:rPr lang="en-NZ" sz="1400">
                <a:solidFill>
                  <a:schemeClr val="bg1"/>
                </a:solidFill>
                <a:latin typeface="Arial" panose="020B0604020202020204" pitchFamily="34" charset="0"/>
                <a:cs typeface="Arial" panose="020B0604020202020204" pitchFamily="34" charset="0"/>
              </a:rPr>
              <a:t>Locations are listed and updated daily on </a:t>
            </a:r>
            <a:r>
              <a:rPr lang="en-NZ" sz="140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nsw.gov.au</a:t>
            </a:r>
            <a:r>
              <a:rPr lang="en-NZ" sz="1400">
                <a:solidFill>
                  <a:schemeClr val="bg1"/>
                </a:solidFill>
                <a:latin typeface="Arial" panose="020B0604020202020204" pitchFamily="34" charset="0"/>
                <a:cs typeface="Arial" panose="020B0604020202020204" pitchFamily="34" charset="0"/>
              </a:rPr>
              <a:t>, and will remain on the website for 14 days after the confirmed case was in attendance.</a:t>
            </a:r>
          </a:p>
          <a:p>
            <a:pPr>
              <a:spcBef>
                <a:spcPts val="1200"/>
              </a:spcBef>
            </a:pPr>
            <a:r>
              <a:rPr lang="en-NZ" sz="1400">
                <a:solidFill>
                  <a:schemeClr val="bg1"/>
                </a:solidFill>
                <a:latin typeface="Arial" panose="020B0604020202020204" pitchFamily="34" charset="0"/>
                <a:cs typeface="Arial" panose="020B0604020202020204" pitchFamily="34" charset="0"/>
              </a:rPr>
              <a:t>The following messaging and content (both branded and unbranded) has been designed to help you communicate this to your community.</a:t>
            </a:r>
          </a:p>
        </p:txBody>
      </p:sp>
    </p:spTree>
    <p:extLst>
      <p:ext uri="{BB962C8B-B14F-4D97-AF65-F5344CB8AC3E}">
        <p14:creationId xmlns:p14="http://schemas.microsoft.com/office/powerpoint/2010/main" val="1812528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B1839-A7D6-4729-8257-A9917004A5C3}"/>
              </a:ext>
            </a:extLst>
          </p:cNvPr>
          <p:cNvSpPr>
            <a:spLocks noGrp="1"/>
          </p:cNvSpPr>
          <p:nvPr>
            <p:ph idx="1"/>
          </p:nvPr>
        </p:nvSpPr>
        <p:spPr>
          <a:xfrm>
            <a:off x="523584" y="627020"/>
            <a:ext cx="7524272" cy="6230979"/>
          </a:xfrm>
        </p:spPr>
        <p:txBody>
          <a:bodyPr>
            <a:noAutofit/>
          </a:bodyPr>
          <a:lstStyle/>
          <a:p>
            <a:pPr marL="0" indent="0">
              <a:lnSpc>
                <a:spcPct val="100000"/>
              </a:lnSpc>
              <a:spcBef>
                <a:spcPts val="300"/>
              </a:spcBef>
              <a:buNone/>
            </a:pPr>
            <a:r>
              <a:rPr lang="en-US" sz="1200" b="1" dirty="0">
                <a:latin typeface="Arial" panose="020B0604020202020204" pitchFamily="34" charset="0"/>
                <a:cs typeface="Arial" panose="020B0604020202020204" pitchFamily="34" charset="0"/>
              </a:rPr>
              <a:t>Example messaging (</a:t>
            </a:r>
            <a:r>
              <a:rPr lang="en-AU" sz="1200" b="1" dirty="0">
                <a:latin typeface="Arial" panose="020B0604020202020204" pitchFamily="34" charset="0"/>
                <a:cs typeface="Arial" panose="020B0604020202020204" pitchFamily="34" charset="0"/>
              </a:rPr>
              <a:t>these messages are designed to include at least one of the three elements in each communication)</a:t>
            </a:r>
            <a:endParaRPr lang="en-US" sz="1200" i="1" dirty="0">
              <a:latin typeface="Arial" panose="020B0604020202020204" pitchFamily="34" charset="0"/>
              <a:cs typeface="Arial" panose="020B0604020202020204" pitchFamily="34" charset="0"/>
            </a:endParaRPr>
          </a:p>
          <a:p>
            <a:pPr marL="0" indent="0">
              <a:spcBef>
                <a:spcPts val="300"/>
              </a:spcBef>
              <a:buFont typeface="Arial" panose="020B0604020202020204" pitchFamily="34" charset="0"/>
              <a:buNone/>
            </a:pPr>
            <a:endParaRPr lang="en-US" sz="1200" b="1" dirty="0">
              <a:latin typeface="Arial" panose="020B0604020202020204" pitchFamily="34" charset="0"/>
              <a:cs typeface="Arial" panose="020B0604020202020204" pitchFamily="34" charset="0"/>
            </a:endParaRPr>
          </a:p>
          <a:p>
            <a:pPr marL="0" indent="0">
              <a:spcBef>
                <a:spcPts val="300"/>
              </a:spcBef>
              <a:buFont typeface="Arial" panose="020B0604020202020204" pitchFamily="34" charset="0"/>
              <a:buNone/>
            </a:pPr>
            <a:r>
              <a:rPr lang="en-US" sz="1200" b="1" dirty="0">
                <a:latin typeface="Arial" panose="020B0604020202020204" pitchFamily="34" charset="0"/>
                <a:cs typeface="Arial" panose="020B0604020202020204" pitchFamily="34" charset="0"/>
              </a:rPr>
              <a:t>What is the situation? </a:t>
            </a:r>
          </a:p>
          <a:p>
            <a:pPr marL="171450" indent="-171450">
              <a:spcBef>
                <a:spcPts val="300"/>
              </a:spcBef>
            </a:pPr>
            <a:r>
              <a:rPr lang="en-NZ" sz="1100" dirty="0">
                <a:latin typeface="Arial" panose="020B0604020202020204" pitchFamily="34" charset="0"/>
                <a:cs typeface="Arial" panose="020B0604020202020204" pitchFamily="34" charset="0"/>
              </a:rPr>
              <a:t>Confirmed cases of COVID-19 have been recorded in our local area</a:t>
            </a:r>
            <a:r>
              <a:rPr lang="en-AU" sz="1100" dirty="0">
                <a:latin typeface="Arial" panose="020B0604020202020204" pitchFamily="34" charset="0"/>
                <a:cs typeface="Arial" panose="020B0604020202020204" pitchFamily="34" charset="0"/>
              </a:rPr>
              <a:t>, please see the </a:t>
            </a:r>
            <a:r>
              <a:rPr lang="en-AU" sz="1100" dirty="0">
                <a:latin typeface="Arial" panose="020B0604020202020204" pitchFamily="34" charset="0"/>
                <a:cs typeface="Arial" panose="020B0604020202020204" pitchFamily="34" charset="0"/>
                <a:hlinkClick r:id="rId2"/>
              </a:rPr>
              <a:t>locations/public transport routes </a:t>
            </a:r>
            <a:r>
              <a:rPr lang="en-NZ" sz="1100" dirty="0">
                <a:latin typeface="Arial" panose="020B0604020202020204" pitchFamily="34" charset="0"/>
                <a:cs typeface="Arial" panose="020B0604020202020204" pitchFamily="34" charset="0"/>
                <a:hlinkClick r:id="rId2"/>
              </a:rPr>
              <a:t>they visited</a:t>
            </a:r>
            <a:r>
              <a:rPr lang="en-NZ" sz="1100" dirty="0">
                <a:latin typeface="Arial" panose="020B0604020202020204" pitchFamily="34" charset="0"/>
                <a:cs typeface="Arial" panose="020B0604020202020204" pitchFamily="34" charset="0"/>
              </a:rPr>
              <a:t> during the possible infection period</a:t>
            </a:r>
            <a:endParaRPr lang="en-AU" sz="1100" dirty="0">
              <a:latin typeface="Arial" panose="020B0604020202020204" pitchFamily="34" charset="0"/>
              <a:cs typeface="Arial" panose="020B0604020202020204" pitchFamily="34" charset="0"/>
            </a:endParaRPr>
          </a:p>
          <a:p>
            <a:pPr marL="171450" indent="-171450">
              <a:spcBef>
                <a:spcPts val="300"/>
              </a:spcBef>
            </a:pPr>
            <a:r>
              <a:rPr lang="en-NZ" sz="1100" dirty="0">
                <a:latin typeface="Arial" panose="020B0604020202020204" pitchFamily="34" charset="0"/>
                <a:cs typeface="Arial" panose="020B0604020202020204" pitchFamily="34" charset="0"/>
              </a:rPr>
              <a:t>While the confirmed case may not have been in direct contact with anyone at the location/s evidence shows there is still a risk of contracting COVID-19</a:t>
            </a:r>
            <a:endParaRPr lang="en-AU" sz="1100" dirty="0">
              <a:latin typeface="Arial" panose="020B0604020202020204" pitchFamily="34" charset="0"/>
              <a:cs typeface="Arial" panose="020B0604020202020204" pitchFamily="34" charset="0"/>
            </a:endParaRPr>
          </a:p>
          <a:p>
            <a:pPr marL="171450" indent="-171450">
              <a:spcBef>
                <a:spcPts val="300"/>
              </a:spcBef>
            </a:pPr>
            <a:r>
              <a:rPr lang="en-AU" sz="1100" dirty="0">
                <a:latin typeface="Arial" panose="020B0604020202020204" pitchFamily="34" charset="0"/>
                <a:cs typeface="Arial" panose="020B0604020202020204" pitchFamily="34" charset="0"/>
              </a:rPr>
              <a:t>Testing is the quickest way we can identify cases in our community and keep the spread of the virus contained</a:t>
            </a:r>
          </a:p>
          <a:p>
            <a:pPr marL="171450" indent="-171450">
              <a:spcBef>
                <a:spcPts val="300"/>
              </a:spcBef>
            </a:pPr>
            <a:r>
              <a:rPr lang="en-AU" sz="1100" dirty="0">
                <a:latin typeface="Arial" panose="020B0604020202020204" pitchFamily="34" charset="0"/>
                <a:cs typeface="Arial" panose="020B0604020202020204" pitchFamily="34" charset="0"/>
              </a:rPr>
              <a:t>We can’t be complacent. We are at a critical point of the pandemic and testing plays a crucial role in helping us stop the curve from rising again</a:t>
            </a:r>
            <a:endParaRPr lang="en-US" sz="1100" dirty="0">
              <a:latin typeface="Arial" panose="020B0604020202020204" pitchFamily="34" charset="0"/>
              <a:cs typeface="Arial" panose="020B0604020202020204" pitchFamily="34" charset="0"/>
            </a:endParaRPr>
          </a:p>
          <a:p>
            <a:pPr marL="0" indent="0">
              <a:spcBef>
                <a:spcPts val="300"/>
              </a:spcBef>
              <a:buNone/>
            </a:pPr>
            <a:endParaRPr lang="en-US" sz="1100" dirty="0">
              <a:latin typeface="Arial" panose="020B0604020202020204" pitchFamily="34" charset="0"/>
              <a:cs typeface="Arial" panose="020B0604020202020204" pitchFamily="34" charset="0"/>
            </a:endParaRPr>
          </a:p>
          <a:p>
            <a:pPr marL="0" indent="0">
              <a:spcBef>
                <a:spcPts val="300"/>
              </a:spcBef>
              <a:buNone/>
            </a:pPr>
            <a:r>
              <a:rPr lang="en-US" sz="1200" b="1" dirty="0">
                <a:latin typeface="Arial" panose="020B0604020202020204" pitchFamily="34" charset="0"/>
                <a:cs typeface="Arial" panose="020B0604020202020204" pitchFamily="34" charset="0"/>
              </a:rPr>
              <a:t>What should the community do?</a:t>
            </a:r>
            <a:endParaRPr lang="en-US" sz="1200" dirty="0">
              <a:latin typeface="Arial" panose="020B0604020202020204" pitchFamily="34" charset="0"/>
              <a:cs typeface="Arial" panose="020B0604020202020204" pitchFamily="34" charset="0"/>
            </a:endParaRPr>
          </a:p>
          <a:p>
            <a:pPr marL="171450" indent="-171450">
              <a:spcBef>
                <a:spcPts val="300"/>
              </a:spcBef>
            </a:pPr>
            <a:r>
              <a:rPr lang="en-AU" sz="1100" dirty="0">
                <a:latin typeface="Arial" panose="020B0604020202020204" pitchFamily="34" charset="0"/>
                <a:cs typeface="Arial" panose="020B0604020202020204" pitchFamily="34" charset="0"/>
              </a:rPr>
              <a:t>Anyone who </a:t>
            </a:r>
            <a:r>
              <a:rPr lang="en-AU" sz="1100" dirty="0">
                <a:latin typeface="Arial" panose="020B0604020202020204" pitchFamily="34" charset="0"/>
                <a:cs typeface="Arial" panose="020B0604020202020204" pitchFamily="34" charset="0"/>
                <a:hlinkClick r:id="rId2"/>
              </a:rPr>
              <a:t>visited these locations</a:t>
            </a:r>
            <a:r>
              <a:rPr lang="en-AU" sz="1100" dirty="0">
                <a:latin typeface="Arial" panose="020B0604020202020204" pitchFamily="34" charset="0"/>
                <a:cs typeface="Arial" panose="020B0604020202020204" pitchFamily="34" charset="0"/>
              </a:rPr>
              <a:t> or travelled on nominated public transport routes during the time and date indicated is considered a casual contact of the confirmed case and is encouraged to monitor for symptoms of COVID-19 and get tested even if the symptoms are mild.</a:t>
            </a:r>
            <a:endParaRPr lang="en-US" sz="1100" dirty="0">
              <a:latin typeface="Arial" panose="020B0604020202020204" pitchFamily="34" charset="0"/>
              <a:cs typeface="Arial" panose="020B0604020202020204" pitchFamily="34" charset="0"/>
            </a:endParaRPr>
          </a:p>
          <a:p>
            <a:pPr marL="171450" indent="-171450">
              <a:spcBef>
                <a:spcPts val="300"/>
              </a:spcBef>
            </a:pPr>
            <a:r>
              <a:rPr lang="en-AU" sz="1100" dirty="0">
                <a:latin typeface="Arial" panose="020B0604020202020204" pitchFamily="34" charset="0"/>
                <a:cs typeface="Arial" panose="020B0604020202020204" pitchFamily="34" charset="0"/>
              </a:rPr>
              <a:t>Symptoms of COVID-19 include fever (≥37.5), cough, sore/scratchy throat, shortness of breath (difficulty breathing), runny nose, loss of smell and loss of taste. Other symptoms include joint pain, muscle pain, headache, diarrhoea, nausea/vomiting and loss of appetite. </a:t>
            </a:r>
          </a:p>
          <a:p>
            <a:pPr marL="171450" indent="-171450">
              <a:spcBef>
                <a:spcPts val="300"/>
              </a:spcBef>
            </a:pPr>
            <a:r>
              <a:rPr lang="en-AU" sz="1100" dirty="0">
                <a:latin typeface="Arial" panose="020B0604020202020204" pitchFamily="34" charset="0"/>
                <a:cs typeface="Arial" panose="020B0604020202020204" pitchFamily="34" charset="0"/>
              </a:rPr>
              <a:t>Testing is available at pop-up or drive through clinics, your GP, a COVID-19 clinic or hospital. </a:t>
            </a:r>
            <a:r>
              <a:rPr lang="en-AU" sz="1100" dirty="0">
                <a:latin typeface="Arial" panose="020B0604020202020204" pitchFamily="34" charset="0"/>
                <a:cs typeface="Arial" panose="020B0604020202020204" pitchFamily="34" charset="0"/>
                <a:hlinkClick r:id="rId3"/>
              </a:rPr>
              <a:t>Find your nearest COVID-19 testing clinic</a:t>
            </a:r>
            <a:r>
              <a:rPr lang="en-AU" sz="1100" dirty="0">
                <a:latin typeface="Arial" panose="020B0604020202020204" pitchFamily="34" charset="0"/>
                <a:cs typeface="Arial" panose="020B0604020202020204" pitchFamily="34" charset="0"/>
              </a:rPr>
              <a:t>, wear a mask to and from the clinic and importantly, you must go straight home and self-isolate while you wait for your results</a:t>
            </a:r>
          </a:p>
          <a:p>
            <a:pPr marL="171450" indent="-171450">
              <a:spcBef>
                <a:spcPts val="300"/>
              </a:spcBef>
            </a:pPr>
            <a:r>
              <a:rPr lang="en-US" sz="1100" dirty="0">
                <a:latin typeface="Arial" panose="020B0604020202020204" pitchFamily="34" charset="0"/>
                <a:cs typeface="Arial" panose="020B0604020202020204" pitchFamily="34" charset="0"/>
              </a:rPr>
              <a:t>Visit </a:t>
            </a:r>
            <a:r>
              <a:rPr lang="en-NZ" sz="1100" dirty="0">
                <a:latin typeface="Arial" panose="020B0604020202020204" pitchFamily="34" charset="0"/>
                <a:cs typeface="Arial" panose="020B0604020202020204" pitchFamily="34" charset="0"/>
                <a:hlinkClick r:id="rId4"/>
              </a:rPr>
              <a:t>nsw.gov.au/covid-19</a:t>
            </a:r>
            <a:r>
              <a:rPr lang="en-NZ" sz="1100" dirty="0">
                <a:latin typeface="Arial" panose="020B0604020202020204" pitchFamily="34" charset="0"/>
                <a:cs typeface="Arial" panose="020B0604020202020204" pitchFamily="34" charset="0"/>
              </a:rPr>
              <a:t> to learn more about being COVID Safe and looking after your mental health and wellbeing during this time.</a:t>
            </a:r>
          </a:p>
          <a:p>
            <a:pPr marL="171450" indent="-171450">
              <a:spcBef>
                <a:spcPts val="300"/>
              </a:spcBef>
            </a:pPr>
            <a:r>
              <a:rPr lang="en-AU" sz="1100" dirty="0">
                <a:latin typeface="Arial" panose="020B0604020202020204" pitchFamily="34" charset="0"/>
                <a:cs typeface="Arial" panose="020B0604020202020204" pitchFamily="34" charset="0"/>
              </a:rPr>
              <a:t>You can </a:t>
            </a:r>
            <a:r>
              <a:rPr lang="en-AU" sz="1100" dirty="0">
                <a:latin typeface="Arial" panose="020B0604020202020204" pitchFamily="34" charset="0"/>
                <a:cs typeface="Arial" panose="020B0604020202020204" pitchFamily="34" charset="0"/>
                <a:hlinkClick r:id="rId5"/>
              </a:rPr>
              <a:t>subscribe to RSS</a:t>
            </a:r>
            <a:r>
              <a:rPr lang="en-AU" sz="1100" dirty="0">
                <a:latin typeface="Arial" panose="020B0604020202020204" pitchFamily="34" charset="0"/>
                <a:cs typeface="Arial" panose="020B0604020202020204" pitchFamily="34" charset="0"/>
              </a:rPr>
              <a:t> to keep up to date with the latest media releases from NSW Health or follow NSW Health on </a:t>
            </a:r>
            <a:r>
              <a:rPr lang="en-AU" sz="1100" dirty="0">
                <a:latin typeface="Arial" panose="020B0604020202020204" pitchFamily="34" charset="0"/>
                <a:cs typeface="Arial" panose="020B0604020202020204" pitchFamily="34" charset="0"/>
                <a:hlinkClick r:id="rId6"/>
              </a:rPr>
              <a:t>Facebook</a:t>
            </a:r>
            <a:r>
              <a:rPr lang="en-AU" sz="1100" dirty="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a:p>
            <a:pPr marL="0" lvl="0" indent="0">
              <a:spcBef>
                <a:spcPts val="300"/>
              </a:spcBef>
              <a:buNone/>
            </a:pPr>
            <a:endParaRPr lang="en-US" sz="1200" b="1" dirty="0">
              <a:latin typeface="Arial" panose="020B0604020202020204" pitchFamily="34" charset="0"/>
              <a:cs typeface="Arial" panose="020B0604020202020204" pitchFamily="34" charset="0"/>
            </a:endParaRPr>
          </a:p>
          <a:p>
            <a:pPr marL="0" indent="0">
              <a:lnSpc>
                <a:spcPct val="100000"/>
              </a:lnSpc>
              <a:spcBef>
                <a:spcPts val="300"/>
              </a:spcBef>
              <a:buNone/>
            </a:pPr>
            <a:r>
              <a:rPr lang="en-US" sz="1200" b="1" dirty="0">
                <a:latin typeface="Arial" panose="020B0604020202020204" pitchFamily="34" charset="0"/>
                <a:cs typeface="Arial" panose="020B0604020202020204" pitchFamily="34" charset="0"/>
              </a:rPr>
              <a:t>Why is it necessary to act now?</a:t>
            </a:r>
            <a:endParaRPr lang="en-NZ" sz="1200" dirty="0">
              <a:latin typeface="Arial" panose="020B0604020202020204" pitchFamily="34" charset="0"/>
              <a:cs typeface="Arial" panose="020B0604020202020204" pitchFamily="34" charset="0"/>
            </a:endParaRPr>
          </a:p>
          <a:p>
            <a:pPr marL="171450" indent="-171450">
              <a:spcBef>
                <a:spcPts val="300"/>
              </a:spcBef>
            </a:pPr>
            <a:r>
              <a:rPr lang="en-NZ" sz="1100" dirty="0">
                <a:latin typeface="Arial" panose="020B0604020202020204" pitchFamily="34" charset="0"/>
                <a:cs typeface="Arial" panose="020B0604020202020204" pitchFamily="34" charset="0"/>
              </a:rPr>
              <a:t>The next few weeks are critical. The more vigilant and alert to possible symptoms we are, the better we can tackle the spread of this virus.</a:t>
            </a:r>
          </a:p>
          <a:p>
            <a:pPr marL="171450" indent="-171450">
              <a:spcBef>
                <a:spcPts val="300"/>
              </a:spcBef>
            </a:pPr>
            <a:r>
              <a:rPr lang="en-US" sz="1100" dirty="0">
                <a:latin typeface="Arial" panose="020B0604020202020204" pitchFamily="34" charset="0"/>
                <a:cs typeface="Arial" panose="020B0604020202020204" pitchFamily="34" charset="0"/>
              </a:rPr>
              <a:t>By getting tested and isolating if you are sick, you are protecting your loved ones and others in our community from catching the virus. You are also helping local business stay open, our community to continue to play sport, ensuring family and friends can see each other in a COVID Safe way.</a:t>
            </a:r>
          </a:p>
          <a:p>
            <a:pPr marL="171450" indent="-171450">
              <a:spcBef>
                <a:spcPts val="300"/>
              </a:spcBef>
            </a:pPr>
            <a:r>
              <a:rPr lang="en-US" sz="1100" dirty="0">
                <a:latin typeface="Arial" panose="020B0604020202020204" pitchFamily="34" charset="0"/>
                <a:cs typeface="Arial" panose="020B0604020202020204" pitchFamily="34" charset="0"/>
              </a:rPr>
              <a:t>We can’t be complacent. </a:t>
            </a:r>
            <a:r>
              <a:rPr lang="en-NZ" sz="1100" dirty="0">
                <a:latin typeface="Arial" panose="020B0604020202020204" pitchFamily="34" charset="0"/>
                <a:cs typeface="Arial" panose="020B0604020202020204" pitchFamily="34" charset="0"/>
              </a:rPr>
              <a:t>We are at a critical point of the pandemic and testing plays a crucial role in helping us stop the curve from rising again.</a:t>
            </a:r>
          </a:p>
        </p:txBody>
      </p:sp>
      <p:sp>
        <p:nvSpPr>
          <p:cNvPr id="2" name="Slide Number Placeholder 1">
            <a:extLst>
              <a:ext uri="{FF2B5EF4-FFF2-40B4-BE49-F238E27FC236}">
                <a16:creationId xmlns:a16="http://schemas.microsoft.com/office/drawing/2014/main" id="{BBCA0100-39FB-4FEB-955E-7087D1502767}"/>
              </a:ext>
            </a:extLst>
          </p:cNvPr>
          <p:cNvSpPr>
            <a:spLocks noGrp="1"/>
          </p:cNvSpPr>
          <p:nvPr>
            <p:ph type="sldNum" sz="quarter" idx="12"/>
          </p:nvPr>
        </p:nvSpPr>
        <p:spPr/>
        <p:txBody>
          <a:bodyPr/>
          <a:lstStyle/>
          <a:p>
            <a:fld id="{330EA680-D336-4FF7-8B7A-9848BB0A1C32}" type="slidenum">
              <a:rPr lang="en-US" smtClean="0"/>
              <a:t>13</a:t>
            </a:fld>
            <a:endParaRPr lang="en-US"/>
          </a:p>
        </p:txBody>
      </p:sp>
      <p:sp>
        <p:nvSpPr>
          <p:cNvPr id="5" name="Rectangle 4">
            <a:extLst>
              <a:ext uri="{FF2B5EF4-FFF2-40B4-BE49-F238E27FC236}">
                <a16:creationId xmlns:a16="http://schemas.microsoft.com/office/drawing/2014/main" id="{8A4BC3CE-5388-4070-A0C8-75F16E1C3475}"/>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solidFill>
                  <a:schemeClr val="bg1"/>
                </a:solidFill>
                <a:latin typeface="Arial"/>
                <a:cs typeface="Arial"/>
              </a:rPr>
              <a:t>Monitor for symptoms: Example messaging</a:t>
            </a:r>
            <a:endParaRPr lang="en-AU" sz="2000" b="0" i="0" u="none" strike="noStrike" kern="1200" cap="none" spc="0" normalizeH="0" baseline="0" noProof="0">
              <a:ln>
                <a:noFill/>
              </a:ln>
              <a:solidFill>
                <a:schemeClr val="bg1"/>
              </a:solidFill>
              <a:effectLst/>
              <a:uLnTx/>
              <a:uFillTx/>
              <a:latin typeface="Arial"/>
              <a:cs typeface="Arial"/>
            </a:endParaRPr>
          </a:p>
        </p:txBody>
      </p:sp>
      <p:pic>
        <p:nvPicPr>
          <p:cNvPr id="6" name="Picture 5">
            <a:extLst>
              <a:ext uri="{FF2B5EF4-FFF2-40B4-BE49-F238E27FC236}">
                <a16:creationId xmlns:a16="http://schemas.microsoft.com/office/drawing/2014/main" id="{0929B71E-8574-413F-880D-59145ADB81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91643" y="1075359"/>
            <a:ext cx="3469147" cy="3462564"/>
          </a:xfrm>
          <a:prstGeom prst="rect">
            <a:avLst/>
          </a:prstGeom>
        </p:spPr>
      </p:pic>
    </p:spTree>
    <p:extLst>
      <p:ext uri="{BB962C8B-B14F-4D97-AF65-F5344CB8AC3E}">
        <p14:creationId xmlns:p14="http://schemas.microsoft.com/office/powerpoint/2010/main" val="166344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Monitor for symptoms: Example newsletter/website copy</a:t>
            </a:r>
          </a:p>
        </p:txBody>
      </p:sp>
      <p:sp>
        <p:nvSpPr>
          <p:cNvPr id="11" name="TextBox 10">
            <a:extLst>
              <a:ext uri="{FF2B5EF4-FFF2-40B4-BE49-F238E27FC236}">
                <a16:creationId xmlns:a16="http://schemas.microsoft.com/office/drawing/2014/main" id="{9F2EEF6E-9F08-4E08-B106-79603632220F}"/>
              </a:ext>
            </a:extLst>
          </p:cNvPr>
          <p:cNvSpPr txBox="1"/>
          <p:nvPr/>
        </p:nvSpPr>
        <p:spPr>
          <a:xfrm>
            <a:off x="529495" y="985016"/>
            <a:ext cx="6826979" cy="50321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NZ" sz="1200" b="1">
                <a:solidFill>
                  <a:schemeClr val="tx1">
                    <a:lumMod val="95000"/>
                    <a:lumOff val="5000"/>
                  </a:schemeClr>
                </a:solidFill>
                <a:latin typeface="Arial" panose="020B0604020202020204" pitchFamily="34" charset="0"/>
                <a:cs typeface="Arial" panose="020B0604020202020204" pitchFamily="34" charset="0"/>
              </a:rPr>
              <a:t>Monitor for symptoms alert issued to casual contacts of COVID-19 case</a:t>
            </a:r>
            <a:endParaRPr lang="en-NZ" sz="1200">
              <a:solidFill>
                <a:schemeClr val="tx1">
                  <a:lumMod val="95000"/>
                  <a:lumOff val="5000"/>
                </a:schemeClr>
              </a:solidFill>
              <a:latin typeface="Arial" panose="020B0604020202020204" pitchFamily="34" charset="0"/>
              <a:cs typeface="Arial" panose="020B0604020202020204" pitchFamily="34" charset="0"/>
            </a:endParaRPr>
          </a:p>
          <a:p>
            <a:pPr>
              <a:spcAft>
                <a:spcPts val="1200"/>
              </a:spcAft>
            </a:pPr>
            <a:r>
              <a:rPr lang="en-AU" sz="1100">
                <a:solidFill>
                  <a:schemeClr val="tx1">
                    <a:lumMod val="95000"/>
                    <a:lumOff val="5000"/>
                  </a:schemeClr>
                </a:solidFill>
                <a:latin typeface="Arial" panose="020B0604020202020204" pitchFamily="34" charset="0"/>
                <a:cs typeface="Arial" panose="020B0604020202020204" pitchFamily="34" charset="0"/>
              </a:rPr>
              <a:t>Health authorities are advising visitors to [insert location/locations] to be extra vigilant after a confirmed case of COVID-19 visited [insert location/locations] in the [insert area] area during a possible infection period. As a community we have worked hard to put the health of NSW first to keep COVID-19 in check, and we need to keep this up. </a:t>
            </a:r>
          </a:p>
          <a:p>
            <a:pPr>
              <a:spcAft>
                <a:spcPts val="1200"/>
              </a:spcAft>
            </a:pPr>
            <a:r>
              <a:rPr lang="en-NZ" sz="1100">
                <a:solidFill>
                  <a:schemeClr val="tx1">
                    <a:lumMod val="95000"/>
                    <a:lumOff val="5000"/>
                  </a:schemeClr>
                </a:solidFill>
                <a:latin typeface="Arial" panose="020B0604020202020204" pitchFamily="34" charset="0"/>
                <a:cs typeface="Arial" panose="020B0604020202020204" pitchFamily="34" charset="0"/>
              </a:rPr>
              <a:t>While the confirmed case may not have been in direct contact with anyone at that venue evidence shows there is still a risk of contracting COVID-19.</a:t>
            </a:r>
          </a:p>
          <a:p>
            <a:pPr>
              <a:spcAft>
                <a:spcPts val="1200"/>
              </a:spcAft>
            </a:pPr>
            <a:r>
              <a:rPr lang="en-AU" sz="1100">
                <a:solidFill>
                  <a:schemeClr val="tx1">
                    <a:lumMod val="95000"/>
                    <a:lumOff val="5000"/>
                  </a:schemeClr>
                </a:solidFill>
                <a:latin typeface="Arial" panose="020B0604020202020204" pitchFamily="34" charset="0"/>
                <a:cs typeface="Arial" panose="020B0604020202020204" pitchFamily="34" charset="0"/>
              </a:rPr>
              <a:t>Anyone who </a:t>
            </a:r>
            <a:r>
              <a:rPr lang="en-AU" sz="1100">
                <a:solidFill>
                  <a:schemeClr val="tx1">
                    <a:lumMod val="95000"/>
                    <a:lumOff val="5000"/>
                  </a:schemeClr>
                </a:solidFill>
                <a:latin typeface="Arial" panose="020B0604020202020204" pitchFamily="34" charset="0"/>
                <a:cs typeface="Arial" panose="020B0604020202020204" pitchFamily="34" charset="0"/>
                <a:hlinkClick r:id="rId3"/>
              </a:rPr>
              <a:t>visited these locations during the indicated dates and times </a:t>
            </a:r>
            <a:r>
              <a:rPr lang="en-AU" sz="1100">
                <a:solidFill>
                  <a:schemeClr val="tx1">
                    <a:lumMod val="95000"/>
                    <a:lumOff val="5000"/>
                  </a:schemeClr>
                </a:solidFill>
                <a:latin typeface="Arial" panose="020B0604020202020204" pitchFamily="34" charset="0"/>
                <a:cs typeface="Arial" panose="020B0604020202020204" pitchFamily="34" charset="0"/>
              </a:rPr>
              <a:t>is considered a casual contact and should monitor for symptoms and get tested and self-isolate if they experience even the mildest symptoms. </a:t>
            </a:r>
          </a:p>
          <a:p>
            <a:pPr>
              <a:spcAft>
                <a:spcPts val="1200"/>
              </a:spcAft>
            </a:pPr>
            <a:r>
              <a:rPr lang="en-NZ" sz="1100">
                <a:solidFill>
                  <a:schemeClr val="tx1">
                    <a:lumMod val="95000"/>
                    <a:lumOff val="5000"/>
                  </a:schemeClr>
                </a:solidFill>
                <a:latin typeface="Arial" panose="020B0604020202020204" pitchFamily="34" charset="0"/>
                <a:cs typeface="Arial" panose="020B0604020202020204" pitchFamily="34" charset="0"/>
              </a:rPr>
              <a:t>As a community we need to remain vigilant, now more than ever. That means that we all need to be looking out for symptoms, and that anyone with respiratory symptoms, loss of sense of smell or taste, or unexplained fever should get tested for COVID-19.</a:t>
            </a:r>
          </a:p>
          <a:p>
            <a:pPr>
              <a:spcAft>
                <a:spcPts val="1200"/>
              </a:spcAft>
            </a:pPr>
            <a:r>
              <a:rPr lang="en-NZ" sz="1100">
                <a:solidFill>
                  <a:schemeClr val="tx1">
                    <a:lumMod val="95000"/>
                    <a:lumOff val="5000"/>
                  </a:schemeClr>
                </a:solidFill>
                <a:latin typeface="Arial" panose="020B0604020202020204" pitchFamily="34" charset="0"/>
                <a:cs typeface="Arial" panose="020B0604020202020204" pitchFamily="34" charset="0"/>
                <a:hlinkClick r:id="rId4"/>
              </a:rPr>
              <a:t>Find your nearest testing clinic</a:t>
            </a:r>
            <a:endParaRPr lang="en-NZ" sz="1100">
              <a:solidFill>
                <a:schemeClr val="tx1">
                  <a:lumMod val="95000"/>
                  <a:lumOff val="5000"/>
                </a:schemeClr>
              </a:solidFill>
              <a:latin typeface="Arial" panose="020B0604020202020204" pitchFamily="34" charset="0"/>
              <a:cs typeface="Arial" panose="020B0604020202020204" pitchFamily="34" charset="0"/>
            </a:endParaRPr>
          </a:p>
          <a:p>
            <a:pPr>
              <a:spcAft>
                <a:spcPts val="1200"/>
              </a:spcAft>
            </a:pPr>
            <a:r>
              <a:rPr lang="en-NZ" sz="1100" b="1">
                <a:solidFill>
                  <a:schemeClr val="tx1">
                    <a:lumMod val="95000"/>
                    <a:lumOff val="5000"/>
                  </a:schemeClr>
                </a:solidFill>
                <a:latin typeface="Arial" panose="020B0604020202020204" pitchFamily="34" charset="0"/>
                <a:cs typeface="Arial" panose="020B0604020202020204" pitchFamily="34" charset="0"/>
              </a:rPr>
              <a:t>The most up to date information can be found at nsw.gov.au or by calling 13 77 88.</a:t>
            </a:r>
          </a:p>
          <a:p>
            <a:pPr>
              <a:spcAft>
                <a:spcPts val="1200"/>
              </a:spcAft>
            </a:pPr>
            <a:r>
              <a:rPr lang="en-NZ" sz="1100">
                <a:solidFill>
                  <a:schemeClr val="tx1">
                    <a:lumMod val="95000"/>
                    <a:lumOff val="5000"/>
                  </a:schemeClr>
                </a:solidFill>
                <a:latin typeface="Arial" panose="020B0604020202020204" pitchFamily="34" charset="0"/>
                <a:cs typeface="Arial" panose="020B0604020202020204" pitchFamily="34" charset="0"/>
              </a:rPr>
              <a:t>If a family or friend is feeling unwell, remind them to get tested. No matter how mild the symptom.</a:t>
            </a:r>
          </a:p>
          <a:p>
            <a:pPr>
              <a:spcAft>
                <a:spcPts val="1200"/>
              </a:spcAft>
            </a:pPr>
            <a:r>
              <a:rPr lang="en-NZ" sz="1100">
                <a:solidFill>
                  <a:schemeClr val="tx1">
                    <a:lumMod val="95000"/>
                    <a:lumOff val="5000"/>
                  </a:schemeClr>
                </a:solidFill>
                <a:latin typeface="Arial" panose="020B0604020202020204" pitchFamily="34" charset="0"/>
                <a:cs typeface="Arial" panose="020B0604020202020204" pitchFamily="34" charset="0"/>
              </a:rPr>
              <a:t>By all playing our part and taking the right course of action, we have the best chance of containing the virus. </a:t>
            </a:r>
          </a:p>
          <a:p>
            <a:pPr>
              <a:spcAft>
                <a:spcPts val="1200"/>
              </a:spcAft>
            </a:pPr>
            <a:r>
              <a:rPr lang="en-NZ" sz="1100">
                <a:solidFill>
                  <a:schemeClr val="tx1">
                    <a:lumMod val="95000"/>
                    <a:lumOff val="5000"/>
                  </a:schemeClr>
                </a:solidFill>
                <a:latin typeface="Arial" panose="020B0604020202020204" pitchFamily="34" charset="0"/>
                <a:cs typeface="Arial" panose="020B0604020202020204" pitchFamily="34" charset="0"/>
              </a:rPr>
              <a:t>We don’t want our community to return to the restrictions we faced at the start of the pandemic.</a:t>
            </a:r>
          </a:p>
          <a:p>
            <a:pPr>
              <a:spcAft>
                <a:spcPts val="1200"/>
              </a:spcAft>
            </a:pPr>
            <a:r>
              <a:rPr lang="en-NZ" sz="1100">
                <a:solidFill>
                  <a:schemeClr val="tx1">
                    <a:lumMod val="95000"/>
                    <a:lumOff val="5000"/>
                  </a:schemeClr>
                </a:solidFill>
                <a:latin typeface="Arial" panose="020B0604020202020204" pitchFamily="34" charset="0"/>
                <a:cs typeface="Arial" panose="020B0604020202020204" pitchFamily="34" charset="0"/>
              </a:rPr>
              <a:t>By all doing the right thing we can continue to recover during the pandemic and protect the lives and livelihoods of those in NSW.</a:t>
            </a:r>
          </a:p>
        </p:txBody>
      </p:sp>
      <p:sp>
        <p:nvSpPr>
          <p:cNvPr id="2" name="Slide Number Placeholder 1">
            <a:extLst>
              <a:ext uri="{FF2B5EF4-FFF2-40B4-BE49-F238E27FC236}">
                <a16:creationId xmlns:a16="http://schemas.microsoft.com/office/drawing/2014/main" id="{C7CEB7E9-A7F7-4F69-9C87-9ED8AA2ED985}"/>
              </a:ext>
            </a:extLst>
          </p:cNvPr>
          <p:cNvSpPr>
            <a:spLocks noGrp="1"/>
          </p:cNvSpPr>
          <p:nvPr>
            <p:ph type="sldNum" sz="quarter" idx="12"/>
          </p:nvPr>
        </p:nvSpPr>
        <p:spPr/>
        <p:txBody>
          <a:bodyPr/>
          <a:lstStyle/>
          <a:p>
            <a:fld id="{330EA680-D336-4FF7-8B7A-9848BB0A1C32}" type="slidenum">
              <a:rPr lang="en-US" smtClean="0"/>
              <a:t>14</a:t>
            </a:fld>
            <a:endParaRPr lang="en-US"/>
          </a:p>
        </p:txBody>
      </p:sp>
      <p:pic>
        <p:nvPicPr>
          <p:cNvPr id="7" name="Picture 6">
            <a:extLst>
              <a:ext uri="{FF2B5EF4-FFF2-40B4-BE49-F238E27FC236}">
                <a16:creationId xmlns:a16="http://schemas.microsoft.com/office/drawing/2014/main" id="{5F01F2A1-D230-47D9-9FA7-7B8AEF774C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3885" y="981075"/>
            <a:ext cx="3512428" cy="5053965"/>
          </a:xfrm>
          <a:prstGeom prst="rect">
            <a:avLst/>
          </a:prstGeom>
          <a:ln>
            <a:solidFill>
              <a:schemeClr val="bg1">
                <a:lumMod val="85000"/>
              </a:schemeClr>
            </a:solidFill>
          </a:ln>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61C9206E-7F4F-4CAF-A967-F9989D1FFBAC}"/>
              </a:ext>
            </a:extLst>
          </p:cNvPr>
          <p:cNvSpPr txBox="1"/>
          <p:nvPr/>
        </p:nvSpPr>
        <p:spPr>
          <a:xfrm>
            <a:off x="7623885" y="6140906"/>
            <a:ext cx="2196648" cy="430887"/>
          </a:xfrm>
          <a:prstGeom prst="rect">
            <a:avLst/>
          </a:prstGeom>
          <a:solidFill>
            <a:schemeClr val="bg1"/>
          </a:solidFill>
        </p:spPr>
        <p:txBody>
          <a:bodyPr wrap="square" rtlCol="0">
            <a:spAutoFit/>
          </a:bodyPr>
          <a:lstStyle/>
          <a:p>
            <a:r>
              <a:rPr lang="en-AU" sz="1100" b="1">
                <a:hlinkClick r:id="rId6">
                  <a:extLst>
                    <a:ext uri="{A12FA001-AC4F-418D-AE19-62706E023703}">
                      <ahyp:hlinkClr xmlns:ahyp="http://schemas.microsoft.com/office/drawing/2018/hyperlinkcolor" val="tx"/>
                    </a:ext>
                  </a:extLst>
                </a:hlinkClick>
              </a:rPr>
              <a:t>Link to download</a:t>
            </a:r>
            <a:endParaRPr lang="en-AU" sz="1100" b="1"/>
          </a:p>
          <a:p>
            <a:r>
              <a:rPr lang="en-AU" sz="1100" b="1">
                <a:hlinkClick r:id="rId7">
                  <a:extLst>
                    <a:ext uri="{A12FA001-AC4F-418D-AE19-62706E023703}">
                      <ahyp:hlinkClr xmlns:ahyp="http://schemas.microsoft.com/office/drawing/2018/hyperlinkcolor" val="tx"/>
                    </a:ext>
                  </a:extLst>
                </a:hlinkClick>
              </a:rPr>
              <a:t>Links to translations </a:t>
            </a:r>
            <a:endParaRPr lang="en-NZ" sz="1100" b="1"/>
          </a:p>
        </p:txBody>
      </p:sp>
    </p:spTree>
    <p:extLst>
      <p:ext uri="{BB962C8B-B14F-4D97-AF65-F5344CB8AC3E}">
        <p14:creationId xmlns:p14="http://schemas.microsoft.com/office/powerpoint/2010/main" val="465260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Monitor for symptoms: example</a:t>
            </a:r>
            <a:r>
              <a:rPr lang="en-AU" sz="2000" b="0" i="0" u="none" strike="noStrike" kern="1200" cap="none" spc="0" normalizeH="0" baseline="0" noProof="0">
                <a:ln>
                  <a:noFill/>
                </a:ln>
                <a:effectLst/>
                <a:uLnTx/>
                <a:uFillTx/>
                <a:latin typeface="Arial"/>
                <a:cs typeface="Arial"/>
              </a:rPr>
              <a:t> </a:t>
            </a:r>
            <a:r>
              <a:rPr lang="en-AU" sz="2000">
                <a:latin typeface="Arial"/>
                <a:cs typeface="Arial"/>
              </a:rPr>
              <a:t>script and Q&amp;A for call centre operators</a:t>
            </a:r>
            <a:endParaRPr lang="en-AU" sz="2000" b="0" i="0" u="none" strike="noStrike" kern="1200" cap="none" spc="0" normalizeH="0" baseline="0" noProof="0">
              <a:ln>
                <a:noFill/>
              </a:ln>
              <a:effectLst/>
              <a:uLnTx/>
              <a:uFillTx/>
              <a:latin typeface="Arial"/>
              <a:cs typeface="Arial"/>
            </a:endParaRPr>
          </a:p>
        </p:txBody>
      </p:sp>
      <p:sp>
        <p:nvSpPr>
          <p:cNvPr id="2" name="Slide Number Placeholder 1">
            <a:extLst>
              <a:ext uri="{FF2B5EF4-FFF2-40B4-BE49-F238E27FC236}">
                <a16:creationId xmlns:a16="http://schemas.microsoft.com/office/drawing/2014/main" id="{7DCFAC14-6A01-4599-9B19-8C980E2F4EE5}"/>
              </a:ext>
            </a:extLst>
          </p:cNvPr>
          <p:cNvSpPr>
            <a:spLocks noGrp="1"/>
          </p:cNvSpPr>
          <p:nvPr>
            <p:ph type="sldNum" sz="quarter" idx="12"/>
          </p:nvPr>
        </p:nvSpPr>
        <p:spPr/>
        <p:txBody>
          <a:bodyPr/>
          <a:lstStyle/>
          <a:p>
            <a:fld id="{330EA680-D336-4FF7-8B7A-9848BB0A1C32}" type="slidenum">
              <a:rPr lang="en-US" smtClean="0"/>
              <a:t>15</a:t>
            </a:fld>
            <a:endParaRPr lang="en-US"/>
          </a:p>
        </p:txBody>
      </p:sp>
      <p:sp>
        <p:nvSpPr>
          <p:cNvPr id="5" name="Rectangle 4">
            <a:extLst>
              <a:ext uri="{FF2B5EF4-FFF2-40B4-BE49-F238E27FC236}">
                <a16:creationId xmlns:a16="http://schemas.microsoft.com/office/drawing/2014/main" id="{20B1DC8F-C260-4974-8705-8F2F619C0063}"/>
              </a:ext>
            </a:extLst>
          </p:cNvPr>
          <p:cNvSpPr/>
          <p:nvPr/>
        </p:nvSpPr>
        <p:spPr>
          <a:xfrm>
            <a:off x="5843325" y="791984"/>
            <a:ext cx="6096000" cy="5909310"/>
          </a:xfrm>
          <a:prstGeom prst="rect">
            <a:avLst/>
          </a:prstGeom>
        </p:spPr>
        <p:txBody>
          <a:bodyPr>
            <a:spAutoFit/>
          </a:bodyPr>
          <a:lstStyle/>
          <a:p>
            <a:pPr fontAlgn="base"/>
            <a:r>
              <a:rPr lang="en-NZ" sz="1050" b="1">
                <a:latin typeface="Arial" panose="020B0604020202020204" pitchFamily="34" charset="0"/>
              </a:rPr>
              <a:t>Q: Which locations have been linked to a case of COVID-19?</a:t>
            </a:r>
          </a:p>
          <a:p>
            <a:pPr fontAlgn="base"/>
            <a:r>
              <a:rPr lang="en-NZ" sz="1050" b="1">
                <a:latin typeface="Arial" panose="020B0604020202020204" pitchFamily="34" charset="0"/>
              </a:rPr>
              <a:t>A</a:t>
            </a:r>
            <a:r>
              <a:rPr lang="en-NZ" sz="1050">
                <a:latin typeface="Arial" panose="020B0604020202020204" pitchFamily="34" charset="0"/>
              </a:rPr>
              <a:t>: On [insert date] a confirmed case of COVID-19 visited [insert venues] within [insert area] during a possible infection period, and so anyone who also visited this venue is advised to be extra vigilant and monitor for symptoms of COVID-19. To find the full list of locations and indicated dates and times go to </a:t>
            </a:r>
            <a:r>
              <a:rPr lang="en-NZ" sz="1050">
                <a:hlinkClick r:id="rId3">
                  <a:extLst>
                    <a:ext uri="{A12FA001-AC4F-418D-AE19-62706E023703}">
                      <ahyp:hlinkClr xmlns:ahyp="http://schemas.microsoft.com/office/drawing/2018/hyperlinkcolor" val="tx"/>
                    </a:ext>
                  </a:extLst>
                </a:hlinkClick>
              </a:rPr>
              <a:t>https://www.nsw.gov.au/covid-19/latest-news-and-updates#monitor-for-symptoms-if-youve-been-to-these-locations</a:t>
            </a:r>
            <a:r>
              <a:rPr lang="en-NZ" sz="1050">
                <a:latin typeface="Arial" panose="020B0604020202020204" pitchFamily="34" charset="0"/>
              </a:rPr>
              <a:t>.</a:t>
            </a:r>
          </a:p>
          <a:p>
            <a:pPr fontAlgn="base"/>
            <a:endParaRPr lang="en-NZ" sz="1050">
              <a:latin typeface="Arial" panose="020B0604020202020204" pitchFamily="34" charset="0"/>
            </a:endParaRPr>
          </a:p>
          <a:p>
            <a:pPr fontAlgn="base"/>
            <a:r>
              <a:rPr lang="en-NZ" sz="1050" b="1">
                <a:latin typeface="Arial" panose="020B0604020202020204" pitchFamily="34" charset="0"/>
              </a:rPr>
              <a:t>Q: I’ve visited one of these locations on the list during the indicated date and time, what should I do?</a:t>
            </a:r>
          </a:p>
          <a:p>
            <a:pPr fontAlgn="base"/>
            <a:r>
              <a:rPr lang="en-NZ" sz="1050" b="1">
                <a:latin typeface="Arial" panose="020B0604020202020204" pitchFamily="34" charset="0"/>
              </a:rPr>
              <a:t>A: </a:t>
            </a:r>
            <a:r>
              <a:rPr lang="en-NZ" sz="1050">
                <a:latin typeface="Arial" panose="020B0604020202020204" pitchFamily="34" charset="0"/>
              </a:rPr>
              <a:t>Visitors to these locations are considered a casual contact of the confirmed case and are advised to monitor for any symptoms of COVID-19, and get tested and self-isolate if symptoms appear.</a:t>
            </a:r>
          </a:p>
          <a:p>
            <a:pPr fontAlgn="base"/>
            <a:endParaRPr lang="en-NZ" sz="1050" b="1">
              <a:latin typeface="Arial" panose="020B0604020202020204" pitchFamily="34" charset="0"/>
            </a:endParaRPr>
          </a:p>
          <a:p>
            <a:pPr fontAlgn="base"/>
            <a:r>
              <a:rPr lang="en-NZ" sz="1050" b="1">
                <a:latin typeface="Arial" panose="020B0604020202020204" pitchFamily="34" charset="0"/>
              </a:rPr>
              <a:t>Q: What does a casual contact to a confirmed case of COVID-19 mean?</a:t>
            </a:r>
          </a:p>
          <a:p>
            <a:pPr fontAlgn="base"/>
            <a:r>
              <a:rPr lang="en-NZ" sz="1050" b="1">
                <a:latin typeface="Arial" panose="020B0604020202020204" pitchFamily="34" charset="0"/>
              </a:rPr>
              <a:t>A: </a:t>
            </a:r>
            <a:r>
              <a:rPr lang="en-NZ" sz="1050">
                <a:latin typeface="Arial" panose="020B0604020202020204" pitchFamily="34" charset="0"/>
              </a:rPr>
              <a:t>A casual contact is someone who may have been in the same venue/location as someone with a confirmed case of COVID-19 during a possible infection period. While the confirmed case may not have had direct contact with other people at that location evidence shows there is still a risk of contracting COVID-19 and so extra vigilance is required.</a:t>
            </a:r>
          </a:p>
          <a:p>
            <a:pPr fontAlgn="base"/>
            <a:endParaRPr lang="en-NZ" sz="1050" b="1">
              <a:latin typeface="Arial" panose="020B0604020202020204" pitchFamily="34" charset="0"/>
            </a:endParaRPr>
          </a:p>
          <a:p>
            <a:pPr fontAlgn="base"/>
            <a:r>
              <a:rPr lang="en-NZ" sz="1050" b="1">
                <a:latin typeface="Arial" panose="020B0604020202020204" pitchFamily="34" charset="0"/>
              </a:rPr>
              <a:t>Q: What are the symptoms I should be looking out for?</a:t>
            </a:r>
          </a:p>
          <a:p>
            <a:pPr fontAlgn="base"/>
            <a:r>
              <a:rPr lang="en-NZ" sz="1050" b="1">
                <a:latin typeface="Arial" panose="020B0604020202020204" pitchFamily="34" charset="0"/>
              </a:rPr>
              <a:t>A</a:t>
            </a:r>
            <a:r>
              <a:rPr lang="en-NZ" sz="1050">
                <a:latin typeface="Arial" panose="020B0604020202020204" pitchFamily="34" charset="0"/>
              </a:rPr>
              <a:t>: </a:t>
            </a:r>
            <a:r>
              <a:rPr lang="en-AU" sz="1050">
                <a:latin typeface="Arial" panose="020B0604020202020204" pitchFamily="34" charset="0"/>
              </a:rPr>
              <a:t>Symptoms of COVID-19 include fever (≥37.5), cough, sore/scratchy throat, shortness of breath (difficulty breathing), runny nose, loss of smell and loss of taste. Other reported symptoms include fatigue, muscle pain, joint pain, headache, diarrhoea, nausea/vomiting or loss of appetite.</a:t>
            </a:r>
            <a:endParaRPr lang="en-NZ" sz="1050">
              <a:latin typeface="Arial" panose="020B0604020202020204" pitchFamily="34" charset="0"/>
            </a:endParaRPr>
          </a:p>
          <a:p>
            <a:pPr fontAlgn="base"/>
            <a:endParaRPr lang="en-NZ" sz="1050" b="0" i="0">
              <a:effectLst/>
              <a:latin typeface="Arial" panose="020B0604020202020204" pitchFamily="34" charset="0"/>
            </a:endParaRPr>
          </a:p>
          <a:p>
            <a:pPr fontAlgn="base"/>
            <a:r>
              <a:rPr lang="en-NZ" sz="1050" b="1">
                <a:latin typeface="Arial" panose="020B0604020202020204" pitchFamily="34" charset="0"/>
              </a:rPr>
              <a:t>Q: Will [area/suburb] have to go back into lock down?</a:t>
            </a:r>
          </a:p>
          <a:p>
            <a:pPr fontAlgn="base"/>
            <a:r>
              <a:rPr lang="en-NZ" sz="1050" b="1" i="0">
                <a:effectLst/>
                <a:latin typeface="Arial" panose="020B0604020202020204" pitchFamily="34" charset="0"/>
              </a:rPr>
              <a:t>A: </a:t>
            </a:r>
            <a:r>
              <a:rPr lang="en-NZ" sz="1050" b="0" i="0">
                <a:effectLst/>
                <a:latin typeface="Arial" panose="020B0604020202020204" pitchFamily="34" charset="0"/>
              </a:rPr>
              <a:t>If all [area/suburb] residents get tested with even the mildest symptoms, we will be able to effectively contact trace and manage case levels, and should be able to continue as we have been. </a:t>
            </a:r>
          </a:p>
          <a:p>
            <a:pPr fontAlgn="base"/>
            <a:endParaRPr lang="en-NZ" sz="1050" b="0" i="0">
              <a:effectLst/>
              <a:latin typeface="Arial" panose="020B0604020202020204" pitchFamily="34" charset="0"/>
            </a:endParaRPr>
          </a:p>
          <a:p>
            <a:pPr fontAlgn="base"/>
            <a:r>
              <a:rPr lang="en-AU" sz="1050" b="1">
                <a:latin typeface="Arial" panose="020B0604020202020204" pitchFamily="34" charset="0"/>
              </a:rPr>
              <a:t>Q: Where do I go to get tested?</a:t>
            </a:r>
          </a:p>
          <a:p>
            <a:pPr fontAlgn="base"/>
            <a:r>
              <a:rPr lang="en-AU" sz="1050" b="1">
                <a:latin typeface="Arial" panose="020B0604020202020204" pitchFamily="34" charset="0"/>
              </a:rPr>
              <a:t>A: </a:t>
            </a:r>
            <a:r>
              <a:rPr lang="en-AU" sz="1050">
                <a:latin typeface="Arial" panose="020B0604020202020204" pitchFamily="34" charset="0"/>
              </a:rPr>
              <a:t>[ask for postcode an use the testing clinic finder tool: https://www.nsw.gov.au/covid-19/how-to-protect-yourself-and-others/clinics ]</a:t>
            </a:r>
          </a:p>
          <a:p>
            <a:pPr fontAlgn="base"/>
            <a:endParaRPr lang="en-AU" sz="1050">
              <a:latin typeface="Arial" panose="020B0604020202020204" pitchFamily="34" charset="0"/>
            </a:endParaRPr>
          </a:p>
          <a:p>
            <a:pPr fontAlgn="base"/>
            <a:r>
              <a:rPr lang="en-AU" sz="1050" b="1">
                <a:latin typeface="Arial" panose="020B0604020202020204" pitchFamily="34" charset="0"/>
              </a:rPr>
              <a:t>Q: How can I keep track of what areas have cases of COVID-19?</a:t>
            </a:r>
          </a:p>
          <a:p>
            <a:pPr fontAlgn="base"/>
            <a:r>
              <a:rPr lang="en-AU" sz="1050" b="1">
                <a:latin typeface="Arial" panose="020B0604020202020204" pitchFamily="34" charset="0"/>
              </a:rPr>
              <a:t>A: </a:t>
            </a:r>
            <a:r>
              <a:rPr lang="en-AU" sz="1050">
                <a:latin typeface="Arial" panose="020B0604020202020204" pitchFamily="34" charset="0"/>
              </a:rPr>
              <a:t>Locations are identified by NSW Health and listed and updated daily on nsw.gov.au or you can call 13 77 88</a:t>
            </a:r>
          </a:p>
        </p:txBody>
      </p:sp>
      <p:sp>
        <p:nvSpPr>
          <p:cNvPr id="7" name="Rectangle 6">
            <a:extLst>
              <a:ext uri="{FF2B5EF4-FFF2-40B4-BE49-F238E27FC236}">
                <a16:creationId xmlns:a16="http://schemas.microsoft.com/office/drawing/2014/main" id="{76208F5C-0757-4FC0-91CC-F2E22562989A}"/>
              </a:ext>
            </a:extLst>
          </p:cNvPr>
          <p:cNvSpPr/>
          <p:nvPr/>
        </p:nvSpPr>
        <p:spPr>
          <a:xfrm>
            <a:off x="5519475" y="6465204"/>
            <a:ext cx="5739075" cy="261610"/>
          </a:xfrm>
          <a:prstGeom prst="rect">
            <a:avLst/>
          </a:prstGeom>
        </p:spPr>
        <p:txBody>
          <a:bodyPr wrap="square">
            <a:spAutoFit/>
          </a:bodyPr>
          <a:lstStyle/>
          <a:p>
            <a:pPr>
              <a:spcAft>
                <a:spcPts val="1200"/>
              </a:spcAft>
            </a:pPr>
            <a:r>
              <a:rPr lang="en-NZ" sz="1100" b="1">
                <a:latin typeface="Arial" panose="020B0604020202020204" pitchFamily="34" charset="0"/>
                <a:cs typeface="Arial" panose="020B0604020202020204" pitchFamily="34" charset="0"/>
              </a:rPr>
              <a:t>The most up to date information can be found at nsw.gov.au or by calling 13 77 88.</a:t>
            </a:r>
            <a:endParaRPr lang="en-NZ" sz="110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9D92ADB-A1FA-40EB-8E96-31F50B39A0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1461" y="3357465"/>
            <a:ext cx="2341630" cy="3343829"/>
          </a:xfrm>
          <a:prstGeom prst="rect">
            <a:avLst/>
          </a:prstGeom>
        </p:spPr>
      </p:pic>
      <p:sp>
        <p:nvSpPr>
          <p:cNvPr id="10" name="TextBox 9">
            <a:extLst>
              <a:ext uri="{FF2B5EF4-FFF2-40B4-BE49-F238E27FC236}">
                <a16:creationId xmlns:a16="http://schemas.microsoft.com/office/drawing/2014/main" id="{813EB496-BAF9-4903-B29E-0DFC38F5735C}"/>
              </a:ext>
            </a:extLst>
          </p:cNvPr>
          <p:cNvSpPr txBox="1"/>
          <p:nvPr/>
        </p:nvSpPr>
        <p:spPr>
          <a:xfrm>
            <a:off x="2791878" y="4446901"/>
            <a:ext cx="1669258" cy="338554"/>
          </a:xfrm>
          <a:prstGeom prst="rect">
            <a:avLst/>
          </a:prstGeom>
          <a:noFill/>
        </p:spPr>
        <p:txBody>
          <a:bodyPr wrap="square" rtlCol="0">
            <a:spAutoFit/>
          </a:bodyPr>
          <a:lstStyle/>
          <a:p>
            <a:r>
              <a:rPr lang="en-US" sz="1600">
                <a:hlinkClick r:id="rId5">
                  <a:extLst>
                    <a:ext uri="{A12FA001-AC4F-418D-AE19-62706E023703}">
                      <ahyp:hlinkClr xmlns:ahyp="http://schemas.microsoft.com/office/drawing/2018/hyperlinkcolor" val="tx"/>
                    </a:ext>
                  </a:extLst>
                </a:hlinkClick>
              </a:rPr>
              <a:t>Link to download</a:t>
            </a:r>
            <a:endParaRPr lang="en-NZ" sz="1600"/>
          </a:p>
        </p:txBody>
      </p:sp>
      <p:sp>
        <p:nvSpPr>
          <p:cNvPr id="11" name="Rectangle 10">
            <a:extLst>
              <a:ext uri="{FF2B5EF4-FFF2-40B4-BE49-F238E27FC236}">
                <a16:creationId xmlns:a16="http://schemas.microsoft.com/office/drawing/2014/main" id="{E3EF6170-9BBC-4810-ACB5-B39B5EE24E87}"/>
              </a:ext>
            </a:extLst>
          </p:cNvPr>
          <p:cNvSpPr/>
          <p:nvPr/>
        </p:nvSpPr>
        <p:spPr>
          <a:xfrm>
            <a:off x="252674" y="812770"/>
            <a:ext cx="5590651" cy="2462213"/>
          </a:xfrm>
          <a:prstGeom prst="rect">
            <a:avLst/>
          </a:prstGeom>
        </p:spPr>
        <p:txBody>
          <a:bodyPr wrap="square">
            <a:spAutoFit/>
          </a:bodyPr>
          <a:lstStyle/>
          <a:p>
            <a:r>
              <a:rPr lang="en-AU" sz="1100">
                <a:latin typeface="Arial" panose="020B0604020202020204" pitchFamily="34" charset="0"/>
              </a:rPr>
              <a:t>Due to a confirmed case of COVID-19 visiting [insert location/locations] in the [insert area] area during a possible infection period, health authorities are advising visitors to [insert location/locations] to be extra vigilant and monitor for any symptoms. This is an important part to ensuring the virus can stay in check and to stop the spread in our community.</a:t>
            </a:r>
          </a:p>
          <a:p>
            <a:endParaRPr lang="en-AU" sz="1100">
              <a:latin typeface="Arial" panose="020B0604020202020204" pitchFamily="34" charset="0"/>
            </a:endParaRPr>
          </a:p>
          <a:p>
            <a:r>
              <a:rPr lang="en-AU" sz="1100">
                <a:latin typeface="Arial" panose="020B0604020202020204" pitchFamily="34" charset="0"/>
              </a:rPr>
              <a:t>Testing centres are located at [locations].</a:t>
            </a:r>
          </a:p>
          <a:p>
            <a:endParaRPr lang="en-AU" sz="1100">
              <a:latin typeface="Arial" panose="020B0604020202020204" pitchFamily="34" charset="0"/>
            </a:endParaRPr>
          </a:p>
          <a:p>
            <a:r>
              <a:rPr lang="en-AU" sz="1100">
                <a:latin typeface="Arial" panose="020B0604020202020204" pitchFamily="34" charset="0"/>
                <a:cs typeface="Arial" panose="020B0604020202020204" pitchFamily="34" charset="0"/>
              </a:rPr>
              <a:t>Even if you have no symptoms you need to be extra vigilant during this time. Being COVID Safe means choosing to stay 1.5m apart from those we don’t live with, washing your hands regularly to prevent the spread, wearing a mask in areas where it is hard to keep 1.5m distance, and being alert to any symptoms.</a:t>
            </a:r>
            <a:br>
              <a:rPr lang="en-AU" sz="1100">
                <a:latin typeface="Arial" panose="020B0604020202020204" pitchFamily="34" charset="0"/>
                <a:cs typeface="Arial" panose="020B0604020202020204" pitchFamily="34" charset="0"/>
              </a:rPr>
            </a:br>
            <a:endParaRPr lang="en-AU" sz="1100">
              <a:latin typeface="Arial" panose="020B0604020202020204" pitchFamily="34" charset="0"/>
              <a:cs typeface="Arial" panose="020B0604020202020204" pitchFamily="34" charset="0"/>
            </a:endParaRPr>
          </a:p>
          <a:p>
            <a:r>
              <a:rPr lang="en-AU" sz="1100">
                <a:latin typeface="Arial" panose="020B0604020202020204" pitchFamily="34" charset="0"/>
                <a:cs typeface="Arial" panose="020B0604020202020204" pitchFamily="34" charset="0"/>
              </a:rPr>
              <a:t>Thank you for helping our community stay COVID Safe.</a:t>
            </a:r>
          </a:p>
        </p:txBody>
      </p:sp>
      <p:sp>
        <p:nvSpPr>
          <p:cNvPr id="12" name="Rectangle 11">
            <a:extLst>
              <a:ext uri="{FF2B5EF4-FFF2-40B4-BE49-F238E27FC236}">
                <a16:creationId xmlns:a16="http://schemas.microsoft.com/office/drawing/2014/main" id="{16C5A4B2-A17D-40C0-954D-185068806FA0}"/>
              </a:ext>
            </a:extLst>
          </p:cNvPr>
          <p:cNvSpPr/>
          <p:nvPr/>
        </p:nvSpPr>
        <p:spPr>
          <a:xfrm>
            <a:off x="2791878" y="3983377"/>
            <a:ext cx="2350323" cy="523220"/>
          </a:xfrm>
          <a:prstGeom prst="rect">
            <a:avLst/>
          </a:prstGeom>
        </p:spPr>
        <p:txBody>
          <a:bodyPr wrap="none">
            <a:spAutoFit/>
          </a:bodyPr>
          <a:lstStyle/>
          <a:p>
            <a:r>
              <a:rPr lang="en-US" sz="1400" b="1">
                <a:latin typeface="Arial" panose="020B0604020202020204" pitchFamily="34" charset="0"/>
                <a:cs typeface="Arial" panose="020B0604020202020204" pitchFamily="34" charset="0"/>
              </a:rPr>
              <a:t>Identifying the symptoms</a:t>
            </a:r>
          </a:p>
          <a:p>
            <a:r>
              <a:rPr lang="en-US" sz="1400" b="1">
                <a:latin typeface="Arial" panose="020B0604020202020204" pitchFamily="34" charset="0"/>
                <a:cs typeface="Arial" panose="020B0604020202020204" pitchFamily="34" charset="0"/>
              </a:rPr>
              <a:t>COVID-19 factsheet</a:t>
            </a:r>
            <a:endParaRPr lang="en-NZ" sz="1400" b="1"/>
          </a:p>
        </p:txBody>
      </p:sp>
    </p:spTree>
    <p:extLst>
      <p:ext uri="{BB962C8B-B14F-4D97-AF65-F5344CB8AC3E}">
        <p14:creationId xmlns:p14="http://schemas.microsoft.com/office/powerpoint/2010/main" val="224027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AU" sz="2000">
                <a:solidFill>
                  <a:schemeClr val="bg1"/>
                </a:solidFill>
                <a:latin typeface="Arial" panose="020B0604020202020204" pitchFamily="34" charset="0"/>
                <a:cs typeface="Arial" panose="020B0604020202020204" pitchFamily="34" charset="0"/>
              </a:rPr>
              <a:t>Monitor for symptoms</a:t>
            </a:r>
            <a:r>
              <a:rPr lang="en-AU" sz="2000">
                <a:latin typeface="Arial"/>
                <a:cs typeface="Arial"/>
              </a:rPr>
              <a:t>: Infographic</a:t>
            </a:r>
            <a:endParaRPr lang="en-AU" sz="2000"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16</a:t>
            </a:fld>
            <a:endParaRPr lang="en-US"/>
          </a:p>
        </p:txBody>
      </p:sp>
      <p:pic>
        <p:nvPicPr>
          <p:cNvPr id="7" name="Picture 6" descr="A screenshot of a cell phone&#10;&#10;Description automatically generated">
            <a:extLst>
              <a:ext uri="{FF2B5EF4-FFF2-40B4-BE49-F238E27FC236}">
                <a16:creationId xmlns:a16="http://schemas.microsoft.com/office/drawing/2014/main" id="{DBB0A2D8-AF62-46F9-A2BD-65D8D3BCAD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3069" y="1018005"/>
            <a:ext cx="5347531" cy="5347531"/>
          </a:xfrm>
          <a:prstGeom prst="rect">
            <a:avLst/>
          </a:prstGeom>
        </p:spPr>
      </p:pic>
    </p:spTree>
    <p:extLst>
      <p:ext uri="{BB962C8B-B14F-4D97-AF65-F5344CB8AC3E}">
        <p14:creationId xmlns:p14="http://schemas.microsoft.com/office/powerpoint/2010/main" val="137179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55EB8FB-4342-4A8B-805E-9775B40AE6D2}"/>
              </a:ext>
            </a:extLst>
          </p:cNvPr>
          <p:cNvSpPr txBox="1"/>
          <p:nvPr/>
        </p:nvSpPr>
        <p:spPr>
          <a:xfrm>
            <a:off x="527970" y="998035"/>
            <a:ext cx="10851889" cy="369332"/>
          </a:xfrm>
          <a:prstGeom prst="rect">
            <a:avLst/>
          </a:prstGeom>
          <a:solidFill>
            <a:srgbClr val="0070C0"/>
          </a:solidFill>
        </p:spPr>
        <p:txBody>
          <a:bodyPr wrap="square" rtlCol="0">
            <a:spAutoFit/>
          </a:bodyPr>
          <a:lstStyle/>
          <a:p>
            <a:r>
              <a:rPr lang="en-AU" b="1">
                <a:solidFill>
                  <a:schemeClr val="bg1"/>
                </a:solidFill>
              </a:rPr>
              <a:t>Tiles:</a:t>
            </a:r>
            <a:endParaRPr lang="en-NZ" b="1">
              <a:solidFill>
                <a:schemeClr val="bg1"/>
              </a:solidFill>
            </a:endParaRPr>
          </a:p>
        </p:txBody>
      </p:sp>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Monitor for symptoms: Example social posts (non branded)</a:t>
            </a:r>
            <a:endParaRPr lang="en-AU" sz="2000"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24F7868-F0B7-4C5C-A5CF-2C5733203E47}"/>
              </a:ext>
            </a:extLst>
          </p:cNvPr>
          <p:cNvSpPr/>
          <p:nvPr/>
        </p:nvSpPr>
        <p:spPr>
          <a:xfrm>
            <a:off x="515937" y="4824792"/>
            <a:ext cx="2879725" cy="1035173"/>
          </a:xfrm>
          <a:prstGeom prst="rect">
            <a:avLst/>
          </a:prstGeom>
          <a:solidFill>
            <a:schemeClr val="bg1"/>
          </a:solidFill>
          <a:ln w="3175">
            <a:noFill/>
          </a:ln>
          <a:effectLst/>
        </p:spPr>
        <p:txBody>
          <a:bodyPr wrap="square" anchor="t">
            <a:noAutofit/>
          </a:bodyPr>
          <a:lstStyle/>
          <a:p>
            <a:pPr fontAlgn="base"/>
            <a:r>
              <a:rPr lang="en-NZ" sz="1200" dirty="0">
                <a:solidFill>
                  <a:srgbClr val="000000"/>
                </a:solidFill>
                <a:latin typeface="Arial" panose="020B0604020202020204" pitchFamily="34" charset="0"/>
                <a:cs typeface="Arial" panose="020B0604020202020204" pitchFamily="34" charset="0"/>
              </a:rPr>
              <a:t>If you have been to [insert locations, dates, times] you are advised to stay home and monitor for symptoms. Find out the latest information at nsw.gov.au</a:t>
            </a:r>
          </a:p>
        </p:txBody>
      </p:sp>
      <p:sp>
        <p:nvSpPr>
          <p:cNvPr id="7" name="Rectangle 6">
            <a:extLst>
              <a:ext uri="{FF2B5EF4-FFF2-40B4-BE49-F238E27FC236}">
                <a16:creationId xmlns:a16="http://schemas.microsoft.com/office/drawing/2014/main" id="{5B9B1B32-BCF8-4DAB-AEA5-C6156EBE3290}"/>
              </a:ext>
            </a:extLst>
          </p:cNvPr>
          <p:cNvSpPr/>
          <p:nvPr/>
        </p:nvSpPr>
        <p:spPr>
          <a:xfrm>
            <a:off x="4506979" y="4824792"/>
            <a:ext cx="2848792" cy="1338368"/>
          </a:xfrm>
          <a:prstGeom prst="rect">
            <a:avLst/>
          </a:prstGeom>
          <a:solidFill>
            <a:schemeClr val="bg1"/>
          </a:solidFill>
          <a:ln w="3175">
            <a:noFill/>
          </a:ln>
          <a:effectLst/>
        </p:spPr>
        <p:txBody>
          <a:bodyPr wrap="square" anchor="t">
            <a:noAutofit/>
          </a:bodyPr>
          <a:lstStyle/>
          <a:p>
            <a:pPr fontAlgn="base"/>
            <a:r>
              <a:rPr lang="en-AU" sz="1200" dirty="0">
                <a:solidFill>
                  <a:srgbClr val="000000"/>
                </a:solidFill>
                <a:latin typeface="Arial" panose="020B0604020202020204" pitchFamily="34" charset="0"/>
                <a:cs typeface="Arial" panose="020B0604020202020204" pitchFamily="34" charset="0"/>
              </a:rPr>
              <a:t>Cases in the area mean we all need to be vigilant. Check whether you might have been in the same location as a case and stay home and monitor for symptoms. Find out more: nsw.gov.au</a:t>
            </a:r>
          </a:p>
        </p:txBody>
      </p:sp>
      <p:sp>
        <p:nvSpPr>
          <p:cNvPr id="10" name="Rectangle 9">
            <a:extLst>
              <a:ext uri="{FF2B5EF4-FFF2-40B4-BE49-F238E27FC236}">
                <a16:creationId xmlns:a16="http://schemas.microsoft.com/office/drawing/2014/main" id="{1C9BFE84-8640-4A88-912D-C255EBD7BC72}"/>
              </a:ext>
            </a:extLst>
          </p:cNvPr>
          <p:cNvSpPr/>
          <p:nvPr/>
        </p:nvSpPr>
        <p:spPr>
          <a:xfrm>
            <a:off x="8445795" y="4824792"/>
            <a:ext cx="2904847" cy="1384995"/>
          </a:xfrm>
          <a:prstGeom prst="rect">
            <a:avLst/>
          </a:prstGeom>
          <a:solidFill>
            <a:schemeClr val="bg1"/>
          </a:solidFill>
          <a:ln w="3175">
            <a:noFill/>
          </a:ln>
          <a:effectLst/>
        </p:spPr>
        <p:txBody>
          <a:bodyPr wrap="square" anchor="t">
            <a:noAutofit/>
          </a:bodyPr>
          <a:lstStyle/>
          <a:p>
            <a:pPr fontAlgn="base"/>
            <a:r>
              <a:rPr lang="en-AU" sz="1200" dirty="0">
                <a:solidFill>
                  <a:srgbClr val="000000"/>
                </a:solidFill>
                <a:latin typeface="Arial" panose="020B0604020202020204" pitchFamily="34" charset="0"/>
                <a:cs typeface="Arial" panose="020B0604020202020204" pitchFamily="34" charset="0"/>
              </a:rPr>
              <a:t>If you’ve been in close contact with a confirmed or suspected case of COVID-19, the best thing you can do is stay home and monitor for symptoms. Find information on nearby cases at https://www.nsw.gov.au/covid-19/latest-news-and-updates#latest-covid-19-case-locations-in-nsw</a:t>
            </a:r>
            <a:endParaRPr lang="en-NZ" sz="1200" dirty="0">
              <a:solidFill>
                <a:srgbClr val="00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17</a:t>
            </a:fld>
            <a:endParaRPr lang="en-US"/>
          </a:p>
        </p:txBody>
      </p:sp>
      <p:sp>
        <p:nvSpPr>
          <p:cNvPr id="14" name="TextBox 13">
            <a:extLst>
              <a:ext uri="{FF2B5EF4-FFF2-40B4-BE49-F238E27FC236}">
                <a16:creationId xmlns:a16="http://schemas.microsoft.com/office/drawing/2014/main" id="{9E9A4D21-2B5F-4B25-9EB8-9759B7AA75C9}"/>
              </a:ext>
            </a:extLst>
          </p:cNvPr>
          <p:cNvSpPr txBox="1"/>
          <p:nvPr/>
        </p:nvSpPr>
        <p:spPr>
          <a:xfrm>
            <a:off x="512107" y="4563585"/>
            <a:ext cx="2904847" cy="261610"/>
          </a:xfrm>
          <a:prstGeom prst="rect">
            <a:avLst/>
          </a:prstGeom>
          <a:ln>
            <a:noFill/>
          </a:ln>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 </a:t>
            </a:r>
            <a:endParaRPr lang="en-NZ"/>
          </a:p>
        </p:txBody>
      </p:sp>
      <p:sp>
        <p:nvSpPr>
          <p:cNvPr id="15" name="TextBox 14">
            <a:extLst>
              <a:ext uri="{FF2B5EF4-FFF2-40B4-BE49-F238E27FC236}">
                <a16:creationId xmlns:a16="http://schemas.microsoft.com/office/drawing/2014/main" id="{FD7FE99D-29A9-4A4A-AC36-AD7893ECBB0A}"/>
              </a:ext>
            </a:extLst>
          </p:cNvPr>
          <p:cNvSpPr txBox="1"/>
          <p:nvPr/>
        </p:nvSpPr>
        <p:spPr>
          <a:xfrm>
            <a:off x="4506979" y="4563585"/>
            <a:ext cx="2848792" cy="261207"/>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sp>
        <p:nvSpPr>
          <p:cNvPr id="16" name="TextBox 15">
            <a:extLst>
              <a:ext uri="{FF2B5EF4-FFF2-40B4-BE49-F238E27FC236}">
                <a16:creationId xmlns:a16="http://schemas.microsoft.com/office/drawing/2014/main" id="{99F3639F-0E8B-4074-9D73-C759BA38C015}"/>
              </a:ext>
            </a:extLst>
          </p:cNvPr>
          <p:cNvSpPr txBox="1"/>
          <p:nvPr/>
        </p:nvSpPr>
        <p:spPr>
          <a:xfrm>
            <a:off x="8445796" y="4563585"/>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pic>
        <p:nvPicPr>
          <p:cNvPr id="18" name="Picture 17" descr="A screenshot of a cell phone&#10;&#10;Description automatically generated">
            <a:extLst>
              <a:ext uri="{FF2B5EF4-FFF2-40B4-BE49-F238E27FC236}">
                <a16:creationId xmlns:a16="http://schemas.microsoft.com/office/drawing/2014/main" id="{6BEAFD8C-7AC7-402D-86FE-2FC2E3098F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376" y="1644366"/>
            <a:ext cx="2800286" cy="2800286"/>
          </a:xfrm>
          <a:prstGeom prst="rect">
            <a:avLst/>
          </a:prstGeom>
        </p:spPr>
      </p:pic>
      <p:pic>
        <p:nvPicPr>
          <p:cNvPr id="19" name="Picture 18" descr="A close up of a logo&#10;&#10;Description automatically generated">
            <a:extLst>
              <a:ext uri="{FF2B5EF4-FFF2-40B4-BE49-F238E27FC236}">
                <a16:creationId xmlns:a16="http://schemas.microsoft.com/office/drawing/2014/main" id="{4A6F8E3C-7839-4140-931A-DE5CEB1263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4281" y="1627663"/>
            <a:ext cx="2800286" cy="2795110"/>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8F4DE91D-6FC8-490C-8A00-C067BE791C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3186" y="1616736"/>
            <a:ext cx="2800286" cy="2800286"/>
          </a:xfrm>
          <a:prstGeom prst="rect">
            <a:avLst/>
          </a:prstGeom>
        </p:spPr>
      </p:pic>
      <p:sp>
        <p:nvSpPr>
          <p:cNvPr id="23" name="Rectangle 22">
            <a:extLst>
              <a:ext uri="{FF2B5EF4-FFF2-40B4-BE49-F238E27FC236}">
                <a16:creationId xmlns:a16="http://schemas.microsoft.com/office/drawing/2014/main" id="{7404AABF-D140-4952-9A06-67E87413BD4A}"/>
              </a:ext>
            </a:extLst>
          </p:cNvPr>
          <p:cNvSpPr/>
          <p:nvPr/>
        </p:nvSpPr>
        <p:spPr>
          <a:xfrm>
            <a:off x="2799739" y="4094749"/>
            <a:ext cx="493059"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LOGO HERE</a:t>
            </a:r>
            <a:endParaRPr lang="en-NZ" sz="700"/>
          </a:p>
        </p:txBody>
      </p:sp>
      <p:sp>
        <p:nvSpPr>
          <p:cNvPr id="24" name="Rectangle 23">
            <a:extLst>
              <a:ext uri="{FF2B5EF4-FFF2-40B4-BE49-F238E27FC236}">
                <a16:creationId xmlns:a16="http://schemas.microsoft.com/office/drawing/2014/main" id="{4EC13F26-659B-4822-B773-27E78A26A8B2}"/>
              </a:ext>
            </a:extLst>
          </p:cNvPr>
          <p:cNvSpPr/>
          <p:nvPr/>
        </p:nvSpPr>
        <p:spPr>
          <a:xfrm>
            <a:off x="6679474" y="4094749"/>
            <a:ext cx="493059"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LOGO HERE</a:t>
            </a:r>
            <a:endParaRPr lang="en-NZ" sz="700"/>
          </a:p>
        </p:txBody>
      </p:sp>
      <p:sp>
        <p:nvSpPr>
          <p:cNvPr id="25" name="Rectangle 24">
            <a:extLst>
              <a:ext uri="{FF2B5EF4-FFF2-40B4-BE49-F238E27FC236}">
                <a16:creationId xmlns:a16="http://schemas.microsoft.com/office/drawing/2014/main" id="{9861AD4A-7B0A-4947-9E3C-5510114B5DC0}"/>
              </a:ext>
            </a:extLst>
          </p:cNvPr>
          <p:cNvSpPr/>
          <p:nvPr/>
        </p:nvSpPr>
        <p:spPr>
          <a:xfrm>
            <a:off x="10616963" y="4088285"/>
            <a:ext cx="493059"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LOGO HERE</a:t>
            </a:r>
            <a:endParaRPr lang="en-NZ" sz="700"/>
          </a:p>
        </p:txBody>
      </p:sp>
    </p:spTree>
    <p:extLst>
      <p:ext uri="{BB962C8B-B14F-4D97-AF65-F5344CB8AC3E}">
        <p14:creationId xmlns:p14="http://schemas.microsoft.com/office/powerpoint/2010/main" val="3383435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Monitor for symptoms: Example social posts</a:t>
            </a:r>
            <a:endParaRPr lang="en-AU" sz="2000"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24F7868-F0B7-4C5C-A5CF-2C5733203E47}"/>
              </a:ext>
            </a:extLst>
          </p:cNvPr>
          <p:cNvSpPr/>
          <p:nvPr/>
        </p:nvSpPr>
        <p:spPr>
          <a:xfrm>
            <a:off x="512107" y="4824792"/>
            <a:ext cx="2883556" cy="1938992"/>
          </a:xfrm>
          <a:prstGeom prst="rect">
            <a:avLst/>
          </a:prstGeom>
          <a:solidFill>
            <a:schemeClr val="bg1"/>
          </a:solidFill>
          <a:ln w="3175">
            <a:noFill/>
          </a:ln>
          <a:effectLst/>
        </p:spPr>
        <p:txBody>
          <a:bodyPr wrap="square" anchor="t">
            <a:noAutofit/>
          </a:bodyPr>
          <a:lstStyle/>
          <a:p>
            <a:pPr fontAlgn="base"/>
            <a:r>
              <a:rPr lang="en-NZ" sz="1200" dirty="0">
                <a:solidFill>
                  <a:srgbClr val="000000"/>
                </a:solidFill>
                <a:latin typeface="Arial" panose="020B0604020202020204" pitchFamily="34" charset="0"/>
                <a:cs typeface="Arial" panose="020B0604020202020204" pitchFamily="34" charset="0"/>
              </a:rPr>
              <a:t>A casual contact is considered someone who has been in the same location as a confirmed case of COVID-19 during a possible infection period. While the confirmed case may not have had direct contact with other people at that location evidence shows there is still a risk of contracting COVID-19 and so extra vigilance is required. Find out more: nsw.gov.au</a:t>
            </a:r>
          </a:p>
        </p:txBody>
      </p:sp>
      <p:sp>
        <p:nvSpPr>
          <p:cNvPr id="7" name="Rectangle 6">
            <a:extLst>
              <a:ext uri="{FF2B5EF4-FFF2-40B4-BE49-F238E27FC236}">
                <a16:creationId xmlns:a16="http://schemas.microsoft.com/office/drawing/2014/main" id="{5B9B1B32-BCF8-4DAB-AEA5-C6156EBE3290}"/>
              </a:ext>
            </a:extLst>
          </p:cNvPr>
          <p:cNvSpPr/>
          <p:nvPr/>
        </p:nvSpPr>
        <p:spPr>
          <a:xfrm>
            <a:off x="4517029" y="4824792"/>
            <a:ext cx="2828691" cy="1569660"/>
          </a:xfrm>
          <a:prstGeom prst="rect">
            <a:avLst/>
          </a:prstGeom>
          <a:solidFill>
            <a:schemeClr val="bg1"/>
          </a:solidFill>
          <a:ln w="3175">
            <a:noFill/>
          </a:ln>
          <a:effectLst/>
        </p:spPr>
        <p:txBody>
          <a:bodyPr wrap="square" anchor="t">
            <a:noAutofit/>
          </a:bodyPr>
          <a:lstStyle/>
          <a:p>
            <a:pPr fontAlgn="base"/>
            <a:r>
              <a:rPr lang="en-NZ" sz="1200" dirty="0">
                <a:solidFill>
                  <a:srgbClr val="000000"/>
                </a:solidFill>
                <a:latin typeface="Arial" panose="020B0604020202020204" pitchFamily="34" charset="0"/>
                <a:cs typeface="Arial" panose="020B0604020202020204" pitchFamily="34" charset="0"/>
              </a:rPr>
              <a:t>A Monitor for Symptoms alert is issued when a confirmed case of COVID-19 has been to a location during a possible infection period. The alert is issued to help the community be extra vigilant when they need to be, and help organisations protect their staff and customers. Find out more: nsw.gov.au</a:t>
            </a:r>
            <a:endParaRPr lang="en-AU" sz="1200"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9BFE84-8640-4A88-912D-C255EBD7BC72}"/>
              </a:ext>
            </a:extLst>
          </p:cNvPr>
          <p:cNvSpPr/>
          <p:nvPr/>
        </p:nvSpPr>
        <p:spPr>
          <a:xfrm>
            <a:off x="8511900" y="4824792"/>
            <a:ext cx="2894796" cy="1569660"/>
          </a:xfrm>
          <a:prstGeom prst="rect">
            <a:avLst/>
          </a:prstGeom>
          <a:solidFill>
            <a:schemeClr val="bg1"/>
          </a:solidFill>
          <a:ln w="3175">
            <a:noFill/>
          </a:ln>
          <a:effectLst/>
        </p:spPr>
        <p:txBody>
          <a:bodyPr wrap="square" anchor="t">
            <a:noAutofit/>
          </a:bodyPr>
          <a:lstStyle/>
          <a:p>
            <a:pPr fontAlgn="base"/>
            <a:r>
              <a:rPr lang="en-NZ" sz="1200">
                <a:solidFill>
                  <a:srgbClr val="000000"/>
                </a:solidFill>
                <a:latin typeface="Arial" panose="020B0604020202020204" pitchFamily="34" charset="0"/>
                <a:cs typeface="Arial" panose="020B0604020202020204" pitchFamily="34" charset="0"/>
              </a:rPr>
              <a:t>Check if you’ve visited a location on the Monitor for Symptoms alert list. The more vigilant and alert to possible symptoms we are, the better we can tackle the spread of this virus. Testing is the quickest way we can identify cases in our community and keep the spread of the virus contained. Nsw.gov.au</a:t>
            </a:r>
          </a:p>
        </p:txBody>
      </p:sp>
      <p:sp>
        <p:nvSpPr>
          <p:cNvPr id="12" name="TextBox 11">
            <a:extLst>
              <a:ext uri="{FF2B5EF4-FFF2-40B4-BE49-F238E27FC236}">
                <a16:creationId xmlns:a16="http://schemas.microsoft.com/office/drawing/2014/main" id="{6FF17D05-6753-4BE7-8883-87C4C14D9542}"/>
              </a:ext>
            </a:extLst>
          </p:cNvPr>
          <p:cNvSpPr txBox="1"/>
          <p:nvPr/>
        </p:nvSpPr>
        <p:spPr>
          <a:xfrm>
            <a:off x="850940" y="971839"/>
            <a:ext cx="6798540" cy="369332"/>
          </a:xfrm>
          <a:prstGeom prst="rect">
            <a:avLst/>
          </a:prstGeom>
          <a:noFill/>
        </p:spPr>
        <p:txBody>
          <a:bodyPr wrap="square" rtlCol="0">
            <a:spAutoFit/>
          </a:bodyPr>
          <a:lstStyle/>
          <a:p>
            <a:r>
              <a:rPr lang="en-AU" b="1"/>
              <a:t>Tiles:</a:t>
            </a:r>
            <a:endParaRPr lang="en-NZ" b="1"/>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18</a:t>
            </a:fld>
            <a:endParaRPr lang="en-US"/>
          </a:p>
        </p:txBody>
      </p:sp>
      <p:sp>
        <p:nvSpPr>
          <p:cNvPr id="14" name="TextBox 13">
            <a:extLst>
              <a:ext uri="{FF2B5EF4-FFF2-40B4-BE49-F238E27FC236}">
                <a16:creationId xmlns:a16="http://schemas.microsoft.com/office/drawing/2014/main" id="{CF45F9AB-B9DB-40D8-BFC1-7DCAB2E1F442}"/>
              </a:ext>
            </a:extLst>
          </p:cNvPr>
          <p:cNvSpPr txBox="1"/>
          <p:nvPr/>
        </p:nvSpPr>
        <p:spPr>
          <a:xfrm>
            <a:off x="527970" y="998035"/>
            <a:ext cx="10851889" cy="369332"/>
          </a:xfrm>
          <a:prstGeom prst="rect">
            <a:avLst/>
          </a:prstGeom>
          <a:solidFill>
            <a:srgbClr val="0070C0"/>
          </a:solidFill>
        </p:spPr>
        <p:txBody>
          <a:bodyPr wrap="square" rtlCol="0">
            <a:spAutoFit/>
          </a:bodyPr>
          <a:lstStyle/>
          <a:p>
            <a:r>
              <a:rPr lang="en-AU" b="1">
                <a:solidFill>
                  <a:schemeClr val="bg1"/>
                </a:solidFill>
              </a:rPr>
              <a:t>Tiles:</a:t>
            </a:r>
            <a:endParaRPr lang="en-NZ" b="1">
              <a:solidFill>
                <a:schemeClr val="bg1"/>
              </a:solidFill>
            </a:endParaRPr>
          </a:p>
        </p:txBody>
      </p:sp>
      <p:sp>
        <p:nvSpPr>
          <p:cNvPr id="15" name="TextBox 14">
            <a:extLst>
              <a:ext uri="{FF2B5EF4-FFF2-40B4-BE49-F238E27FC236}">
                <a16:creationId xmlns:a16="http://schemas.microsoft.com/office/drawing/2014/main" id="{6CC2581F-8631-4418-B6FE-2ADD50B1F710}"/>
              </a:ext>
            </a:extLst>
          </p:cNvPr>
          <p:cNvSpPr txBox="1"/>
          <p:nvPr/>
        </p:nvSpPr>
        <p:spPr>
          <a:xfrm>
            <a:off x="512107" y="4563585"/>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sp>
        <p:nvSpPr>
          <p:cNvPr id="17" name="TextBox 16">
            <a:extLst>
              <a:ext uri="{FF2B5EF4-FFF2-40B4-BE49-F238E27FC236}">
                <a16:creationId xmlns:a16="http://schemas.microsoft.com/office/drawing/2014/main" id="{EE21B86D-D730-4ABB-A952-5F9EEB7979D4}"/>
              </a:ext>
            </a:extLst>
          </p:cNvPr>
          <p:cNvSpPr txBox="1"/>
          <p:nvPr/>
        </p:nvSpPr>
        <p:spPr>
          <a:xfrm>
            <a:off x="4506979" y="4563585"/>
            <a:ext cx="2848792" cy="261207"/>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sp>
        <p:nvSpPr>
          <p:cNvPr id="19" name="TextBox 18">
            <a:extLst>
              <a:ext uri="{FF2B5EF4-FFF2-40B4-BE49-F238E27FC236}">
                <a16:creationId xmlns:a16="http://schemas.microsoft.com/office/drawing/2014/main" id="{BA44A407-7A86-49C9-977C-5AB8AEAEDB19}"/>
              </a:ext>
            </a:extLst>
          </p:cNvPr>
          <p:cNvSpPr txBox="1"/>
          <p:nvPr/>
        </p:nvSpPr>
        <p:spPr>
          <a:xfrm>
            <a:off x="8501849" y="4563585"/>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pic>
        <p:nvPicPr>
          <p:cNvPr id="9" name="Picture 8" descr="A picture containing food&#10;&#10;Description automatically generated">
            <a:extLst>
              <a:ext uri="{FF2B5EF4-FFF2-40B4-BE49-F238E27FC236}">
                <a16:creationId xmlns:a16="http://schemas.microsoft.com/office/drawing/2014/main" id="{C5ACEFAD-EDA6-4E2D-85E3-923F262390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4" y="1618170"/>
            <a:ext cx="2841548" cy="2841548"/>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EE3225BB-B485-4349-838C-CCC50CCF39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4169" y="1628574"/>
            <a:ext cx="2841551" cy="2841551"/>
          </a:xfrm>
          <a:prstGeom prst="rect">
            <a:avLst/>
          </a:prstGeom>
        </p:spPr>
      </p:pic>
      <p:pic>
        <p:nvPicPr>
          <p:cNvPr id="22" name="Picture 21" descr="A screenshot of a cell phone&#10;&#10;Description automatically generated">
            <a:extLst>
              <a:ext uri="{FF2B5EF4-FFF2-40B4-BE49-F238E27FC236}">
                <a16:creationId xmlns:a16="http://schemas.microsoft.com/office/drawing/2014/main" id="{0FAF5369-4B9C-4C7E-8AE3-79087C85B6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1849" y="1618170"/>
            <a:ext cx="2841545" cy="2841545"/>
          </a:xfrm>
          <a:prstGeom prst="rect">
            <a:avLst/>
          </a:prstGeom>
        </p:spPr>
      </p:pic>
    </p:spTree>
    <p:extLst>
      <p:ext uri="{BB962C8B-B14F-4D97-AF65-F5344CB8AC3E}">
        <p14:creationId xmlns:p14="http://schemas.microsoft.com/office/powerpoint/2010/main" val="3892886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Monitor for symptoms: NSW Government </a:t>
            </a:r>
            <a:r>
              <a:rPr lang="en-AU" sz="2000" b="0" i="0" u="none" strike="noStrike" kern="1200" cap="none" spc="0" normalizeH="0" baseline="0" noProof="0">
                <a:ln>
                  <a:noFill/>
                </a:ln>
                <a:effectLst/>
                <a:uLnTx/>
                <a:uFillTx/>
                <a:latin typeface="Arial"/>
                <a:cs typeface="Arial"/>
              </a:rPr>
              <a:t>social posts and translation links</a:t>
            </a: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19</a:t>
            </a:fld>
            <a:endParaRPr lang="en-US"/>
          </a:p>
        </p:txBody>
      </p:sp>
      <p:pic>
        <p:nvPicPr>
          <p:cNvPr id="7" name="Picture 6">
            <a:extLst>
              <a:ext uri="{FF2B5EF4-FFF2-40B4-BE49-F238E27FC236}">
                <a16:creationId xmlns:a16="http://schemas.microsoft.com/office/drawing/2014/main" id="{44B61BEA-BE2B-40BC-93B9-58D5338C79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2943" y="4602174"/>
            <a:ext cx="3401806" cy="1900088"/>
          </a:xfrm>
          <a:prstGeom prst="rect">
            <a:avLst/>
          </a:prstGeom>
        </p:spPr>
      </p:pic>
      <p:sp>
        <p:nvSpPr>
          <p:cNvPr id="11" name="Rectangle 10">
            <a:extLst>
              <a:ext uri="{FF2B5EF4-FFF2-40B4-BE49-F238E27FC236}">
                <a16:creationId xmlns:a16="http://schemas.microsoft.com/office/drawing/2014/main" id="{5E414F69-326A-44E7-B3FB-5877A7A09391}"/>
              </a:ext>
            </a:extLst>
          </p:cNvPr>
          <p:cNvSpPr/>
          <p:nvPr/>
        </p:nvSpPr>
        <p:spPr>
          <a:xfrm>
            <a:off x="9055376" y="3791219"/>
            <a:ext cx="2298424" cy="276999"/>
          </a:xfrm>
          <a:prstGeom prst="rect">
            <a:avLst/>
          </a:prstGeom>
          <a:solidFill>
            <a:schemeClr val="bg1"/>
          </a:solidFill>
        </p:spPr>
        <p:txBody>
          <a:bodyPr wrap="square">
            <a:spAutoFit/>
          </a:bodyPr>
          <a:lstStyle/>
          <a:p>
            <a:r>
              <a:rPr lang="en-NZ" sz="1200" b="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Link to download</a:t>
            </a:r>
            <a:endParaRPr lang="en-NZ" sz="1200" b="1">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C8D8E9C-5035-4EF9-9CBC-33D6BBF09DBA}"/>
              </a:ext>
            </a:extLst>
          </p:cNvPr>
          <p:cNvSpPr/>
          <p:nvPr/>
        </p:nvSpPr>
        <p:spPr>
          <a:xfrm>
            <a:off x="3392943" y="3798704"/>
            <a:ext cx="2343665" cy="276999"/>
          </a:xfrm>
          <a:prstGeom prst="rect">
            <a:avLst/>
          </a:prstGeom>
          <a:solidFill>
            <a:schemeClr val="bg1"/>
          </a:solidFill>
        </p:spPr>
        <p:txBody>
          <a:bodyPr wrap="square">
            <a:spAutoFit/>
          </a:bodyPr>
          <a:lstStyle/>
          <a:p>
            <a:r>
              <a:rPr lang="en-NZ" sz="1200" b="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Link to download</a:t>
            </a:r>
            <a:endParaRPr lang="en-NZ" sz="1200" b="1">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C95EE71-084C-4625-8C39-AE3AC25B38DD}"/>
              </a:ext>
            </a:extLst>
          </p:cNvPr>
          <p:cNvSpPr/>
          <p:nvPr/>
        </p:nvSpPr>
        <p:spPr>
          <a:xfrm>
            <a:off x="6246227" y="3792159"/>
            <a:ext cx="2342070" cy="276999"/>
          </a:xfrm>
          <a:prstGeom prst="rect">
            <a:avLst/>
          </a:prstGeom>
          <a:solidFill>
            <a:schemeClr val="bg1"/>
          </a:solidFill>
        </p:spPr>
        <p:txBody>
          <a:bodyPr wrap="square">
            <a:spAutoFit/>
          </a:bodyPr>
          <a:lstStyle/>
          <a:p>
            <a:r>
              <a:rPr lang="en-NZ" sz="1200" b="1">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Link to download</a:t>
            </a:r>
            <a:endParaRPr lang="en-NZ" sz="1200"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DEDDB4B-F78D-4991-B4E3-E00D5263429E}"/>
              </a:ext>
            </a:extLst>
          </p:cNvPr>
          <p:cNvSpPr/>
          <p:nvPr/>
        </p:nvSpPr>
        <p:spPr>
          <a:xfrm>
            <a:off x="527970" y="3810375"/>
            <a:ext cx="2355354" cy="276999"/>
          </a:xfrm>
          <a:prstGeom prst="rect">
            <a:avLst/>
          </a:prstGeom>
          <a:solidFill>
            <a:schemeClr val="bg1"/>
          </a:solidFill>
        </p:spPr>
        <p:txBody>
          <a:bodyPr wrap="square">
            <a:spAutoFit/>
          </a:bodyPr>
          <a:lstStyle/>
          <a:p>
            <a:r>
              <a:rPr lang="en-AU" sz="1200" b="1">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Link to download</a:t>
            </a:r>
            <a:endParaRPr lang="en-NZ" sz="1200"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5DC6459-3C45-45BE-8577-B8085328833C}"/>
              </a:ext>
            </a:extLst>
          </p:cNvPr>
          <p:cNvSpPr txBox="1"/>
          <p:nvPr/>
        </p:nvSpPr>
        <p:spPr>
          <a:xfrm>
            <a:off x="6895231" y="6194485"/>
            <a:ext cx="2026553" cy="276999"/>
          </a:xfrm>
          <a:prstGeom prst="rect">
            <a:avLst/>
          </a:prstGeom>
          <a:solidFill>
            <a:schemeClr val="bg1"/>
          </a:solidFill>
        </p:spPr>
        <p:txBody>
          <a:bodyPr wrap="square" rtlCol="0">
            <a:spAutoFit/>
          </a:bodyPr>
          <a:lstStyle/>
          <a:p>
            <a:r>
              <a:rPr lang="en-AU" sz="1200" b="1">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Link to download</a:t>
            </a:r>
            <a:endParaRPr lang="en-NZ" sz="1200" b="1">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201D4A4-34C3-4A47-BA15-7580BE13EC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7970" y="1439727"/>
            <a:ext cx="2355354" cy="2352432"/>
          </a:xfrm>
          <a:prstGeom prst="rect">
            <a:avLst/>
          </a:prstGeom>
        </p:spPr>
      </p:pic>
      <p:pic>
        <p:nvPicPr>
          <p:cNvPr id="14" name="Picture 13">
            <a:extLst>
              <a:ext uri="{FF2B5EF4-FFF2-40B4-BE49-F238E27FC236}">
                <a16:creationId xmlns:a16="http://schemas.microsoft.com/office/drawing/2014/main" id="{2A689A7D-F7A8-40DC-AF5F-C9E9DD074F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55376" y="1441079"/>
            <a:ext cx="2298424" cy="2307000"/>
          </a:xfrm>
          <a:prstGeom prst="rect">
            <a:avLst/>
          </a:prstGeom>
        </p:spPr>
      </p:pic>
      <p:pic>
        <p:nvPicPr>
          <p:cNvPr id="16" name="Picture 15">
            <a:extLst>
              <a:ext uri="{FF2B5EF4-FFF2-40B4-BE49-F238E27FC236}">
                <a16:creationId xmlns:a16="http://schemas.microsoft.com/office/drawing/2014/main" id="{62A13A59-757C-4B10-B2A9-CDC25EEA4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92943" y="1439727"/>
            <a:ext cx="2343665" cy="2352432"/>
          </a:xfrm>
          <a:prstGeom prst="rect">
            <a:avLst/>
          </a:prstGeom>
        </p:spPr>
      </p:pic>
      <p:pic>
        <p:nvPicPr>
          <p:cNvPr id="19" name="Picture 18">
            <a:extLst>
              <a:ext uri="{FF2B5EF4-FFF2-40B4-BE49-F238E27FC236}">
                <a16:creationId xmlns:a16="http://schemas.microsoft.com/office/drawing/2014/main" id="{25D3E878-848C-48E0-BE99-56694708339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246227" y="1434534"/>
            <a:ext cx="2342070" cy="2342070"/>
          </a:xfrm>
          <a:prstGeom prst="rect">
            <a:avLst/>
          </a:prstGeom>
        </p:spPr>
      </p:pic>
      <p:sp>
        <p:nvSpPr>
          <p:cNvPr id="25" name="TextBox 24">
            <a:extLst>
              <a:ext uri="{FF2B5EF4-FFF2-40B4-BE49-F238E27FC236}">
                <a16:creationId xmlns:a16="http://schemas.microsoft.com/office/drawing/2014/main" id="{E9BA898D-C21C-492F-A684-349E81CF0240}"/>
              </a:ext>
            </a:extLst>
          </p:cNvPr>
          <p:cNvSpPr txBox="1"/>
          <p:nvPr/>
        </p:nvSpPr>
        <p:spPr>
          <a:xfrm>
            <a:off x="6895231" y="5790606"/>
            <a:ext cx="656637" cy="369332"/>
          </a:xfrm>
          <a:prstGeom prst="rect">
            <a:avLst/>
          </a:prstGeom>
          <a:solidFill>
            <a:srgbClr val="0070C0"/>
          </a:solidFill>
        </p:spPr>
        <p:txBody>
          <a:bodyPr wrap="square" rtlCol="0">
            <a:spAutoFit/>
          </a:bodyPr>
          <a:lstStyle/>
          <a:p>
            <a:r>
              <a:rPr lang="en-AU" b="1">
                <a:solidFill>
                  <a:schemeClr val="bg1"/>
                </a:solidFill>
              </a:rPr>
              <a:t>GIF:</a:t>
            </a:r>
          </a:p>
        </p:txBody>
      </p:sp>
      <p:sp>
        <p:nvSpPr>
          <p:cNvPr id="28" name="TextBox 27">
            <a:extLst>
              <a:ext uri="{FF2B5EF4-FFF2-40B4-BE49-F238E27FC236}">
                <a16:creationId xmlns:a16="http://schemas.microsoft.com/office/drawing/2014/main" id="{B30A5399-6C98-4387-B543-6BC0B5A75AC9}"/>
              </a:ext>
            </a:extLst>
          </p:cNvPr>
          <p:cNvSpPr txBox="1"/>
          <p:nvPr/>
        </p:nvSpPr>
        <p:spPr>
          <a:xfrm>
            <a:off x="527970" y="998035"/>
            <a:ext cx="10851889" cy="369332"/>
          </a:xfrm>
          <a:prstGeom prst="rect">
            <a:avLst/>
          </a:prstGeom>
          <a:solidFill>
            <a:srgbClr val="0070C0"/>
          </a:solidFill>
        </p:spPr>
        <p:txBody>
          <a:bodyPr wrap="square" rtlCol="0">
            <a:spAutoFit/>
          </a:bodyPr>
          <a:lstStyle/>
          <a:p>
            <a:r>
              <a:rPr lang="en-AU" b="1">
                <a:solidFill>
                  <a:schemeClr val="bg1"/>
                </a:solidFill>
              </a:rPr>
              <a:t>Tiles:</a:t>
            </a:r>
            <a:endParaRPr lang="en-NZ" b="1">
              <a:solidFill>
                <a:schemeClr val="bg1"/>
              </a:solidFill>
            </a:endParaRPr>
          </a:p>
        </p:txBody>
      </p:sp>
    </p:spTree>
    <p:extLst>
      <p:ext uri="{BB962C8B-B14F-4D97-AF65-F5344CB8AC3E}">
        <p14:creationId xmlns:p14="http://schemas.microsoft.com/office/powerpoint/2010/main" val="3304837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F51ABB-568F-48A4-AE7E-BB992C95B8AF}"/>
              </a:ext>
            </a:extLst>
          </p:cNvPr>
          <p:cNvSpPr>
            <a:spLocks noGrp="1"/>
          </p:cNvSpPr>
          <p:nvPr>
            <p:ph type="sldNum" sz="quarter" idx="12"/>
          </p:nvPr>
        </p:nvSpPr>
        <p:spPr/>
        <p:txBody>
          <a:bodyPr/>
          <a:lstStyle/>
          <a:p>
            <a:fld id="{330EA680-D336-4FF7-8B7A-9848BB0A1C32}" type="slidenum">
              <a:rPr lang="en-US" smtClean="0"/>
              <a:t>2</a:t>
            </a:fld>
            <a:endParaRPr lang="en-US"/>
          </a:p>
        </p:txBody>
      </p:sp>
      <p:sp>
        <p:nvSpPr>
          <p:cNvPr id="6" name="Title 3">
            <a:extLst>
              <a:ext uri="{FF2B5EF4-FFF2-40B4-BE49-F238E27FC236}">
                <a16:creationId xmlns:a16="http://schemas.microsoft.com/office/drawing/2014/main" id="{C103C6D5-2196-4364-818F-CCCDB2A7DE81}"/>
              </a:ext>
            </a:extLst>
          </p:cNvPr>
          <p:cNvSpPr>
            <a:spLocks noGrp="1"/>
          </p:cNvSpPr>
          <p:nvPr>
            <p:ph type="ctrTitle"/>
          </p:nvPr>
        </p:nvSpPr>
        <p:spPr>
          <a:xfrm>
            <a:off x="515938" y="732254"/>
            <a:ext cx="6700650" cy="825084"/>
          </a:xfrm>
        </p:spPr>
        <p:txBody>
          <a:bodyPr>
            <a:noAutofit/>
          </a:bodyPr>
          <a:lstStyle/>
          <a:p>
            <a:pPr algn="l"/>
            <a:r>
              <a:rPr lang="en-AU" sz="2800" b="1">
                <a:solidFill>
                  <a:schemeClr val="bg1"/>
                </a:solidFill>
                <a:latin typeface="Arial" panose="020B0604020202020204" pitchFamily="34" charset="0"/>
                <a:cs typeface="Arial" panose="020B0604020202020204" pitchFamily="34" charset="0"/>
              </a:rPr>
              <a:t>Scenario 1: </a:t>
            </a:r>
            <a:br>
              <a:rPr lang="en-AU" sz="2800" b="1">
                <a:solidFill>
                  <a:schemeClr val="bg1"/>
                </a:solidFill>
                <a:latin typeface="Arial" panose="020B0604020202020204" pitchFamily="34" charset="0"/>
                <a:cs typeface="Arial" panose="020B0604020202020204" pitchFamily="34" charset="0"/>
              </a:rPr>
            </a:br>
            <a:r>
              <a:rPr lang="en-AU" sz="2800">
                <a:solidFill>
                  <a:schemeClr val="bg1"/>
                </a:solidFill>
                <a:latin typeface="Arial" panose="020B0604020202020204" pitchFamily="34" charset="0"/>
                <a:cs typeface="Arial" panose="020B0604020202020204" pitchFamily="34" charset="0"/>
              </a:rPr>
              <a:t>Increased testing alert</a:t>
            </a:r>
          </a:p>
        </p:txBody>
      </p:sp>
      <p:sp>
        <p:nvSpPr>
          <p:cNvPr id="2" name="Rectangle 1">
            <a:extLst>
              <a:ext uri="{FF2B5EF4-FFF2-40B4-BE49-F238E27FC236}">
                <a16:creationId xmlns:a16="http://schemas.microsoft.com/office/drawing/2014/main" id="{7F85FC9D-53BC-4816-9B74-9B80ADDBD5C0}"/>
              </a:ext>
            </a:extLst>
          </p:cNvPr>
          <p:cNvSpPr/>
          <p:nvPr/>
        </p:nvSpPr>
        <p:spPr>
          <a:xfrm>
            <a:off x="515937" y="1862138"/>
            <a:ext cx="5940521" cy="3554819"/>
          </a:xfrm>
          <a:prstGeom prst="rect">
            <a:avLst/>
          </a:prstGeom>
        </p:spPr>
        <p:txBody>
          <a:bodyPr wrap="square">
            <a:spAutoFit/>
          </a:bodyPr>
          <a:lstStyle/>
          <a:p>
            <a:pPr>
              <a:spcBef>
                <a:spcPts val="300"/>
              </a:spcBef>
            </a:pPr>
            <a:r>
              <a:rPr lang="en-NZ" sz="1400">
                <a:solidFill>
                  <a:schemeClr val="bg1"/>
                </a:solidFill>
                <a:latin typeface="Arial" panose="020B0604020202020204" pitchFamily="34" charset="0"/>
                <a:cs typeface="Arial" panose="020B0604020202020204" pitchFamily="34" charset="0"/>
              </a:rPr>
              <a:t>If an area or suburb is identified by NSW Health as having a growing number of COVID cases, or </a:t>
            </a:r>
            <a:r>
              <a:rPr lang="en-AU" sz="1400">
                <a:solidFill>
                  <a:schemeClr val="bg1"/>
                </a:solidFill>
                <a:latin typeface="Arial" panose="020B0604020202020204" pitchFamily="34" charset="0"/>
                <a:cs typeface="Arial" panose="020B0604020202020204" pitchFamily="34" charset="0"/>
              </a:rPr>
              <a:t>are places where NSW Health wants to increase testing to find any cases in that area, for example if an area has been exposed to a COVID-19 case during the infectious period or if there has been community transmission with unknown links</a:t>
            </a:r>
            <a:r>
              <a:rPr lang="en-NZ" sz="1400">
                <a:solidFill>
                  <a:schemeClr val="bg1"/>
                </a:solidFill>
                <a:latin typeface="Arial" panose="020B0604020202020204" pitchFamily="34" charset="0"/>
                <a:cs typeface="Arial" panose="020B0604020202020204" pitchFamily="34" charset="0"/>
              </a:rPr>
              <a:t>, an ‘</a:t>
            </a:r>
            <a:r>
              <a:rPr lang="en-NZ" sz="1400" b="1">
                <a:solidFill>
                  <a:schemeClr val="bg1"/>
                </a:solidFill>
                <a:latin typeface="Arial" panose="020B0604020202020204" pitchFamily="34" charset="0"/>
                <a:cs typeface="Arial" panose="020B0604020202020204" pitchFamily="34" charset="0"/>
              </a:rPr>
              <a:t>increased testing alert</a:t>
            </a:r>
            <a:r>
              <a:rPr lang="en-NZ" sz="1400">
                <a:solidFill>
                  <a:schemeClr val="bg1"/>
                </a:solidFill>
                <a:latin typeface="Arial" panose="020B0604020202020204" pitchFamily="34" charset="0"/>
                <a:cs typeface="Arial" panose="020B0604020202020204" pitchFamily="34" charset="0"/>
              </a:rPr>
              <a:t>’ will be issued for that community to stay vigilant for symptoms.</a:t>
            </a:r>
          </a:p>
          <a:p>
            <a:pPr>
              <a:spcBef>
                <a:spcPts val="300"/>
              </a:spcBef>
            </a:pPr>
            <a:endParaRPr lang="en-NZ" sz="1400">
              <a:solidFill>
                <a:schemeClr val="bg1"/>
              </a:solidFill>
              <a:latin typeface="Arial" panose="020B0604020202020204" pitchFamily="34" charset="0"/>
              <a:cs typeface="Arial" panose="020B0604020202020204" pitchFamily="34" charset="0"/>
            </a:endParaRPr>
          </a:p>
          <a:p>
            <a:pPr>
              <a:spcBef>
                <a:spcPts val="300"/>
              </a:spcBef>
            </a:pPr>
            <a:r>
              <a:rPr lang="en-NZ" sz="1400">
                <a:solidFill>
                  <a:schemeClr val="bg1"/>
                </a:solidFill>
                <a:latin typeface="Arial" panose="020B0604020202020204" pitchFamily="34" charset="0"/>
                <a:cs typeface="Arial" panose="020B0604020202020204" pitchFamily="34" charset="0"/>
              </a:rPr>
              <a:t>Encouraging people to stay vigilant by monitoring and undertake testing for even the mildest symptoms is critical to our COVID response.</a:t>
            </a:r>
          </a:p>
          <a:p>
            <a:pPr>
              <a:spcBef>
                <a:spcPts val="300"/>
              </a:spcBef>
            </a:pPr>
            <a:endParaRPr lang="en-NZ" sz="1400">
              <a:solidFill>
                <a:schemeClr val="bg1"/>
              </a:solidFill>
              <a:latin typeface="Arial" panose="020B0604020202020204" pitchFamily="34" charset="0"/>
              <a:cs typeface="Arial" panose="020B0604020202020204" pitchFamily="34" charset="0"/>
            </a:endParaRPr>
          </a:p>
          <a:p>
            <a:pPr>
              <a:spcBef>
                <a:spcPts val="300"/>
              </a:spcBef>
            </a:pPr>
            <a:r>
              <a:rPr lang="en-NZ" sz="1400">
                <a:solidFill>
                  <a:schemeClr val="bg1"/>
                </a:solidFill>
                <a:latin typeface="Arial" panose="020B0604020202020204" pitchFamily="34" charset="0"/>
                <a:cs typeface="Arial" panose="020B0604020202020204" pitchFamily="34" charset="0"/>
              </a:rPr>
              <a:t>The following messaging and content (both branded and unbranded) has been designed to help you communicate this to your community.</a:t>
            </a:r>
          </a:p>
          <a:p>
            <a:pPr>
              <a:spcBef>
                <a:spcPts val="300"/>
              </a:spcBef>
            </a:pPr>
            <a:endParaRPr lang="en-NZ" sz="1400">
              <a:solidFill>
                <a:schemeClr val="bg1"/>
              </a:solidFill>
              <a:latin typeface="Arial" panose="020B0604020202020204" pitchFamily="34" charset="0"/>
              <a:cs typeface="Arial" panose="020B0604020202020204" pitchFamily="34" charset="0"/>
            </a:endParaRPr>
          </a:p>
          <a:p>
            <a:pPr>
              <a:spcBef>
                <a:spcPts val="300"/>
              </a:spcBef>
            </a:pPr>
            <a:r>
              <a:rPr lang="en-NZ" sz="1400">
                <a:solidFill>
                  <a:schemeClr val="bg1"/>
                </a:solidFill>
                <a:latin typeface="Arial" panose="020B0604020202020204" pitchFamily="34" charset="0"/>
                <a:cs typeface="Arial" panose="020B0604020202020204" pitchFamily="34" charset="0"/>
              </a:rPr>
              <a:t>Locations are identified listed and updated daily on </a:t>
            </a:r>
            <a:r>
              <a:rPr lang="en-NZ" sz="140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nsw.gov.au</a:t>
            </a:r>
            <a:r>
              <a:rPr lang="en-NZ"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269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F51ABB-568F-48A4-AE7E-BB992C95B8AF}"/>
              </a:ext>
            </a:extLst>
          </p:cNvPr>
          <p:cNvSpPr>
            <a:spLocks noGrp="1"/>
          </p:cNvSpPr>
          <p:nvPr>
            <p:ph type="sldNum" sz="quarter" idx="12"/>
          </p:nvPr>
        </p:nvSpPr>
        <p:spPr/>
        <p:txBody>
          <a:bodyPr/>
          <a:lstStyle/>
          <a:p>
            <a:fld id="{330EA680-D336-4FF7-8B7A-9848BB0A1C32}" type="slidenum">
              <a:rPr lang="en-US" smtClean="0"/>
              <a:t>20</a:t>
            </a:fld>
            <a:endParaRPr lang="en-US"/>
          </a:p>
        </p:txBody>
      </p:sp>
      <p:sp>
        <p:nvSpPr>
          <p:cNvPr id="5" name="Title 3">
            <a:extLst>
              <a:ext uri="{FF2B5EF4-FFF2-40B4-BE49-F238E27FC236}">
                <a16:creationId xmlns:a16="http://schemas.microsoft.com/office/drawing/2014/main" id="{9B62CDC1-9F1D-432D-8912-6EBEA47D9DD9}"/>
              </a:ext>
            </a:extLst>
          </p:cNvPr>
          <p:cNvSpPr txBox="1">
            <a:spLocks/>
          </p:cNvSpPr>
          <p:nvPr/>
        </p:nvSpPr>
        <p:spPr>
          <a:xfrm>
            <a:off x="515937" y="732254"/>
            <a:ext cx="9318345" cy="825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800" b="1" dirty="0">
                <a:solidFill>
                  <a:schemeClr val="bg1"/>
                </a:solidFill>
                <a:latin typeface="Arial" panose="020B0604020202020204" pitchFamily="34" charset="0"/>
                <a:cs typeface="Arial" panose="020B0604020202020204" pitchFamily="34" charset="0"/>
              </a:rPr>
              <a:t>Scenario 3: </a:t>
            </a:r>
            <a:br>
              <a:rPr lang="en-AU" sz="2800" b="1" dirty="0">
                <a:solidFill>
                  <a:schemeClr val="bg1"/>
                </a:solidFill>
                <a:latin typeface="Arial" panose="020B0604020202020204" pitchFamily="34" charset="0"/>
                <a:cs typeface="Arial" panose="020B0604020202020204" pitchFamily="34" charset="0"/>
              </a:rPr>
            </a:br>
            <a:r>
              <a:rPr lang="en-AU" sz="2800" dirty="0">
                <a:solidFill>
                  <a:schemeClr val="bg1"/>
                </a:solidFill>
                <a:latin typeface="Arial" panose="020B0604020202020204" pitchFamily="34" charset="0"/>
                <a:cs typeface="Arial" panose="020B0604020202020204" pitchFamily="34" charset="0"/>
              </a:rPr>
              <a:t>Close contact location alert self-isolate and get tested immediately</a:t>
            </a:r>
          </a:p>
        </p:txBody>
      </p:sp>
      <p:sp>
        <p:nvSpPr>
          <p:cNvPr id="7" name="Rectangle 6">
            <a:extLst>
              <a:ext uri="{FF2B5EF4-FFF2-40B4-BE49-F238E27FC236}">
                <a16:creationId xmlns:a16="http://schemas.microsoft.com/office/drawing/2014/main" id="{FD0C50E0-31A2-4DC3-B319-2FC3895443B6}"/>
              </a:ext>
            </a:extLst>
          </p:cNvPr>
          <p:cNvSpPr/>
          <p:nvPr/>
        </p:nvSpPr>
        <p:spPr>
          <a:xfrm>
            <a:off x="515938" y="1769292"/>
            <a:ext cx="5822109" cy="3508653"/>
          </a:xfrm>
          <a:prstGeom prst="rect">
            <a:avLst/>
          </a:prstGeom>
        </p:spPr>
        <p:txBody>
          <a:bodyPr wrap="square">
            <a:spAutoFit/>
          </a:bodyPr>
          <a:lstStyle/>
          <a:p>
            <a:pPr>
              <a:spcAft>
                <a:spcPts val="1200"/>
              </a:spcAft>
            </a:pPr>
            <a:r>
              <a:rPr lang="en-AU" sz="1400">
                <a:solidFill>
                  <a:schemeClr val="bg1"/>
                </a:solidFill>
                <a:latin typeface="Arial" panose="020B0604020202020204" pitchFamily="34" charset="0"/>
                <a:cs typeface="Arial" panose="020B0604020202020204" pitchFamily="34" charset="0"/>
              </a:rPr>
              <a:t>In some circumstances, NSW Health may classify individuals who visited the same location as a confirmed positive case as a ‘close contact’.</a:t>
            </a:r>
          </a:p>
          <a:p>
            <a:pPr>
              <a:spcAft>
                <a:spcPts val="1200"/>
              </a:spcAft>
            </a:pPr>
            <a:r>
              <a:rPr lang="en-AU" sz="1400">
                <a:solidFill>
                  <a:schemeClr val="bg1"/>
                </a:solidFill>
                <a:latin typeface="Arial" panose="020B0604020202020204" pitchFamily="34" charset="0"/>
                <a:cs typeface="Arial" panose="020B0604020202020204" pitchFamily="34" charset="0"/>
              </a:rPr>
              <a:t>In this instance, a ‘Self-Isolate and Get Tested Immediately’ alert will be issued.</a:t>
            </a:r>
          </a:p>
          <a:p>
            <a:pPr>
              <a:spcAft>
                <a:spcPts val="1200"/>
              </a:spcAft>
            </a:pPr>
            <a:r>
              <a:rPr lang="en-AU" sz="1400">
                <a:solidFill>
                  <a:schemeClr val="bg1"/>
                </a:solidFill>
                <a:latin typeface="Arial" panose="020B0604020202020204" pitchFamily="34" charset="0"/>
                <a:cs typeface="Arial" panose="020B0604020202020204" pitchFamily="34" charset="0"/>
              </a:rPr>
              <a:t>Individuals classified as a close contacts must immediately self-isolate and get tested, even if they have no symptoms. Once tested they must continue to self isolate until the date specified by a public health official (usually two weeks), regardless of a positive or negative test result.</a:t>
            </a:r>
          </a:p>
          <a:p>
            <a:pPr>
              <a:spcAft>
                <a:spcPts val="1200"/>
              </a:spcAft>
            </a:pPr>
            <a:r>
              <a:rPr lang="en-NZ" sz="1400">
                <a:solidFill>
                  <a:schemeClr val="bg1"/>
                </a:solidFill>
                <a:latin typeface="Arial" panose="020B0604020202020204" pitchFamily="34" charset="0"/>
                <a:cs typeface="Arial" panose="020B0604020202020204" pitchFamily="34" charset="0"/>
              </a:rPr>
              <a:t>The following messaging and content (both branded and unbranded) has been designed to help you communicate this to your community.</a:t>
            </a:r>
          </a:p>
          <a:p>
            <a:pPr>
              <a:spcAft>
                <a:spcPts val="1200"/>
              </a:spcAft>
            </a:pPr>
            <a:r>
              <a:rPr lang="en-NZ" sz="1400">
                <a:solidFill>
                  <a:schemeClr val="bg1"/>
                </a:solidFill>
                <a:latin typeface="Arial" panose="020B0604020202020204" pitchFamily="34" charset="0"/>
                <a:cs typeface="Arial" panose="020B0604020202020204" pitchFamily="34" charset="0"/>
              </a:rPr>
              <a:t>Locations are listed and updated daily on </a:t>
            </a:r>
            <a:r>
              <a:rPr lang="en-NZ" sz="140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nsw.gov.au</a:t>
            </a:r>
            <a:r>
              <a:rPr lang="en-NZ" sz="1400">
                <a:solidFill>
                  <a:schemeClr val="bg1"/>
                </a:solidFill>
                <a:latin typeface="Arial" panose="020B0604020202020204" pitchFamily="34" charset="0"/>
                <a:cs typeface="Arial" panose="020B0604020202020204" pitchFamily="34" charset="0"/>
              </a:rPr>
              <a:t>, and will remain on the website for 14 days after the confirmed case was in attendance.</a:t>
            </a:r>
          </a:p>
        </p:txBody>
      </p:sp>
    </p:spTree>
    <p:extLst>
      <p:ext uri="{BB962C8B-B14F-4D97-AF65-F5344CB8AC3E}">
        <p14:creationId xmlns:p14="http://schemas.microsoft.com/office/powerpoint/2010/main" val="165861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B1839-A7D6-4729-8257-A9917004A5C3}"/>
              </a:ext>
            </a:extLst>
          </p:cNvPr>
          <p:cNvSpPr>
            <a:spLocks noGrp="1"/>
          </p:cNvSpPr>
          <p:nvPr>
            <p:ph idx="1"/>
          </p:nvPr>
        </p:nvSpPr>
        <p:spPr>
          <a:xfrm>
            <a:off x="421432" y="896494"/>
            <a:ext cx="7970728" cy="5824981"/>
          </a:xfrm>
        </p:spPr>
        <p:txBody>
          <a:bodyPr>
            <a:noAutofit/>
          </a:bodyPr>
          <a:lstStyle/>
          <a:p>
            <a:pPr marL="0" indent="0">
              <a:lnSpc>
                <a:spcPct val="100000"/>
              </a:lnSpc>
              <a:spcBef>
                <a:spcPts val="300"/>
              </a:spcBef>
              <a:buNone/>
            </a:pPr>
            <a:r>
              <a:rPr lang="en-US" sz="1200" b="1">
                <a:latin typeface="Arial" panose="020B0604020202020204" pitchFamily="34" charset="0"/>
                <a:cs typeface="Arial" panose="020B0604020202020204" pitchFamily="34" charset="0"/>
              </a:rPr>
              <a:t>Example messaging (</a:t>
            </a:r>
            <a:r>
              <a:rPr lang="en-AU" sz="1200" b="1">
                <a:latin typeface="Arial" panose="020B0604020202020204" pitchFamily="34" charset="0"/>
                <a:cs typeface="Arial" panose="020B0604020202020204" pitchFamily="34" charset="0"/>
              </a:rPr>
              <a:t>these messages are designed to include at least one of the three elements in each communication)</a:t>
            </a:r>
            <a:endParaRPr lang="en-US" sz="1200" i="1">
              <a:latin typeface="Arial" panose="020B0604020202020204" pitchFamily="34" charset="0"/>
              <a:cs typeface="Arial" panose="020B0604020202020204" pitchFamily="34" charset="0"/>
            </a:endParaRPr>
          </a:p>
          <a:p>
            <a:pPr marL="0" indent="0">
              <a:lnSpc>
                <a:spcPct val="100000"/>
              </a:lnSpc>
              <a:spcBef>
                <a:spcPts val="300"/>
              </a:spcBef>
              <a:buNone/>
            </a:pPr>
            <a:endParaRPr lang="en-US" sz="1200" b="1">
              <a:latin typeface="Arial" panose="020B0604020202020204" pitchFamily="34" charset="0"/>
              <a:cs typeface="Arial" panose="020B0604020202020204" pitchFamily="34" charset="0"/>
            </a:endParaRPr>
          </a:p>
          <a:p>
            <a:pPr marL="0" indent="0">
              <a:lnSpc>
                <a:spcPct val="100000"/>
              </a:lnSpc>
              <a:spcBef>
                <a:spcPts val="300"/>
              </a:spcBef>
              <a:buNone/>
            </a:pPr>
            <a:r>
              <a:rPr lang="en-US" sz="1200" b="1">
                <a:latin typeface="Arial" panose="020B0604020202020204" pitchFamily="34" charset="0"/>
                <a:cs typeface="Arial" panose="020B0604020202020204" pitchFamily="34" charset="0"/>
              </a:rPr>
              <a:t>What is the situation?</a:t>
            </a:r>
            <a:endParaRPr lang="en-US" sz="1200">
              <a:latin typeface="Arial" panose="020B0604020202020204" pitchFamily="34" charset="0"/>
              <a:cs typeface="Arial" panose="020B0604020202020204" pitchFamily="34" charset="0"/>
            </a:endParaRPr>
          </a:p>
          <a:p>
            <a:pPr marL="171450" lvl="0" indent="-171450">
              <a:spcBef>
                <a:spcPts val="300"/>
              </a:spcBef>
            </a:pPr>
            <a:r>
              <a:rPr lang="en-AU" sz="1100">
                <a:latin typeface="Arial" panose="020B0604020202020204" pitchFamily="34" charset="0"/>
                <a:cs typeface="Arial" panose="020B0604020202020204" pitchFamily="34" charset="0"/>
              </a:rPr>
              <a:t>Due to a confirmed case of COVID-19 visiting [insert location/locations] in the [insert area] area during a possible infection period, a self-isolate and get tested alert has been issued.</a:t>
            </a:r>
          </a:p>
          <a:p>
            <a:pPr marL="171450" indent="-171450">
              <a:spcBef>
                <a:spcPts val="300"/>
              </a:spcBef>
            </a:pPr>
            <a:r>
              <a:rPr lang="en-NZ" sz="1100"/>
              <a:t>If </a:t>
            </a:r>
            <a:r>
              <a:rPr lang="en-NZ" sz="1100">
                <a:latin typeface="Arial" panose="020B0604020202020204" pitchFamily="34" charset="0"/>
                <a:cs typeface="Arial" panose="020B0604020202020204" pitchFamily="34" charset="0"/>
              </a:rPr>
              <a:t>you have visited </a:t>
            </a:r>
            <a:r>
              <a:rPr lang="en-AU" sz="1100">
                <a:latin typeface="Arial" panose="020B0604020202020204" pitchFamily="34" charset="0"/>
                <a:cs typeface="Arial" panose="020B0604020202020204" pitchFamily="34" charset="0"/>
              </a:rPr>
              <a:t>[insert location/locations], health authorities </a:t>
            </a:r>
            <a:r>
              <a:rPr lang="en-NZ" sz="1100">
                <a:latin typeface="Arial" panose="020B0604020202020204" pitchFamily="34" charset="0"/>
                <a:cs typeface="Arial" panose="020B0604020202020204" pitchFamily="34" charset="0"/>
              </a:rPr>
              <a:t>consider you a close contact and it is critical that you get tested and immediately self-isolate.</a:t>
            </a:r>
          </a:p>
          <a:p>
            <a:pPr marL="171450" indent="-171450">
              <a:spcBef>
                <a:spcPts val="300"/>
              </a:spcBef>
            </a:pPr>
            <a:r>
              <a:rPr lang="en-AU" sz="1100">
                <a:latin typeface="Arial" panose="020B0604020202020204" pitchFamily="34" charset="0"/>
                <a:cs typeface="Arial" panose="020B0604020202020204" pitchFamily="34" charset="0"/>
              </a:rPr>
              <a:t>See all </a:t>
            </a:r>
            <a:r>
              <a:rPr lang="en-AU" sz="1100">
                <a:latin typeface="Arial" panose="020B0604020202020204" pitchFamily="34" charset="0"/>
                <a:cs typeface="Arial" panose="020B0604020202020204" pitchFamily="34" charset="0"/>
                <a:hlinkClick r:id="rId2"/>
              </a:rPr>
              <a:t>the locations/public transport routes linked </a:t>
            </a:r>
            <a:r>
              <a:rPr lang="en-AU" sz="1100">
                <a:latin typeface="Arial" panose="020B0604020202020204" pitchFamily="34" charset="0"/>
                <a:cs typeface="Arial" panose="020B0604020202020204" pitchFamily="34" charset="0"/>
              </a:rPr>
              <a:t>to cases</a:t>
            </a:r>
            <a:endParaRPr lang="en-NZ" sz="1100">
              <a:latin typeface="Arial" panose="020B0604020202020204" pitchFamily="34" charset="0"/>
              <a:cs typeface="Arial" panose="020B0604020202020204" pitchFamily="34" charset="0"/>
            </a:endParaRPr>
          </a:p>
          <a:p>
            <a:pPr marL="0" indent="0">
              <a:lnSpc>
                <a:spcPct val="110000"/>
              </a:lnSpc>
              <a:spcBef>
                <a:spcPts val="300"/>
              </a:spcBef>
              <a:buNone/>
            </a:pPr>
            <a:endParaRPr lang="en-US" sz="1100">
              <a:solidFill>
                <a:schemeClr val="accent6"/>
              </a:solidFill>
              <a:latin typeface="Arial" panose="020B0604020202020204" pitchFamily="34" charset="0"/>
              <a:cs typeface="Arial" panose="020B0604020202020204" pitchFamily="34" charset="0"/>
            </a:endParaRPr>
          </a:p>
          <a:p>
            <a:pPr marL="0" indent="0">
              <a:spcBef>
                <a:spcPts val="300"/>
              </a:spcBef>
              <a:buNone/>
            </a:pPr>
            <a:r>
              <a:rPr lang="en-US" sz="1200" b="1">
                <a:latin typeface="Arial" panose="020B0604020202020204" pitchFamily="34" charset="0"/>
                <a:cs typeface="Arial" panose="020B0604020202020204" pitchFamily="34" charset="0"/>
              </a:rPr>
              <a:t>What should the community do?</a:t>
            </a:r>
            <a:endParaRPr lang="en-US" sz="1200">
              <a:latin typeface="Arial" panose="020B0604020202020204" pitchFamily="34" charset="0"/>
              <a:cs typeface="Arial" panose="020B0604020202020204" pitchFamily="34" charset="0"/>
            </a:endParaRPr>
          </a:p>
          <a:p>
            <a:pPr marL="171450" indent="-171450">
              <a:spcBef>
                <a:spcPts val="300"/>
              </a:spcBef>
            </a:pPr>
            <a:r>
              <a:rPr lang="en-US" sz="1100">
                <a:latin typeface="Arial" panose="020B0604020202020204" pitchFamily="34" charset="0"/>
                <a:cs typeface="Arial" panose="020B0604020202020204" pitchFamily="34" charset="0"/>
              </a:rPr>
              <a:t>If you visited one of the locations </a:t>
            </a:r>
            <a:r>
              <a:rPr lang="en-NZ" sz="1100">
                <a:latin typeface="Arial" panose="020B0604020202020204" pitchFamily="34" charset="0"/>
                <a:cs typeface="Arial" panose="020B0604020202020204" pitchFamily="34" charset="0"/>
              </a:rPr>
              <a:t>it is extremely important that you self-isolate immediately and get tested, even if you’re not experiencing symptoms.</a:t>
            </a:r>
          </a:p>
          <a:p>
            <a:pPr marL="171450" indent="-171450">
              <a:spcBef>
                <a:spcPts val="300"/>
              </a:spcBef>
            </a:pPr>
            <a:r>
              <a:rPr lang="en-NZ" sz="1100">
                <a:latin typeface="Arial" panose="020B0604020202020204" pitchFamily="34" charset="0"/>
                <a:cs typeface="Arial" panose="020B0604020202020204" pitchFamily="34" charset="0"/>
              </a:rPr>
              <a:t>You can be tested through your local doctor, or at a designated COVID testing clinic and should wear a mask to and from the clinic.</a:t>
            </a:r>
          </a:p>
          <a:p>
            <a:pPr marL="171450" indent="-171450">
              <a:spcBef>
                <a:spcPts val="300"/>
              </a:spcBef>
            </a:pPr>
            <a:r>
              <a:rPr lang="en-AU" sz="1100">
                <a:latin typeface="Arial" panose="020B0604020202020204" pitchFamily="34" charset="0"/>
                <a:cs typeface="Arial" panose="020B0604020202020204" pitchFamily="34" charset="0"/>
                <a:hlinkClick r:id="rId3"/>
              </a:rPr>
              <a:t>Find your nearest COVID-19 testing clinic</a:t>
            </a:r>
            <a:endParaRPr lang="en-NZ" sz="1100">
              <a:latin typeface="Arial" panose="020B0604020202020204" pitchFamily="34" charset="0"/>
              <a:cs typeface="Arial" panose="020B0604020202020204" pitchFamily="34" charset="0"/>
            </a:endParaRPr>
          </a:p>
          <a:p>
            <a:pPr marL="171450" indent="-171450">
              <a:spcBef>
                <a:spcPts val="300"/>
              </a:spcBef>
            </a:pPr>
            <a:r>
              <a:rPr lang="en-NZ" sz="1100">
                <a:latin typeface="Arial" panose="020B0604020202020204" pitchFamily="34" charset="0"/>
                <a:cs typeface="Arial" panose="020B0604020202020204" pitchFamily="34" charset="0"/>
              </a:rPr>
              <a:t>You must self-isolate for 14-days, even if your test result is negative, as i</a:t>
            </a:r>
            <a:r>
              <a:rPr lang="en-AU" sz="1100">
                <a:latin typeface="Arial" panose="020B0604020202020204" pitchFamily="34" charset="0"/>
                <a:cs typeface="Arial" panose="020B0604020202020204" pitchFamily="34" charset="0"/>
              </a:rPr>
              <a:t>t can take 14 days before you show symptoms or test positive.</a:t>
            </a:r>
          </a:p>
          <a:p>
            <a:pPr marL="171450" indent="-171450">
              <a:spcBef>
                <a:spcPts val="300"/>
              </a:spcBef>
            </a:pPr>
            <a:r>
              <a:rPr lang="en-US" sz="1100">
                <a:latin typeface="Arial" panose="020B0604020202020204" pitchFamily="34" charset="0"/>
                <a:cs typeface="Arial" panose="020B0604020202020204" pitchFamily="34" charset="0"/>
              </a:rPr>
              <a:t>Visit </a:t>
            </a:r>
            <a:r>
              <a:rPr lang="en-NZ" sz="1100">
                <a:latin typeface="Arial" panose="020B0604020202020204" pitchFamily="34" charset="0"/>
                <a:cs typeface="Arial" panose="020B0604020202020204" pitchFamily="34" charset="0"/>
                <a:hlinkClick r:id="rId4"/>
              </a:rPr>
              <a:t>nsw.gov.au/covid-19</a:t>
            </a:r>
            <a:r>
              <a:rPr lang="en-NZ" sz="1100">
                <a:latin typeface="Arial" panose="020B0604020202020204" pitchFamily="34" charset="0"/>
                <a:cs typeface="Arial" panose="020B0604020202020204" pitchFamily="34" charset="0"/>
              </a:rPr>
              <a:t> to learn more about being COVID Safe and looking after your mental health and wellbeing during this time.</a:t>
            </a:r>
          </a:p>
          <a:p>
            <a:pPr marL="171450" indent="-171450">
              <a:spcBef>
                <a:spcPts val="300"/>
              </a:spcBef>
            </a:pPr>
            <a:r>
              <a:rPr lang="en-AU" sz="1100">
                <a:latin typeface="Arial" panose="020B0604020202020204" pitchFamily="34" charset="0"/>
                <a:cs typeface="Arial" panose="020B0604020202020204" pitchFamily="34" charset="0"/>
              </a:rPr>
              <a:t>You can </a:t>
            </a:r>
            <a:r>
              <a:rPr lang="en-AU" sz="1100">
                <a:latin typeface="Arial" panose="020B0604020202020204" pitchFamily="34" charset="0"/>
                <a:cs typeface="Arial" panose="020B0604020202020204" pitchFamily="34" charset="0"/>
                <a:hlinkClick r:id="rId5"/>
              </a:rPr>
              <a:t>subscribe to RSS </a:t>
            </a:r>
            <a:r>
              <a:rPr lang="en-AU" sz="1100">
                <a:latin typeface="Arial" panose="020B0604020202020204" pitchFamily="34" charset="0"/>
                <a:cs typeface="Arial" panose="020B0604020202020204" pitchFamily="34" charset="0"/>
              </a:rPr>
              <a:t>to keep up to date with the latest media releases from NSW Health or follow NSW Health on </a:t>
            </a:r>
            <a:r>
              <a:rPr lang="en-AU" sz="1100">
                <a:latin typeface="Arial" panose="020B0604020202020204" pitchFamily="34" charset="0"/>
                <a:cs typeface="Arial" panose="020B0604020202020204" pitchFamily="34" charset="0"/>
                <a:hlinkClick r:id="rId6"/>
              </a:rPr>
              <a:t>Facebook</a:t>
            </a:r>
            <a:r>
              <a:rPr lang="en-AU" sz="1100">
                <a:latin typeface="Arial" panose="020B0604020202020204" pitchFamily="34" charset="0"/>
                <a:cs typeface="Arial" panose="020B0604020202020204" pitchFamily="34" charset="0"/>
              </a:rPr>
              <a:t>.</a:t>
            </a:r>
            <a:endParaRPr lang="en-NZ" sz="1100">
              <a:latin typeface="Arial" panose="020B0604020202020204" pitchFamily="34" charset="0"/>
              <a:cs typeface="Arial" panose="020B0604020202020204" pitchFamily="34" charset="0"/>
            </a:endParaRPr>
          </a:p>
          <a:p>
            <a:pPr marL="0" indent="0">
              <a:lnSpc>
                <a:spcPct val="100000"/>
              </a:lnSpc>
              <a:spcBef>
                <a:spcPts val="300"/>
              </a:spcBef>
              <a:buNone/>
            </a:pPr>
            <a:endParaRPr lang="en-US" sz="1200" b="1">
              <a:latin typeface="Arial" panose="020B0604020202020204" pitchFamily="34" charset="0"/>
              <a:cs typeface="Arial" panose="020B0604020202020204" pitchFamily="34" charset="0"/>
            </a:endParaRPr>
          </a:p>
          <a:p>
            <a:pPr marL="0" indent="0">
              <a:lnSpc>
                <a:spcPct val="100000"/>
              </a:lnSpc>
              <a:spcBef>
                <a:spcPts val="300"/>
              </a:spcBef>
              <a:buNone/>
            </a:pPr>
            <a:r>
              <a:rPr lang="en-US" sz="1200" b="1">
                <a:latin typeface="Arial" panose="020B0604020202020204" pitchFamily="34" charset="0"/>
                <a:cs typeface="Arial" panose="020B0604020202020204" pitchFamily="34" charset="0"/>
              </a:rPr>
              <a:t>Why is it necessary to act now?</a:t>
            </a:r>
            <a:endParaRPr lang="en-NZ" sz="1200">
              <a:latin typeface="Arial" panose="020B0604020202020204" pitchFamily="34" charset="0"/>
              <a:cs typeface="Arial" panose="020B0604020202020204" pitchFamily="34" charset="0"/>
            </a:endParaRPr>
          </a:p>
          <a:p>
            <a:pPr marL="171450" indent="-171450">
              <a:spcBef>
                <a:spcPts val="300"/>
              </a:spcBef>
            </a:pPr>
            <a:r>
              <a:rPr lang="en-AU" sz="1100">
                <a:latin typeface="Arial" panose="020B0604020202020204" pitchFamily="34" charset="0"/>
                <a:cs typeface="Arial" panose="020B0604020202020204" pitchFamily="34" charset="0"/>
              </a:rPr>
              <a:t>The next few weeks are critical. By following the guidance to self isolate and get tested we are giving our community the best chance of tackling the spread of this virus.</a:t>
            </a:r>
          </a:p>
          <a:p>
            <a:pPr marL="171450" indent="-171450">
              <a:spcBef>
                <a:spcPts val="300"/>
              </a:spcBef>
            </a:pPr>
            <a:r>
              <a:rPr lang="en-AU" sz="1100">
                <a:latin typeface="Arial" panose="020B0604020202020204" pitchFamily="34" charset="0"/>
                <a:cs typeface="Arial" panose="020B0604020202020204" pitchFamily="34" charset="0"/>
              </a:rPr>
              <a:t>It’s never been more important to do the right thing. By getting tested and isolating, you are protecting your loved ones and others in our community from catching the virus.</a:t>
            </a:r>
          </a:p>
          <a:p>
            <a:pPr marL="171450" indent="-171450">
              <a:spcBef>
                <a:spcPts val="300"/>
              </a:spcBef>
            </a:pPr>
            <a:r>
              <a:rPr lang="en-AU" sz="1100">
                <a:latin typeface="Arial" panose="020B0604020202020204" pitchFamily="34" charset="0"/>
                <a:cs typeface="Arial" panose="020B0604020202020204" pitchFamily="34" charset="0"/>
              </a:rPr>
              <a:t>By all doing the right thing we can continue to recover during the pandemic and protect the lives and livelihoods of those in NSW.</a:t>
            </a:r>
          </a:p>
          <a:p>
            <a:pPr marL="171450" indent="-171450">
              <a:spcBef>
                <a:spcPts val="300"/>
              </a:spcBef>
            </a:pPr>
            <a:r>
              <a:rPr lang="en-NZ" sz="1100">
                <a:latin typeface="Arial" panose="020B0604020202020204" pitchFamily="34" charset="0"/>
                <a:cs typeface="Arial" panose="020B0604020202020204" pitchFamily="34" charset="0"/>
              </a:rPr>
              <a:t>We can’t be complacent. We are at a critical point of the pandemic and following this guidance plays a crucial role in helping us stop the curve from rising again.</a:t>
            </a:r>
            <a:endParaRPr lang="en-AU" sz="110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82C426E-E73E-4B05-992F-F21921994257}"/>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 </a:t>
            </a:r>
            <a:r>
              <a:rPr lang="en-AU" sz="2000">
                <a:solidFill>
                  <a:schemeClr val="bg1"/>
                </a:solidFill>
                <a:latin typeface="Arial" panose="020B0604020202020204" pitchFamily="34" charset="0"/>
                <a:cs typeface="Arial" panose="020B0604020202020204" pitchFamily="34" charset="0"/>
              </a:rPr>
              <a:t>Self-isolate and get tested</a:t>
            </a:r>
            <a:r>
              <a:rPr lang="en-AU" sz="2000">
                <a:solidFill>
                  <a:schemeClr val="bg1"/>
                </a:solidFill>
              </a:rPr>
              <a:t>:</a:t>
            </a:r>
            <a:r>
              <a:rPr lang="en-AU" sz="2000">
                <a:latin typeface="Arial"/>
                <a:cs typeface="Arial"/>
              </a:rPr>
              <a:t> Example messaging</a:t>
            </a:r>
            <a:endParaRPr lang="en-AU" sz="2400" b="0" i="0" u="none" strike="noStrike" kern="1200" cap="none" spc="0" normalizeH="0" baseline="0" noProof="0">
              <a:ln>
                <a:noFill/>
              </a:ln>
              <a:effectLst/>
              <a:uLnTx/>
              <a:uFillTx/>
              <a:latin typeface="Arial"/>
              <a:cs typeface="Arial"/>
            </a:endParaRPr>
          </a:p>
        </p:txBody>
      </p:sp>
      <p:sp>
        <p:nvSpPr>
          <p:cNvPr id="2" name="Slide Number Placeholder 1">
            <a:extLst>
              <a:ext uri="{FF2B5EF4-FFF2-40B4-BE49-F238E27FC236}">
                <a16:creationId xmlns:a16="http://schemas.microsoft.com/office/drawing/2014/main" id="{BBCA0100-39FB-4FEB-955E-7087D1502767}"/>
              </a:ext>
            </a:extLst>
          </p:cNvPr>
          <p:cNvSpPr>
            <a:spLocks noGrp="1"/>
          </p:cNvSpPr>
          <p:nvPr>
            <p:ph type="sldNum" sz="quarter" idx="12"/>
          </p:nvPr>
        </p:nvSpPr>
        <p:spPr/>
        <p:txBody>
          <a:bodyPr/>
          <a:lstStyle/>
          <a:p>
            <a:fld id="{330EA680-D336-4FF7-8B7A-9848BB0A1C32}" type="slidenum">
              <a:rPr lang="en-US" smtClean="0"/>
              <a:t>21</a:t>
            </a:fld>
            <a:endParaRPr lang="en-US"/>
          </a:p>
        </p:txBody>
      </p:sp>
      <p:pic>
        <p:nvPicPr>
          <p:cNvPr id="5" name="Picture 4">
            <a:extLst>
              <a:ext uri="{FF2B5EF4-FFF2-40B4-BE49-F238E27FC236}">
                <a16:creationId xmlns:a16="http://schemas.microsoft.com/office/drawing/2014/main" id="{F1B93182-33BE-4E76-BFE5-4C0BB69258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10600" y="1507873"/>
            <a:ext cx="3469147" cy="3462564"/>
          </a:xfrm>
          <a:prstGeom prst="rect">
            <a:avLst/>
          </a:prstGeom>
        </p:spPr>
      </p:pic>
    </p:spTree>
    <p:extLst>
      <p:ext uri="{BB962C8B-B14F-4D97-AF65-F5344CB8AC3E}">
        <p14:creationId xmlns:p14="http://schemas.microsoft.com/office/powerpoint/2010/main" val="109671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solidFill>
                  <a:schemeClr val="bg1"/>
                </a:solidFill>
                <a:latin typeface="Arial" panose="020B0604020202020204" pitchFamily="34" charset="0"/>
                <a:cs typeface="Arial" panose="020B0604020202020204" pitchFamily="34" charset="0"/>
              </a:rPr>
              <a:t>Self-isolate and get tested</a:t>
            </a:r>
            <a:r>
              <a:rPr lang="en-AU" sz="2000">
                <a:solidFill>
                  <a:schemeClr val="bg1"/>
                </a:solidFill>
              </a:rPr>
              <a:t>:</a:t>
            </a:r>
            <a:r>
              <a:rPr lang="en-AU" sz="2000">
                <a:latin typeface="Arial"/>
                <a:cs typeface="Arial"/>
              </a:rPr>
              <a:t> Example newsletter / website copy</a:t>
            </a:r>
          </a:p>
        </p:txBody>
      </p:sp>
      <p:sp>
        <p:nvSpPr>
          <p:cNvPr id="11" name="TextBox 10">
            <a:extLst>
              <a:ext uri="{FF2B5EF4-FFF2-40B4-BE49-F238E27FC236}">
                <a16:creationId xmlns:a16="http://schemas.microsoft.com/office/drawing/2014/main" id="{9F2EEF6E-9F08-4E08-B106-79603632220F}"/>
              </a:ext>
            </a:extLst>
          </p:cNvPr>
          <p:cNvSpPr txBox="1"/>
          <p:nvPr/>
        </p:nvSpPr>
        <p:spPr>
          <a:xfrm>
            <a:off x="522247" y="991169"/>
            <a:ext cx="718242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NZ" sz="1200" b="1" dirty="0">
                <a:latin typeface="Arial" panose="020B0604020202020204" pitchFamily="34" charset="0"/>
                <a:cs typeface="Arial" panose="020B0604020202020204" pitchFamily="34" charset="0"/>
              </a:rPr>
              <a:t>New cases in community – advice for close contacts to self-isolate and get tested </a:t>
            </a:r>
            <a:endParaRPr lang="en-NZ" sz="1200" dirty="0">
              <a:latin typeface="Arial" panose="020B0604020202020204" pitchFamily="34" charset="0"/>
              <a:cs typeface="Arial" panose="020B0604020202020204" pitchFamily="34" charset="0"/>
            </a:endParaRPr>
          </a:p>
          <a:p>
            <a:pPr>
              <a:spcAft>
                <a:spcPts val="1200"/>
              </a:spcAft>
            </a:pPr>
            <a:r>
              <a:rPr lang="en-AU" sz="1200" dirty="0">
                <a:latin typeface="Arial" panose="020B0604020202020204" pitchFamily="34" charset="0"/>
                <a:cs typeface="Arial" panose="020B0604020202020204" pitchFamily="34" charset="0"/>
              </a:rPr>
              <a:t>Health authorities are asking anyone who visited [insert location/locations] to self-isolate and get tested as soon as possible </a:t>
            </a:r>
            <a:r>
              <a:rPr lang="en-AU" sz="1100" dirty="0">
                <a:solidFill>
                  <a:prstClr val="black"/>
                </a:solidFill>
                <a:latin typeface="Arial" panose="020B0604020202020204" pitchFamily="34" charset="0"/>
                <a:cs typeface="Arial" panose="020B0604020202020204" pitchFamily="34" charset="0"/>
              </a:rPr>
              <a:t>after a confirmed case of COVID-19 visited </a:t>
            </a:r>
            <a:r>
              <a:rPr lang="en-AU" sz="1200" dirty="0">
                <a:solidFill>
                  <a:prstClr val="black"/>
                </a:solidFill>
                <a:latin typeface="Arial" panose="020B0604020202020204" pitchFamily="34" charset="0"/>
                <a:cs typeface="Arial" panose="020B0604020202020204" pitchFamily="34" charset="0"/>
              </a:rPr>
              <a:t>[insert location/locations] in the [insert area] area during a possible infection period and is considered to have been in close contact with others</a:t>
            </a:r>
            <a:r>
              <a:rPr lang="en-AU" sz="1200" dirty="0">
                <a:latin typeface="Arial" panose="020B0604020202020204" pitchFamily="34" charset="0"/>
                <a:cs typeface="Arial" panose="020B0604020202020204" pitchFamily="34" charset="0"/>
              </a:rPr>
              <a:t>. </a:t>
            </a:r>
          </a:p>
          <a:p>
            <a:pPr>
              <a:spcAft>
                <a:spcPts val="1200"/>
              </a:spcAft>
            </a:pPr>
            <a:r>
              <a:rPr lang="en-AU" sz="1200" dirty="0">
                <a:latin typeface="Arial" panose="020B0604020202020204" pitchFamily="34" charset="0"/>
                <a:cs typeface="Arial" panose="020B0604020202020204" pitchFamily="34" charset="0"/>
              </a:rPr>
              <a:t>As a community we have worked hard to put the health of NSW first to keep COVID-19 in check, and we need to keep this up. </a:t>
            </a:r>
          </a:p>
          <a:p>
            <a:pPr>
              <a:spcAft>
                <a:spcPts val="1200"/>
              </a:spcAft>
            </a:pPr>
            <a:r>
              <a:rPr lang="en-AU" sz="1200" dirty="0">
                <a:latin typeface="Arial" panose="020B0604020202020204" pitchFamily="34" charset="0"/>
                <a:cs typeface="Arial" panose="020B0604020202020204" pitchFamily="34" charset="0"/>
              </a:rPr>
              <a:t>It is extremely important that anyone who visited </a:t>
            </a:r>
            <a:r>
              <a:rPr lang="en-AU" sz="1200" dirty="0">
                <a:latin typeface="Arial" panose="020B0604020202020204" pitchFamily="34" charset="0"/>
                <a:cs typeface="Arial" panose="020B0604020202020204" pitchFamily="34" charset="0"/>
                <a:hlinkClick r:id="rId3"/>
              </a:rPr>
              <a:t>these locations during the indicated dates and times </a:t>
            </a:r>
            <a:r>
              <a:rPr lang="en-AU" sz="1200" dirty="0">
                <a:latin typeface="Arial" panose="020B0604020202020204" pitchFamily="34" charset="0"/>
                <a:cs typeface="Arial" panose="020B0604020202020204" pitchFamily="34" charset="0"/>
              </a:rPr>
              <a:t>should get tested and self-isolate even if they experience no symptoms. </a:t>
            </a:r>
          </a:p>
          <a:p>
            <a:pPr>
              <a:spcAft>
                <a:spcPts val="1200"/>
              </a:spcAft>
            </a:pPr>
            <a:r>
              <a:rPr lang="en-AU" sz="1200" dirty="0">
                <a:latin typeface="Arial" panose="020B0604020202020204" pitchFamily="34" charset="0"/>
                <a:cs typeface="Arial" panose="020B0604020202020204" pitchFamily="34" charset="0"/>
              </a:rPr>
              <a:t>Following testing, you must self-isolate and continue to do so for 14-days, even if your test result is negative as it can take 14 days before you may show symptoms or test positive.</a:t>
            </a:r>
          </a:p>
          <a:p>
            <a:pPr>
              <a:spcAft>
                <a:spcPts val="1200"/>
              </a:spcAft>
            </a:pPr>
            <a:r>
              <a:rPr lang="en-NZ" sz="1200" dirty="0">
                <a:latin typeface="Arial" panose="020B0604020202020204" pitchFamily="34" charset="0"/>
                <a:cs typeface="Arial" panose="020B0604020202020204" pitchFamily="34" charset="0"/>
              </a:rPr>
              <a:t>As a community we need to remain vigilant, now more than ever. That means that we all need to be looking out for symptoms, and that anyone with respiratory symptoms, loss of sense of smell or taste, or unexplained fever should be tested for COVID-19.</a:t>
            </a:r>
          </a:p>
          <a:p>
            <a:pPr>
              <a:spcAft>
                <a:spcPts val="1200"/>
              </a:spcAft>
            </a:pPr>
            <a:r>
              <a:rPr lang="en-NZ" sz="1200" dirty="0">
                <a:latin typeface="Arial" panose="020B0604020202020204" pitchFamily="34" charset="0"/>
                <a:cs typeface="Arial" panose="020B0604020202020204" pitchFamily="34" charset="0"/>
              </a:rPr>
              <a:t>If a family or friend is feeling unwell, remind them to get tested. No matter how mild the symptom.</a:t>
            </a:r>
          </a:p>
          <a:p>
            <a:pPr>
              <a:spcAft>
                <a:spcPts val="1200"/>
              </a:spcAft>
            </a:pPr>
            <a:r>
              <a:rPr lang="en-NZ" sz="1200" dirty="0">
                <a:latin typeface="Arial" panose="020B0604020202020204" pitchFamily="34" charset="0"/>
                <a:cs typeface="Arial" panose="020B0604020202020204" pitchFamily="34" charset="0"/>
              </a:rPr>
              <a:t>By all playing our part and taking the right course of action, we have the best chance of containing the virus. </a:t>
            </a:r>
          </a:p>
          <a:p>
            <a:pPr>
              <a:spcAft>
                <a:spcPts val="1200"/>
              </a:spcAft>
            </a:pPr>
            <a:r>
              <a:rPr lang="en-NZ" sz="1200" dirty="0">
                <a:latin typeface="Arial" panose="020B0604020202020204" pitchFamily="34" charset="0"/>
                <a:cs typeface="Arial" panose="020B0604020202020204" pitchFamily="34" charset="0"/>
                <a:hlinkClick r:id="rId4"/>
              </a:rPr>
              <a:t>Find your nearest testing clinic</a:t>
            </a:r>
            <a:endParaRPr lang="en-NZ" sz="1200" dirty="0">
              <a:latin typeface="Arial" panose="020B0604020202020204" pitchFamily="34" charset="0"/>
              <a:cs typeface="Arial" panose="020B0604020202020204" pitchFamily="34" charset="0"/>
            </a:endParaRPr>
          </a:p>
          <a:p>
            <a:pPr>
              <a:spcAft>
                <a:spcPts val="1200"/>
              </a:spcAft>
            </a:pPr>
            <a:r>
              <a:rPr lang="en-NZ" sz="1400" b="1" dirty="0">
                <a:latin typeface="Arial" panose="020B0604020202020204" pitchFamily="34" charset="0"/>
                <a:cs typeface="Arial" panose="020B0604020202020204" pitchFamily="34" charset="0"/>
              </a:rPr>
              <a:t>The most up to date information can be found at nsw.gov.au or by calling 13 77 88.</a:t>
            </a:r>
            <a:endParaRPr lang="en-NZ"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52662F9-7328-4F49-A1E2-1C0054906C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0358" y="991169"/>
            <a:ext cx="3449395" cy="4882508"/>
          </a:xfrm>
          <a:prstGeom prst="rect">
            <a:avLst/>
          </a:prstGeom>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074B8856-E3B5-40B4-9D99-94CCC93A70C7}"/>
              </a:ext>
            </a:extLst>
          </p:cNvPr>
          <p:cNvSpPr txBox="1"/>
          <p:nvPr/>
        </p:nvSpPr>
        <p:spPr>
          <a:xfrm>
            <a:off x="8220358" y="6099325"/>
            <a:ext cx="1778480" cy="276999"/>
          </a:xfrm>
          <a:prstGeom prst="rect">
            <a:avLst/>
          </a:prstGeom>
          <a:solidFill>
            <a:schemeClr val="bg1"/>
          </a:solidFill>
        </p:spPr>
        <p:txBody>
          <a:bodyPr wrap="square" rtlCol="0">
            <a:spAutoFit/>
          </a:bodyPr>
          <a:lstStyle/>
          <a:p>
            <a:r>
              <a:rPr lang="en-AU" sz="1200" b="1"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Link to download</a:t>
            </a:r>
            <a:endParaRPr lang="en-NZ"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53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solidFill>
                  <a:schemeClr val="bg1"/>
                </a:solidFill>
                <a:latin typeface="Arial" panose="020B0604020202020204" pitchFamily="34" charset="0"/>
                <a:cs typeface="Arial" panose="020B0604020202020204" pitchFamily="34" charset="0"/>
              </a:rPr>
              <a:t>Self-isolate and get tested</a:t>
            </a:r>
            <a:r>
              <a:rPr lang="en-AU" sz="2000">
                <a:latin typeface="Arial"/>
                <a:cs typeface="Arial"/>
              </a:rPr>
              <a:t>: example</a:t>
            </a:r>
            <a:r>
              <a:rPr lang="en-AU" sz="2000" b="0" i="0" u="none" strike="noStrike" kern="1200" cap="none" spc="0" normalizeH="0" baseline="0" noProof="0">
                <a:ln>
                  <a:noFill/>
                </a:ln>
                <a:effectLst/>
                <a:uLnTx/>
                <a:uFillTx/>
                <a:latin typeface="Arial"/>
                <a:cs typeface="Arial"/>
              </a:rPr>
              <a:t> script </a:t>
            </a:r>
            <a:r>
              <a:rPr lang="en-AU" sz="2000">
                <a:latin typeface="Arial"/>
                <a:cs typeface="Arial"/>
              </a:rPr>
              <a:t>and Q&amp;A for call centre operators</a:t>
            </a:r>
            <a:endParaRPr lang="en-AU" sz="2000" b="0" i="0" u="none" strike="noStrike" kern="1200" cap="none" spc="0" normalizeH="0" baseline="0" noProof="0">
              <a:ln>
                <a:noFill/>
              </a:ln>
              <a:effectLst/>
              <a:uLnTx/>
              <a:uFillTx/>
              <a:latin typeface="Arial"/>
              <a:cs typeface="Arial"/>
            </a:endParaRPr>
          </a:p>
        </p:txBody>
      </p:sp>
      <p:sp>
        <p:nvSpPr>
          <p:cNvPr id="2" name="Slide Number Placeholder 1">
            <a:extLst>
              <a:ext uri="{FF2B5EF4-FFF2-40B4-BE49-F238E27FC236}">
                <a16:creationId xmlns:a16="http://schemas.microsoft.com/office/drawing/2014/main" id="{7DCFAC14-6A01-4599-9B19-8C980E2F4EE5}"/>
              </a:ext>
            </a:extLst>
          </p:cNvPr>
          <p:cNvSpPr>
            <a:spLocks noGrp="1"/>
          </p:cNvSpPr>
          <p:nvPr>
            <p:ph type="sldNum" sz="quarter" idx="12"/>
          </p:nvPr>
        </p:nvSpPr>
        <p:spPr/>
        <p:txBody>
          <a:bodyPr/>
          <a:lstStyle/>
          <a:p>
            <a:fld id="{330EA680-D336-4FF7-8B7A-9848BB0A1C32}" type="slidenum">
              <a:rPr lang="en-US" smtClean="0"/>
              <a:t>23</a:t>
            </a:fld>
            <a:endParaRPr lang="en-US"/>
          </a:p>
        </p:txBody>
      </p:sp>
      <p:sp>
        <p:nvSpPr>
          <p:cNvPr id="5" name="Rectangle 4">
            <a:extLst>
              <a:ext uri="{FF2B5EF4-FFF2-40B4-BE49-F238E27FC236}">
                <a16:creationId xmlns:a16="http://schemas.microsoft.com/office/drawing/2014/main" id="{49E82E5B-04D1-481F-A262-D7B253782DA9}"/>
              </a:ext>
            </a:extLst>
          </p:cNvPr>
          <p:cNvSpPr/>
          <p:nvPr/>
        </p:nvSpPr>
        <p:spPr>
          <a:xfrm>
            <a:off x="5949084" y="1001221"/>
            <a:ext cx="6067208" cy="5493812"/>
          </a:xfrm>
          <a:prstGeom prst="rect">
            <a:avLst/>
          </a:prstGeom>
        </p:spPr>
        <p:txBody>
          <a:bodyPr wrap="square">
            <a:spAutoFit/>
          </a:bodyPr>
          <a:lstStyle/>
          <a:p>
            <a:pPr fontAlgn="base"/>
            <a:r>
              <a:rPr lang="en-NZ" sz="900" b="1">
                <a:solidFill>
                  <a:schemeClr val="tx1">
                    <a:lumMod val="95000"/>
                    <a:lumOff val="5000"/>
                  </a:schemeClr>
                </a:solidFill>
                <a:latin typeface="Arial" panose="020B0604020202020204" pitchFamily="34" charset="0"/>
              </a:rPr>
              <a:t>Q: Which locations have been linked to a case of COVID-19?</a:t>
            </a:r>
          </a:p>
          <a:p>
            <a:pPr fontAlgn="base"/>
            <a:r>
              <a:rPr lang="en-NZ" sz="900" b="1">
                <a:solidFill>
                  <a:schemeClr val="tx1">
                    <a:lumMod val="95000"/>
                    <a:lumOff val="5000"/>
                  </a:schemeClr>
                </a:solidFill>
                <a:latin typeface="Arial" panose="020B0604020202020204" pitchFamily="34" charset="0"/>
              </a:rPr>
              <a:t>A</a:t>
            </a:r>
            <a:r>
              <a:rPr lang="en-NZ" sz="900">
                <a:solidFill>
                  <a:schemeClr val="tx1">
                    <a:lumMod val="95000"/>
                    <a:lumOff val="5000"/>
                  </a:schemeClr>
                </a:solidFill>
                <a:latin typeface="Arial" panose="020B0604020202020204" pitchFamily="34" charset="0"/>
              </a:rPr>
              <a:t>: A </a:t>
            </a:r>
            <a:r>
              <a:rPr lang="en-AU" sz="900">
                <a:solidFill>
                  <a:schemeClr val="tx1">
                    <a:lumMod val="95000"/>
                    <a:lumOff val="5000"/>
                  </a:schemeClr>
                </a:solidFill>
                <a:latin typeface="Arial" panose="020B0604020202020204" pitchFamily="34" charset="0"/>
              </a:rPr>
              <a:t>confirmed case of COVID-19 visited [insert specific spots] on [insert date] during a possible infection period and is considered to have come in close contact with others. </a:t>
            </a:r>
            <a:r>
              <a:rPr lang="en-NZ" sz="900">
                <a:solidFill>
                  <a:schemeClr val="tx1">
                    <a:lumMod val="95000"/>
                    <a:lumOff val="5000"/>
                  </a:schemeClr>
                </a:solidFill>
                <a:latin typeface="Arial" panose="020B0604020202020204" pitchFamily="34" charset="0"/>
              </a:rPr>
              <a:t>To find the full list of locations and indicated dates and times go to </a:t>
            </a:r>
            <a:r>
              <a:rPr lang="en-NZ" sz="900">
                <a:solidFill>
                  <a:schemeClr val="tx1">
                    <a:lumMod val="95000"/>
                    <a:lumOff val="5000"/>
                  </a:schemeClr>
                </a:solidFill>
                <a:hlinkClick r:id="rId3">
                  <a:extLst>
                    <a:ext uri="{A12FA001-AC4F-418D-AE19-62706E023703}">
                      <ahyp:hlinkClr xmlns:ahyp="http://schemas.microsoft.com/office/drawing/2018/hyperlinkcolor" val="tx"/>
                    </a:ext>
                  </a:extLst>
                </a:hlinkClick>
              </a:rPr>
              <a:t>https://www.nsw.gov.au/covid-19/latest-news-and-updates#self-isolate-and-get-tested-immediately-if-youve-been-to-these-locations</a:t>
            </a:r>
            <a:r>
              <a:rPr lang="en-NZ" sz="900">
                <a:solidFill>
                  <a:schemeClr val="tx1">
                    <a:lumMod val="95000"/>
                    <a:lumOff val="5000"/>
                  </a:schemeClr>
                </a:solidFill>
              </a:rPr>
              <a:t> </a:t>
            </a:r>
          </a:p>
          <a:p>
            <a:pPr fontAlgn="base"/>
            <a:endParaRPr lang="en-NZ" sz="900">
              <a:solidFill>
                <a:schemeClr val="tx1">
                  <a:lumMod val="95000"/>
                  <a:lumOff val="5000"/>
                </a:schemeClr>
              </a:solidFill>
              <a:latin typeface="Arial" panose="020B0604020202020204" pitchFamily="34" charset="0"/>
            </a:endParaRPr>
          </a:p>
          <a:p>
            <a:pPr fontAlgn="base"/>
            <a:r>
              <a:rPr lang="en-NZ" sz="900" b="1">
                <a:solidFill>
                  <a:schemeClr val="tx1">
                    <a:lumMod val="95000"/>
                    <a:lumOff val="5000"/>
                  </a:schemeClr>
                </a:solidFill>
                <a:latin typeface="Arial" panose="020B0604020202020204" pitchFamily="34" charset="0"/>
              </a:rPr>
              <a:t>Q: I’ve visited one of these locations on the list during the indicated date and time, what should I do?</a:t>
            </a:r>
          </a:p>
          <a:p>
            <a:pPr fontAlgn="base"/>
            <a:r>
              <a:rPr lang="en-NZ" sz="900" b="1">
                <a:solidFill>
                  <a:schemeClr val="tx1">
                    <a:lumMod val="95000"/>
                    <a:lumOff val="5000"/>
                  </a:schemeClr>
                </a:solidFill>
                <a:latin typeface="Arial" panose="020B0604020202020204" pitchFamily="34" charset="0"/>
              </a:rPr>
              <a:t>A: </a:t>
            </a:r>
            <a:r>
              <a:rPr lang="en-NZ" sz="900">
                <a:solidFill>
                  <a:schemeClr val="tx1">
                    <a:lumMod val="95000"/>
                    <a:lumOff val="5000"/>
                  </a:schemeClr>
                </a:solidFill>
                <a:latin typeface="Arial" panose="020B0604020202020204" pitchFamily="34" charset="0"/>
              </a:rPr>
              <a:t>It is extremely important that any visitors to these locations should get tested and self-isolate immediately, regardless of whether symptoms are experienced. You should wear a mask to and from the testing clinic and then continue to self-isolate for 14 days, even if your test result is negative.</a:t>
            </a:r>
          </a:p>
          <a:p>
            <a:pPr fontAlgn="base"/>
            <a:endParaRPr lang="en-NZ" sz="900" b="1">
              <a:solidFill>
                <a:schemeClr val="tx1">
                  <a:lumMod val="95000"/>
                  <a:lumOff val="5000"/>
                </a:schemeClr>
              </a:solidFill>
              <a:latin typeface="Arial" panose="020B0604020202020204" pitchFamily="34" charset="0"/>
            </a:endParaRPr>
          </a:p>
          <a:p>
            <a:pPr fontAlgn="base"/>
            <a:r>
              <a:rPr lang="en-NZ" sz="900" b="1">
                <a:solidFill>
                  <a:schemeClr val="tx1">
                    <a:lumMod val="95000"/>
                    <a:lumOff val="5000"/>
                  </a:schemeClr>
                </a:solidFill>
                <a:latin typeface="Arial" panose="020B0604020202020204" pitchFamily="34" charset="0"/>
              </a:rPr>
              <a:t>Q: What if I visited one of these locations but not at the date/time indicated?</a:t>
            </a:r>
          </a:p>
          <a:p>
            <a:pPr fontAlgn="base"/>
            <a:r>
              <a:rPr lang="en-NZ" sz="900" b="1">
                <a:solidFill>
                  <a:schemeClr val="tx1">
                    <a:lumMod val="95000"/>
                    <a:lumOff val="5000"/>
                  </a:schemeClr>
                </a:solidFill>
                <a:latin typeface="Arial" panose="020B0604020202020204" pitchFamily="34" charset="0"/>
              </a:rPr>
              <a:t>A: </a:t>
            </a:r>
            <a:r>
              <a:rPr lang="en-NZ" sz="900">
                <a:solidFill>
                  <a:schemeClr val="tx1">
                    <a:lumMod val="95000"/>
                    <a:lumOff val="5000"/>
                  </a:schemeClr>
                </a:solidFill>
                <a:latin typeface="Arial" panose="020B0604020202020204" pitchFamily="34" charset="0"/>
              </a:rPr>
              <a:t>You should monitor for symptoms and get tested even if you experience the mildest symptoms. You should also tell your family and people you live with to do the same. </a:t>
            </a:r>
          </a:p>
          <a:p>
            <a:pPr fontAlgn="base"/>
            <a:endParaRPr lang="en-NZ" sz="900" b="1">
              <a:solidFill>
                <a:schemeClr val="tx1">
                  <a:lumMod val="95000"/>
                  <a:lumOff val="5000"/>
                </a:schemeClr>
              </a:solidFill>
              <a:latin typeface="Arial" panose="020B0604020202020204" pitchFamily="34" charset="0"/>
            </a:endParaRPr>
          </a:p>
          <a:p>
            <a:pPr fontAlgn="base"/>
            <a:r>
              <a:rPr lang="en-NZ" sz="900" b="1">
                <a:solidFill>
                  <a:schemeClr val="tx1">
                    <a:lumMod val="95000"/>
                    <a:lumOff val="5000"/>
                  </a:schemeClr>
                </a:solidFill>
                <a:latin typeface="Arial" panose="020B0604020202020204" pitchFamily="34" charset="0"/>
              </a:rPr>
              <a:t>Q: Why should I self-isolate if I’ve had a negative test result?</a:t>
            </a:r>
          </a:p>
          <a:p>
            <a:pPr fontAlgn="base"/>
            <a:r>
              <a:rPr lang="en-NZ" sz="900" b="1">
                <a:solidFill>
                  <a:schemeClr val="tx1">
                    <a:lumMod val="95000"/>
                    <a:lumOff val="5000"/>
                  </a:schemeClr>
                </a:solidFill>
                <a:latin typeface="Arial" panose="020B0604020202020204" pitchFamily="34" charset="0"/>
              </a:rPr>
              <a:t>A: </a:t>
            </a:r>
            <a:r>
              <a:rPr lang="en-AU" sz="900">
                <a:solidFill>
                  <a:schemeClr val="tx1">
                    <a:lumMod val="95000"/>
                    <a:lumOff val="5000"/>
                  </a:schemeClr>
                </a:solidFill>
                <a:latin typeface="Arial" panose="020B0604020202020204" pitchFamily="34" charset="0"/>
              </a:rPr>
              <a:t>It can take 14 days before you may show symptoms or test positive.</a:t>
            </a:r>
            <a:endParaRPr lang="en-NZ" sz="900">
              <a:solidFill>
                <a:schemeClr val="tx1">
                  <a:lumMod val="95000"/>
                  <a:lumOff val="5000"/>
                </a:schemeClr>
              </a:solidFill>
              <a:latin typeface="Arial" panose="020B0604020202020204" pitchFamily="34" charset="0"/>
            </a:endParaRPr>
          </a:p>
          <a:p>
            <a:pPr fontAlgn="base"/>
            <a:endParaRPr lang="en-NZ" sz="900" b="0" i="0">
              <a:solidFill>
                <a:schemeClr val="tx1">
                  <a:lumMod val="95000"/>
                  <a:lumOff val="5000"/>
                </a:schemeClr>
              </a:solidFill>
              <a:effectLst/>
              <a:latin typeface="Arial" panose="020B0604020202020204" pitchFamily="34" charset="0"/>
            </a:endParaRPr>
          </a:p>
          <a:p>
            <a:pPr fontAlgn="base"/>
            <a:r>
              <a:rPr lang="en-NZ" sz="900" b="1" i="0">
                <a:solidFill>
                  <a:schemeClr val="tx1">
                    <a:lumMod val="95000"/>
                    <a:lumOff val="5000"/>
                  </a:schemeClr>
                </a:solidFill>
                <a:effectLst/>
                <a:latin typeface="Arial" panose="020B0604020202020204" pitchFamily="34" charset="0"/>
              </a:rPr>
              <a:t>Q: Where do I go to get tested?</a:t>
            </a:r>
          </a:p>
          <a:p>
            <a:pPr fontAlgn="base"/>
            <a:r>
              <a:rPr lang="en-NZ" sz="900" b="1">
                <a:solidFill>
                  <a:schemeClr val="tx1">
                    <a:lumMod val="95000"/>
                    <a:lumOff val="5000"/>
                  </a:schemeClr>
                </a:solidFill>
                <a:latin typeface="Arial" panose="020B0604020202020204" pitchFamily="34" charset="0"/>
              </a:rPr>
              <a:t>A: </a:t>
            </a:r>
            <a:r>
              <a:rPr lang="en-NZ" sz="900">
                <a:solidFill>
                  <a:schemeClr val="tx1">
                    <a:lumMod val="95000"/>
                    <a:lumOff val="5000"/>
                  </a:schemeClr>
                </a:solidFill>
                <a:latin typeface="Arial" panose="020B0604020202020204" pitchFamily="34" charset="0"/>
              </a:rPr>
              <a:t>[ask for postcode an use the testing clinic finder tool: </a:t>
            </a:r>
            <a:r>
              <a:rPr lang="en-NZ" sz="900">
                <a:solidFill>
                  <a:schemeClr val="tx1">
                    <a:lumMod val="95000"/>
                    <a:lumOff val="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https://www.nsw.gov.au/covid-19/how-to-protect-yourself-and-others/clinics</a:t>
            </a:r>
            <a:r>
              <a:rPr lang="en-NZ" sz="900">
                <a:solidFill>
                  <a:schemeClr val="tx1">
                    <a:lumMod val="95000"/>
                    <a:lumOff val="5000"/>
                  </a:schemeClr>
                </a:solidFill>
                <a:latin typeface="Arial" panose="020B0604020202020204" pitchFamily="34" charset="0"/>
              </a:rPr>
              <a:t> ]</a:t>
            </a:r>
            <a:endParaRPr lang="en-AU" sz="900" b="1">
              <a:solidFill>
                <a:schemeClr val="tx1">
                  <a:lumMod val="95000"/>
                  <a:lumOff val="5000"/>
                </a:schemeClr>
              </a:solidFill>
              <a:latin typeface="Arial" panose="020B0604020202020204" pitchFamily="34" charset="0"/>
            </a:endParaRPr>
          </a:p>
          <a:p>
            <a:pPr fontAlgn="base"/>
            <a:endParaRPr lang="en-AU" sz="900">
              <a:solidFill>
                <a:schemeClr val="tx1">
                  <a:lumMod val="95000"/>
                  <a:lumOff val="5000"/>
                </a:schemeClr>
              </a:solidFill>
              <a:latin typeface="Arial" panose="020B0604020202020204" pitchFamily="34" charset="0"/>
            </a:endParaRPr>
          </a:p>
          <a:p>
            <a:pPr fontAlgn="base"/>
            <a:r>
              <a:rPr lang="en-AU" sz="900" b="1">
                <a:solidFill>
                  <a:schemeClr val="tx1">
                    <a:lumMod val="95000"/>
                    <a:lumOff val="5000"/>
                  </a:schemeClr>
                </a:solidFill>
                <a:latin typeface="Arial" panose="020B0604020202020204" pitchFamily="34" charset="0"/>
              </a:rPr>
              <a:t>Q: Will [area/suburb] have to go back into lock down?</a:t>
            </a:r>
          </a:p>
          <a:p>
            <a:pPr fontAlgn="base"/>
            <a:r>
              <a:rPr lang="en-AU" sz="900" b="1">
                <a:solidFill>
                  <a:schemeClr val="tx1">
                    <a:lumMod val="95000"/>
                    <a:lumOff val="5000"/>
                  </a:schemeClr>
                </a:solidFill>
                <a:latin typeface="Arial" panose="020B0604020202020204" pitchFamily="34" charset="0"/>
              </a:rPr>
              <a:t>A</a:t>
            </a:r>
            <a:r>
              <a:rPr lang="en-AU" sz="900">
                <a:solidFill>
                  <a:schemeClr val="tx1">
                    <a:lumMod val="95000"/>
                    <a:lumOff val="5000"/>
                  </a:schemeClr>
                </a:solidFill>
                <a:latin typeface="Arial" panose="020B0604020202020204" pitchFamily="34" charset="0"/>
              </a:rPr>
              <a:t>: If all [area/suburb] residents get tested with even the mildest symptoms, we will be able to perform contact tracing and manage case levels, and should be able to continue as we have been. </a:t>
            </a:r>
          </a:p>
          <a:p>
            <a:pPr fontAlgn="base"/>
            <a:endParaRPr lang="en-AU" sz="900">
              <a:solidFill>
                <a:schemeClr val="tx1">
                  <a:lumMod val="95000"/>
                  <a:lumOff val="5000"/>
                </a:schemeClr>
              </a:solidFill>
              <a:latin typeface="Arial" panose="020B0604020202020204" pitchFamily="34" charset="0"/>
            </a:endParaRPr>
          </a:p>
          <a:p>
            <a:pPr fontAlgn="base"/>
            <a:r>
              <a:rPr lang="en-AU" sz="900" b="1">
                <a:solidFill>
                  <a:schemeClr val="tx1">
                    <a:lumMod val="95000"/>
                    <a:lumOff val="5000"/>
                  </a:schemeClr>
                </a:solidFill>
                <a:latin typeface="Arial" panose="020B0604020202020204" pitchFamily="34" charset="0"/>
              </a:rPr>
              <a:t>Q: How can I keep track of what areas have cases of COVID-19?</a:t>
            </a:r>
          </a:p>
          <a:p>
            <a:pPr fontAlgn="base"/>
            <a:r>
              <a:rPr lang="en-AU" sz="900" b="1">
                <a:solidFill>
                  <a:schemeClr val="tx1">
                    <a:lumMod val="95000"/>
                    <a:lumOff val="5000"/>
                  </a:schemeClr>
                </a:solidFill>
                <a:latin typeface="Arial" panose="020B0604020202020204" pitchFamily="34" charset="0"/>
              </a:rPr>
              <a:t>A</a:t>
            </a:r>
            <a:r>
              <a:rPr lang="en-AU" sz="900">
                <a:solidFill>
                  <a:schemeClr val="tx1">
                    <a:lumMod val="95000"/>
                    <a:lumOff val="5000"/>
                  </a:schemeClr>
                </a:solidFill>
                <a:latin typeface="Arial" panose="020B0604020202020204" pitchFamily="34" charset="0"/>
              </a:rPr>
              <a:t>: Locations are identified by NSW Health and listed and updated daily on nsw.gov.au or you can call 13 77 88</a:t>
            </a:r>
          </a:p>
          <a:p>
            <a:pPr fontAlgn="base"/>
            <a:endParaRPr lang="en-AU" sz="900">
              <a:solidFill>
                <a:schemeClr val="tx1">
                  <a:lumMod val="95000"/>
                  <a:lumOff val="5000"/>
                </a:schemeClr>
              </a:solidFill>
              <a:latin typeface="Arial" panose="020B0604020202020204" pitchFamily="34" charset="0"/>
            </a:endParaRPr>
          </a:p>
          <a:p>
            <a:pPr fontAlgn="base"/>
            <a:r>
              <a:rPr lang="en-AU" sz="900" b="1">
                <a:solidFill>
                  <a:schemeClr val="tx1">
                    <a:lumMod val="95000"/>
                    <a:lumOff val="5000"/>
                  </a:schemeClr>
                </a:solidFill>
                <a:latin typeface="Arial" panose="020B0604020202020204" pitchFamily="34" charset="0"/>
              </a:rPr>
              <a:t>Q: What are the symptoms I should be looking out for?</a:t>
            </a:r>
          </a:p>
          <a:p>
            <a:pPr fontAlgn="base"/>
            <a:r>
              <a:rPr lang="en-AU" sz="900" b="1">
                <a:solidFill>
                  <a:schemeClr val="tx1">
                    <a:lumMod val="95000"/>
                    <a:lumOff val="5000"/>
                  </a:schemeClr>
                </a:solidFill>
                <a:latin typeface="Arial" panose="020B0604020202020204" pitchFamily="34" charset="0"/>
              </a:rPr>
              <a:t>A</a:t>
            </a:r>
            <a:r>
              <a:rPr lang="en-AU" sz="900">
                <a:solidFill>
                  <a:schemeClr val="tx1">
                    <a:lumMod val="95000"/>
                    <a:lumOff val="5000"/>
                  </a:schemeClr>
                </a:solidFill>
                <a:latin typeface="Arial" panose="020B0604020202020204" pitchFamily="34" charset="0"/>
              </a:rPr>
              <a:t>: Symptoms of COVID-19 include fever (≥37.5), cough, sore/scratchy throat, shortness of breath (difficulty breathing), runny nose, loss of smell and loss of taste. Other reported symptoms include fatigue, muscle pain, joint pain, headache, diarrhoea, nausea/vomiting or loss of appetite. </a:t>
            </a:r>
          </a:p>
          <a:p>
            <a:pPr fontAlgn="base"/>
            <a:endParaRPr lang="en-AU" sz="900">
              <a:solidFill>
                <a:schemeClr val="tx1">
                  <a:lumMod val="95000"/>
                  <a:lumOff val="5000"/>
                </a:schemeClr>
              </a:solidFill>
              <a:latin typeface="Arial" panose="020B0604020202020204" pitchFamily="34" charset="0"/>
            </a:endParaRPr>
          </a:p>
          <a:p>
            <a:pPr fontAlgn="base"/>
            <a:r>
              <a:rPr lang="en-AU" sz="900" b="1">
                <a:solidFill>
                  <a:schemeClr val="tx1">
                    <a:lumMod val="95000"/>
                    <a:lumOff val="5000"/>
                  </a:schemeClr>
                </a:solidFill>
                <a:latin typeface="Arial" panose="020B0604020202020204" pitchFamily="34" charset="0"/>
              </a:rPr>
              <a:t>Q: Is that business safe to visit again?</a:t>
            </a:r>
          </a:p>
          <a:p>
            <a:pPr fontAlgn="base"/>
            <a:r>
              <a:rPr lang="en-AU" sz="900" b="1">
                <a:solidFill>
                  <a:schemeClr val="tx1">
                    <a:lumMod val="95000"/>
                    <a:lumOff val="5000"/>
                  </a:schemeClr>
                </a:solidFill>
                <a:latin typeface="Arial" panose="020B0604020202020204" pitchFamily="34" charset="0"/>
              </a:rPr>
              <a:t>A</a:t>
            </a:r>
            <a:r>
              <a:rPr lang="en-AU" sz="900">
                <a:solidFill>
                  <a:schemeClr val="tx1">
                    <a:lumMod val="95000"/>
                    <a:lumOff val="5000"/>
                  </a:schemeClr>
                </a:solidFill>
                <a:latin typeface="Arial" panose="020B0604020202020204" pitchFamily="34" charset="0"/>
              </a:rPr>
              <a:t>: If someone who has later tested positive to COVID-19 the business will be notified. After that they will be advised of what they need to do to reopen in a COVID Safe way as quickly as possible. It’s important for our community to support these businesses so they can keep their doors open during the pandemic.</a:t>
            </a:r>
          </a:p>
        </p:txBody>
      </p:sp>
      <p:sp>
        <p:nvSpPr>
          <p:cNvPr id="3" name="Rectangle 2">
            <a:extLst>
              <a:ext uri="{FF2B5EF4-FFF2-40B4-BE49-F238E27FC236}">
                <a16:creationId xmlns:a16="http://schemas.microsoft.com/office/drawing/2014/main" id="{B8FFA1E6-E65A-4B12-B8B1-D389B65B4D47}"/>
              </a:ext>
            </a:extLst>
          </p:cNvPr>
          <p:cNvSpPr/>
          <p:nvPr/>
        </p:nvSpPr>
        <p:spPr>
          <a:xfrm>
            <a:off x="4025502" y="6391288"/>
            <a:ext cx="5638994" cy="253916"/>
          </a:xfrm>
          <a:prstGeom prst="rect">
            <a:avLst/>
          </a:prstGeom>
        </p:spPr>
        <p:txBody>
          <a:bodyPr wrap="square">
            <a:spAutoFit/>
          </a:bodyPr>
          <a:lstStyle/>
          <a:p>
            <a:pPr>
              <a:spcAft>
                <a:spcPts val="1200"/>
              </a:spcAft>
            </a:pPr>
            <a:r>
              <a:rPr lang="en-NZ" sz="1050" b="1">
                <a:latin typeface="Arial" panose="020B0604020202020204" pitchFamily="34" charset="0"/>
                <a:cs typeface="Arial" panose="020B0604020202020204" pitchFamily="34" charset="0"/>
              </a:rPr>
              <a:t>The most up to date information can be found at nsw.gov.au or by calling 13 77 88.</a:t>
            </a:r>
            <a:endParaRPr lang="en-NZ" sz="105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4146E94-9F9F-4205-9E8F-6E05C8A5DF41}"/>
              </a:ext>
            </a:extLst>
          </p:cNvPr>
          <p:cNvSpPr/>
          <p:nvPr/>
        </p:nvSpPr>
        <p:spPr>
          <a:xfrm>
            <a:off x="526696" y="992719"/>
            <a:ext cx="5239403" cy="2331407"/>
          </a:xfrm>
          <a:prstGeom prst="rect">
            <a:avLst/>
          </a:prstGeom>
        </p:spPr>
        <p:txBody>
          <a:bodyPr wrap="square">
            <a:spAutoFit/>
          </a:bodyPr>
          <a:lstStyle/>
          <a:p>
            <a:pPr>
              <a:spcAft>
                <a:spcPts val="1200"/>
              </a:spcAft>
            </a:pPr>
            <a:r>
              <a:rPr lang="en-AU" sz="1050" dirty="0">
                <a:latin typeface="Arial" panose="020B0604020202020204" pitchFamily="34" charset="0"/>
              </a:rPr>
              <a:t>Due to a confirmed case of COVID-19 visiting [insert location/locations] in the [insert area] area during a possible infection period and likely coming in close contact with others, health authorities are advising visitors to [insert location/locations] to get tested and self-isolate immediately. This is an </a:t>
            </a:r>
            <a:r>
              <a:rPr lang="en-AU" sz="1050" dirty="0">
                <a:solidFill>
                  <a:schemeClr val="tx1">
                    <a:lumMod val="95000"/>
                    <a:lumOff val="5000"/>
                  </a:schemeClr>
                </a:solidFill>
                <a:latin typeface="Arial" panose="020B0604020202020204" pitchFamily="34" charset="0"/>
              </a:rPr>
              <a:t>important</a:t>
            </a:r>
            <a:r>
              <a:rPr lang="en-AU" sz="1050" dirty="0">
                <a:latin typeface="Arial" panose="020B0604020202020204" pitchFamily="34" charset="0"/>
              </a:rPr>
              <a:t> part to ensuring the virus can stay in check and to stop the spread in our community.</a:t>
            </a:r>
          </a:p>
          <a:p>
            <a:pPr>
              <a:spcAft>
                <a:spcPts val="1200"/>
              </a:spcAft>
            </a:pPr>
            <a:r>
              <a:rPr lang="en-AU" sz="1050" dirty="0">
                <a:latin typeface="Arial" panose="020B0604020202020204" pitchFamily="34" charset="0"/>
              </a:rPr>
              <a:t>Testing centres are located at [locations].</a:t>
            </a:r>
          </a:p>
          <a:p>
            <a:pPr>
              <a:spcAft>
                <a:spcPts val="1200"/>
              </a:spcAft>
            </a:pPr>
            <a:r>
              <a:rPr lang="en-AU" sz="1050" dirty="0">
                <a:latin typeface="Arial" panose="020B0604020202020204" pitchFamily="34" charset="0"/>
                <a:cs typeface="Arial" panose="020B0604020202020204" pitchFamily="34" charset="0"/>
              </a:rPr>
              <a:t>Even if you have no symptoms it is extremely important that you get tested and self-isolate.</a:t>
            </a:r>
          </a:p>
          <a:p>
            <a:pPr>
              <a:spcAft>
                <a:spcPts val="1200"/>
              </a:spcAft>
            </a:pPr>
            <a:r>
              <a:rPr lang="en-AU" sz="1050" dirty="0">
                <a:latin typeface="Arial" panose="020B0604020202020204" pitchFamily="34" charset="0"/>
                <a:cs typeface="Arial" panose="020B0604020202020204" pitchFamily="34" charset="0"/>
              </a:rPr>
              <a:t>Thank you for helping our community stay COVID Safe. Following testing, you must self-isolate and continue to do so for 14-days, even if your test result is negative as it can take 14 days before you may show symptoms or test positive.</a:t>
            </a:r>
          </a:p>
        </p:txBody>
      </p:sp>
      <p:sp>
        <p:nvSpPr>
          <p:cNvPr id="12" name="Rectangle 11">
            <a:extLst>
              <a:ext uri="{FF2B5EF4-FFF2-40B4-BE49-F238E27FC236}">
                <a16:creationId xmlns:a16="http://schemas.microsoft.com/office/drawing/2014/main" id="{F17FAC98-2F7D-4DB4-8414-FCDF66C6F7FA}"/>
              </a:ext>
            </a:extLst>
          </p:cNvPr>
          <p:cNvSpPr/>
          <p:nvPr/>
        </p:nvSpPr>
        <p:spPr>
          <a:xfrm>
            <a:off x="3091254" y="4395903"/>
            <a:ext cx="2224272" cy="738664"/>
          </a:xfrm>
          <a:prstGeom prst="rect">
            <a:avLst/>
          </a:prstGeom>
          <a:solidFill>
            <a:schemeClr val="bg1"/>
          </a:solidFill>
        </p:spPr>
        <p:txBody>
          <a:bodyPr wrap="square">
            <a:spAutoFit/>
          </a:bodyPr>
          <a:lstStyle/>
          <a:p>
            <a:r>
              <a:rPr lang="en-AU" sz="1400" b="1" dirty="0">
                <a:latin typeface="Arial" panose="020B0604020202020204" pitchFamily="34" charset="0"/>
                <a:cs typeface="Arial" panose="020B0604020202020204" pitchFamily="34" charset="0"/>
                <a:hlinkClick r:id="rId5"/>
              </a:rPr>
              <a:t>COVID-19 self isolation guidelines and information</a:t>
            </a:r>
            <a:endParaRPr lang="en-NZ" sz="1400" b="1" dirty="0">
              <a:highlight>
                <a:srgbClr val="FFFF00"/>
              </a:highlight>
            </a:endParaRPr>
          </a:p>
        </p:txBody>
      </p:sp>
      <p:pic>
        <p:nvPicPr>
          <p:cNvPr id="6" name="Picture 5">
            <a:extLst>
              <a:ext uri="{FF2B5EF4-FFF2-40B4-BE49-F238E27FC236}">
                <a16:creationId xmlns:a16="http://schemas.microsoft.com/office/drawing/2014/main" id="{35852DA7-3BFE-480A-AD6A-15B7F00E89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7638" y="3397350"/>
            <a:ext cx="2350631" cy="3324125"/>
          </a:xfrm>
          <a:prstGeom prst="rect">
            <a:avLst/>
          </a:prstGeom>
        </p:spPr>
      </p:pic>
    </p:spTree>
    <p:extLst>
      <p:ext uri="{BB962C8B-B14F-4D97-AF65-F5344CB8AC3E}">
        <p14:creationId xmlns:p14="http://schemas.microsoft.com/office/powerpoint/2010/main" val="585404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r>
              <a:rPr lang="en-AU" sz="2000">
                <a:solidFill>
                  <a:schemeClr val="bg1"/>
                </a:solidFill>
                <a:latin typeface="Arial" panose="020B0604020202020204" pitchFamily="34" charset="0"/>
                <a:cs typeface="Arial" panose="020B0604020202020204" pitchFamily="34" charset="0"/>
              </a:rPr>
              <a:t>Self-isolate and get tested</a:t>
            </a:r>
            <a:r>
              <a:rPr lang="en-AU" sz="2000">
                <a:latin typeface="Arial"/>
                <a:cs typeface="Arial"/>
              </a:rPr>
              <a:t>: Infographic</a:t>
            </a:r>
            <a:endParaRPr lang="en-AU" sz="2000"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24</a:t>
            </a:fld>
            <a:endParaRPr lang="en-US"/>
          </a:p>
        </p:txBody>
      </p:sp>
      <p:pic>
        <p:nvPicPr>
          <p:cNvPr id="9" name="Picture 8" descr="A screenshot of a cell phone&#10;&#10;Description automatically generated">
            <a:extLst>
              <a:ext uri="{FF2B5EF4-FFF2-40B4-BE49-F238E27FC236}">
                <a16:creationId xmlns:a16="http://schemas.microsoft.com/office/drawing/2014/main" id="{EBB8041C-1DA7-4ED6-9B59-DE3EFF30CB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2141" y="874432"/>
            <a:ext cx="5598459" cy="5598459"/>
          </a:xfrm>
          <a:prstGeom prst="rect">
            <a:avLst/>
          </a:prstGeom>
        </p:spPr>
      </p:pic>
    </p:spTree>
    <p:extLst>
      <p:ext uri="{BB962C8B-B14F-4D97-AF65-F5344CB8AC3E}">
        <p14:creationId xmlns:p14="http://schemas.microsoft.com/office/powerpoint/2010/main" val="138918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BFF9298-7268-48D0-A64E-AE23D794E6C4}"/>
              </a:ext>
            </a:extLst>
          </p:cNvPr>
          <p:cNvSpPr txBox="1"/>
          <p:nvPr/>
        </p:nvSpPr>
        <p:spPr>
          <a:xfrm>
            <a:off x="527970" y="998035"/>
            <a:ext cx="10851889" cy="369332"/>
          </a:xfrm>
          <a:prstGeom prst="rect">
            <a:avLst/>
          </a:prstGeom>
          <a:solidFill>
            <a:srgbClr val="0070C0"/>
          </a:solidFill>
        </p:spPr>
        <p:txBody>
          <a:bodyPr wrap="square" rtlCol="0">
            <a:spAutoFit/>
          </a:bodyPr>
          <a:lstStyle/>
          <a:p>
            <a:r>
              <a:rPr lang="en-AU" b="1">
                <a:solidFill>
                  <a:schemeClr val="bg1"/>
                </a:solidFill>
              </a:rPr>
              <a:t>Tiles:</a:t>
            </a:r>
            <a:endParaRPr lang="en-NZ" b="1">
              <a:solidFill>
                <a:schemeClr val="bg1"/>
              </a:solidFill>
            </a:endParaRPr>
          </a:p>
        </p:txBody>
      </p:sp>
      <p:sp>
        <p:nvSpPr>
          <p:cNvPr id="18" name="TextBox 17">
            <a:extLst>
              <a:ext uri="{FF2B5EF4-FFF2-40B4-BE49-F238E27FC236}">
                <a16:creationId xmlns:a16="http://schemas.microsoft.com/office/drawing/2014/main" id="{76BCD96D-259F-4BFA-8472-BB15E451E0E5}"/>
              </a:ext>
            </a:extLst>
          </p:cNvPr>
          <p:cNvSpPr txBox="1"/>
          <p:nvPr/>
        </p:nvSpPr>
        <p:spPr>
          <a:xfrm>
            <a:off x="512107" y="4563585"/>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sp>
        <p:nvSpPr>
          <p:cNvPr id="19" name="TextBox 18">
            <a:extLst>
              <a:ext uri="{FF2B5EF4-FFF2-40B4-BE49-F238E27FC236}">
                <a16:creationId xmlns:a16="http://schemas.microsoft.com/office/drawing/2014/main" id="{179A06B4-91B5-4616-84B9-5596DD9A2FEA}"/>
              </a:ext>
            </a:extLst>
          </p:cNvPr>
          <p:cNvSpPr txBox="1"/>
          <p:nvPr/>
        </p:nvSpPr>
        <p:spPr>
          <a:xfrm>
            <a:off x="4506979" y="4563585"/>
            <a:ext cx="2848792" cy="261207"/>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sp>
        <p:nvSpPr>
          <p:cNvPr id="20" name="TextBox 19">
            <a:extLst>
              <a:ext uri="{FF2B5EF4-FFF2-40B4-BE49-F238E27FC236}">
                <a16:creationId xmlns:a16="http://schemas.microsoft.com/office/drawing/2014/main" id="{99D7B155-3FB7-4E0E-8119-BE50D61E24F1}"/>
              </a:ext>
            </a:extLst>
          </p:cNvPr>
          <p:cNvSpPr txBox="1"/>
          <p:nvPr/>
        </p:nvSpPr>
        <p:spPr>
          <a:xfrm>
            <a:off x="8501849" y="4563585"/>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solidFill>
                  <a:schemeClr val="bg1"/>
                </a:solidFill>
                <a:latin typeface="Arial" panose="020B0604020202020204" pitchFamily="34" charset="0"/>
                <a:cs typeface="Arial" panose="020B0604020202020204" pitchFamily="34" charset="0"/>
              </a:rPr>
              <a:t>Self-isolate and get tested</a:t>
            </a:r>
            <a:r>
              <a:rPr lang="en-AU" sz="2000">
                <a:latin typeface="Arial"/>
                <a:cs typeface="Arial"/>
              </a:rPr>
              <a:t>: Example social posts (non branded)</a:t>
            </a:r>
            <a:endParaRPr lang="en-AU" sz="2000"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24F7868-F0B7-4C5C-A5CF-2C5733203E47}"/>
              </a:ext>
            </a:extLst>
          </p:cNvPr>
          <p:cNvSpPr/>
          <p:nvPr/>
        </p:nvSpPr>
        <p:spPr>
          <a:xfrm>
            <a:off x="527970" y="4833739"/>
            <a:ext cx="2888984" cy="1389779"/>
          </a:xfrm>
          <a:prstGeom prst="rect">
            <a:avLst/>
          </a:prstGeom>
          <a:solidFill>
            <a:schemeClr val="bg1"/>
          </a:solidFill>
          <a:ln w="3175">
            <a:noFill/>
          </a:ln>
          <a:effectLst/>
        </p:spPr>
        <p:txBody>
          <a:bodyPr wrap="square" anchor="t">
            <a:noAutofit/>
          </a:bodyPr>
          <a:lstStyle/>
          <a:p>
            <a:pPr fontAlgn="base"/>
            <a:r>
              <a:rPr lang="en-NZ" sz="1200" dirty="0">
                <a:solidFill>
                  <a:srgbClr val="000000"/>
                </a:solidFill>
                <a:latin typeface="Arial" panose="020B0604020202020204" pitchFamily="34" charset="0"/>
                <a:cs typeface="Arial" panose="020B0604020202020204" pitchFamily="34" charset="0"/>
              </a:rPr>
              <a:t>If you have been to [insert locations, dates, times] you may have been in close contact with a COVID-19 case and must get tested as soon as possible and self-isolate. Find out the latest information at nsw.gov.au</a:t>
            </a:r>
          </a:p>
        </p:txBody>
      </p:sp>
      <p:sp>
        <p:nvSpPr>
          <p:cNvPr id="7" name="Rectangle 6">
            <a:extLst>
              <a:ext uri="{FF2B5EF4-FFF2-40B4-BE49-F238E27FC236}">
                <a16:creationId xmlns:a16="http://schemas.microsoft.com/office/drawing/2014/main" id="{5B9B1B32-BCF8-4DAB-AEA5-C6156EBE3290}"/>
              </a:ext>
            </a:extLst>
          </p:cNvPr>
          <p:cNvSpPr/>
          <p:nvPr/>
        </p:nvSpPr>
        <p:spPr>
          <a:xfrm>
            <a:off x="4506979" y="4823085"/>
            <a:ext cx="2848792" cy="1200329"/>
          </a:xfrm>
          <a:prstGeom prst="rect">
            <a:avLst/>
          </a:prstGeom>
          <a:solidFill>
            <a:schemeClr val="bg1"/>
          </a:solidFill>
          <a:ln w="3175">
            <a:noFill/>
          </a:ln>
          <a:effectLst/>
        </p:spPr>
        <p:txBody>
          <a:bodyPr wrap="square" anchor="t">
            <a:noAutofit/>
          </a:bodyPr>
          <a:lstStyle/>
          <a:p>
            <a:pPr fontAlgn="base"/>
            <a:r>
              <a:rPr lang="en-AU" sz="1200" dirty="0">
                <a:solidFill>
                  <a:srgbClr val="000000"/>
                </a:solidFill>
                <a:latin typeface="Arial" panose="020B0604020202020204" pitchFamily="34" charset="0"/>
                <a:cs typeface="Arial" panose="020B0604020202020204" pitchFamily="34" charset="0"/>
              </a:rPr>
              <a:t>Cases in the area mean we all need to be vigilant. Check whether you might have been in the same location as a case and follow the advice to get tested and self-isolate. Find out more: nsw.gov.au</a:t>
            </a:r>
          </a:p>
        </p:txBody>
      </p:sp>
      <p:sp>
        <p:nvSpPr>
          <p:cNvPr id="10" name="Rectangle 9">
            <a:extLst>
              <a:ext uri="{FF2B5EF4-FFF2-40B4-BE49-F238E27FC236}">
                <a16:creationId xmlns:a16="http://schemas.microsoft.com/office/drawing/2014/main" id="{1C9BFE84-8640-4A88-912D-C255EBD7BC72}"/>
              </a:ext>
            </a:extLst>
          </p:cNvPr>
          <p:cNvSpPr/>
          <p:nvPr/>
        </p:nvSpPr>
        <p:spPr>
          <a:xfrm>
            <a:off x="8501850" y="4823085"/>
            <a:ext cx="2904846" cy="1200329"/>
          </a:xfrm>
          <a:prstGeom prst="rect">
            <a:avLst/>
          </a:prstGeom>
          <a:solidFill>
            <a:schemeClr val="bg1"/>
          </a:solidFill>
          <a:ln w="3175">
            <a:noFill/>
          </a:ln>
          <a:effectLst/>
        </p:spPr>
        <p:txBody>
          <a:bodyPr wrap="square" anchor="t">
            <a:noAutofit/>
          </a:bodyPr>
          <a:lstStyle/>
          <a:p>
            <a:pPr fontAlgn="base"/>
            <a:r>
              <a:rPr lang="en-AU" sz="1200" dirty="0">
                <a:solidFill>
                  <a:srgbClr val="000000"/>
                </a:solidFill>
                <a:latin typeface="Arial" panose="020B0604020202020204" pitchFamily="34" charset="0"/>
                <a:cs typeface="Arial" panose="020B0604020202020204" pitchFamily="34" charset="0"/>
              </a:rPr>
              <a:t>If you’ve been in close contact with a confirmed or suspected case of </a:t>
            </a:r>
            <a:r>
              <a:rPr lang="en-AU" sz="1200" dirty="0">
                <a:solidFill>
                  <a:schemeClr val="tx1">
                    <a:lumMod val="95000"/>
                    <a:lumOff val="5000"/>
                  </a:schemeClr>
                </a:solidFill>
                <a:latin typeface="Arial" panose="020B0604020202020204" pitchFamily="34" charset="0"/>
                <a:cs typeface="Arial" panose="020B0604020202020204" pitchFamily="34" charset="0"/>
              </a:rPr>
              <a:t>COVID-19, the best thing you can is to get tested and self-isolate. </a:t>
            </a:r>
            <a:r>
              <a:rPr lang="en-AU" sz="1200" dirty="0">
                <a:solidFill>
                  <a:schemeClr val="tx1">
                    <a:lumMod val="95000"/>
                    <a:lumOff val="5000"/>
                  </a:schemeClr>
                </a:solidFill>
                <a:latin typeface="Arial" panose="020B0604020202020204" pitchFamily="34" charset="0"/>
                <a:cs typeface="Arial" panose="020B0604020202020204" pitchFamily="34" charset="0"/>
                <a:hlinkClick r:id="rId3"/>
              </a:rPr>
              <a:t>Find information on nearby cases</a:t>
            </a:r>
            <a:endParaRPr lang="en-NZ" sz="1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a:xfrm>
            <a:off x="10860832" y="6356350"/>
            <a:ext cx="492967" cy="365125"/>
          </a:xfrm>
        </p:spPr>
        <p:txBody>
          <a:bodyPr/>
          <a:lstStyle/>
          <a:p>
            <a:fld id="{330EA680-D336-4FF7-8B7A-9848BB0A1C32}" type="slidenum">
              <a:rPr lang="en-US" smtClean="0"/>
              <a:t>25</a:t>
            </a:fld>
            <a:endParaRPr lang="en-US"/>
          </a:p>
        </p:txBody>
      </p:sp>
      <p:pic>
        <p:nvPicPr>
          <p:cNvPr id="17" name="Picture 16" descr="A close up of a sign&#10;&#10;Description automatically generated">
            <a:extLst>
              <a:ext uri="{FF2B5EF4-FFF2-40B4-BE49-F238E27FC236}">
                <a16:creationId xmlns:a16="http://schemas.microsoft.com/office/drawing/2014/main" id="{FD791C71-F372-4197-A5ED-9E57A07F9F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263" y="1517570"/>
            <a:ext cx="2828691" cy="2828691"/>
          </a:xfrm>
          <a:prstGeom prst="rect">
            <a:avLst/>
          </a:prstGeom>
        </p:spPr>
      </p:pic>
      <p:pic>
        <p:nvPicPr>
          <p:cNvPr id="21" name="Picture 20" descr="A close up of a logo&#10;&#10;Description automatically generated">
            <a:extLst>
              <a:ext uri="{FF2B5EF4-FFF2-40B4-BE49-F238E27FC236}">
                <a16:creationId xmlns:a16="http://schemas.microsoft.com/office/drawing/2014/main" id="{016BDFE1-9F4D-4591-96C0-DA347BA4C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7079" y="1535395"/>
            <a:ext cx="2828692" cy="2823463"/>
          </a:xfrm>
          <a:prstGeom prst="rect">
            <a:avLst/>
          </a:prstGeom>
        </p:spPr>
      </p:pic>
      <p:pic>
        <p:nvPicPr>
          <p:cNvPr id="22" name="Picture 21" descr="A close up of a sign&#10;&#10;Description automatically generated">
            <a:extLst>
              <a:ext uri="{FF2B5EF4-FFF2-40B4-BE49-F238E27FC236}">
                <a16:creationId xmlns:a16="http://schemas.microsoft.com/office/drawing/2014/main" id="{80C2D0D5-139C-446A-8A20-248D5AD7B5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79128" y="1517570"/>
            <a:ext cx="2846550" cy="2841288"/>
          </a:xfrm>
          <a:prstGeom prst="rect">
            <a:avLst/>
          </a:prstGeom>
        </p:spPr>
      </p:pic>
      <p:sp>
        <p:nvSpPr>
          <p:cNvPr id="26" name="Rectangle 25">
            <a:extLst>
              <a:ext uri="{FF2B5EF4-FFF2-40B4-BE49-F238E27FC236}">
                <a16:creationId xmlns:a16="http://schemas.microsoft.com/office/drawing/2014/main" id="{C1EE794A-7400-4C72-9EDB-1B962531F26F}"/>
              </a:ext>
            </a:extLst>
          </p:cNvPr>
          <p:cNvSpPr/>
          <p:nvPr/>
        </p:nvSpPr>
        <p:spPr>
          <a:xfrm>
            <a:off x="2768985" y="4008083"/>
            <a:ext cx="493059"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LOGO HERE</a:t>
            </a:r>
            <a:endParaRPr lang="en-NZ" sz="700"/>
          </a:p>
        </p:txBody>
      </p:sp>
      <p:sp>
        <p:nvSpPr>
          <p:cNvPr id="27" name="Rectangle 26">
            <a:extLst>
              <a:ext uri="{FF2B5EF4-FFF2-40B4-BE49-F238E27FC236}">
                <a16:creationId xmlns:a16="http://schemas.microsoft.com/office/drawing/2014/main" id="{8DC35F67-4416-4B1F-8572-91135377F763}"/>
              </a:ext>
            </a:extLst>
          </p:cNvPr>
          <p:cNvSpPr/>
          <p:nvPr/>
        </p:nvSpPr>
        <p:spPr>
          <a:xfrm>
            <a:off x="6767151" y="4025911"/>
            <a:ext cx="493059" cy="268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LOGO HERE</a:t>
            </a:r>
            <a:endParaRPr lang="en-NZ" sz="700"/>
          </a:p>
        </p:txBody>
      </p:sp>
      <p:sp>
        <p:nvSpPr>
          <p:cNvPr id="28" name="Rectangle 27">
            <a:extLst>
              <a:ext uri="{FF2B5EF4-FFF2-40B4-BE49-F238E27FC236}">
                <a16:creationId xmlns:a16="http://schemas.microsoft.com/office/drawing/2014/main" id="{4681749D-E489-4E97-A1D2-20CF1375B5AC}"/>
              </a:ext>
            </a:extLst>
          </p:cNvPr>
          <p:cNvSpPr/>
          <p:nvPr/>
        </p:nvSpPr>
        <p:spPr>
          <a:xfrm>
            <a:off x="10614256" y="4025911"/>
            <a:ext cx="493059"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LOGO HERE</a:t>
            </a:r>
            <a:endParaRPr lang="en-NZ" sz="700"/>
          </a:p>
        </p:txBody>
      </p:sp>
    </p:spTree>
    <p:extLst>
      <p:ext uri="{BB962C8B-B14F-4D97-AF65-F5344CB8AC3E}">
        <p14:creationId xmlns:p14="http://schemas.microsoft.com/office/powerpoint/2010/main" val="655520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solidFill>
                  <a:schemeClr val="bg1"/>
                </a:solidFill>
                <a:latin typeface="Arial" panose="020B0604020202020204" pitchFamily="34" charset="0"/>
                <a:cs typeface="Arial" panose="020B0604020202020204" pitchFamily="34" charset="0"/>
              </a:rPr>
              <a:t>Self-isolate and get tested</a:t>
            </a:r>
            <a:r>
              <a:rPr lang="en-AU" sz="2000">
                <a:latin typeface="Arial"/>
                <a:cs typeface="Arial"/>
              </a:rPr>
              <a:t>: Example social posts</a:t>
            </a:r>
            <a:endParaRPr lang="en-AU" sz="2000"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24F7868-F0B7-4C5C-A5CF-2C5733203E47}"/>
              </a:ext>
            </a:extLst>
          </p:cNvPr>
          <p:cNvSpPr/>
          <p:nvPr/>
        </p:nvSpPr>
        <p:spPr>
          <a:xfrm>
            <a:off x="515938" y="4824792"/>
            <a:ext cx="2901016" cy="1938992"/>
          </a:xfrm>
          <a:prstGeom prst="rect">
            <a:avLst/>
          </a:prstGeom>
          <a:solidFill>
            <a:schemeClr val="bg1"/>
          </a:solidFill>
          <a:ln w="3175">
            <a:noFill/>
          </a:ln>
          <a:effectLst/>
        </p:spPr>
        <p:txBody>
          <a:bodyPr wrap="square" anchor="t">
            <a:noAutofit/>
          </a:bodyPr>
          <a:lstStyle/>
          <a:p>
            <a:pPr fontAlgn="base"/>
            <a:r>
              <a:rPr lang="en-NZ" sz="1200" dirty="0">
                <a:solidFill>
                  <a:srgbClr val="000000"/>
                </a:solidFill>
                <a:latin typeface="Arial" panose="020B0604020202020204" pitchFamily="34" charset="0"/>
                <a:cs typeface="Arial" panose="020B0604020202020204" pitchFamily="34" charset="0"/>
              </a:rPr>
              <a:t>A close contact is someone who’s been near enough to a person with COVID-19 to increase their risk of contracting the virus. While you may not have symptoms, you must get tested and self-isolate straight away as it can take days for symptoms to occur. Find out more: nsw.gov.au</a:t>
            </a:r>
          </a:p>
        </p:txBody>
      </p:sp>
      <p:sp>
        <p:nvSpPr>
          <p:cNvPr id="7" name="Rectangle 6">
            <a:extLst>
              <a:ext uri="{FF2B5EF4-FFF2-40B4-BE49-F238E27FC236}">
                <a16:creationId xmlns:a16="http://schemas.microsoft.com/office/drawing/2014/main" id="{5B9B1B32-BCF8-4DAB-AEA5-C6156EBE3290}"/>
              </a:ext>
            </a:extLst>
          </p:cNvPr>
          <p:cNvSpPr/>
          <p:nvPr/>
        </p:nvSpPr>
        <p:spPr>
          <a:xfrm>
            <a:off x="4517029" y="4786690"/>
            <a:ext cx="2828691" cy="1818296"/>
          </a:xfrm>
          <a:prstGeom prst="rect">
            <a:avLst/>
          </a:prstGeom>
          <a:solidFill>
            <a:schemeClr val="bg1"/>
          </a:solidFill>
          <a:ln w="3175">
            <a:noFill/>
          </a:ln>
          <a:effectLst/>
        </p:spPr>
        <p:txBody>
          <a:bodyPr wrap="square" anchor="t">
            <a:noAutofit/>
          </a:bodyPr>
          <a:lstStyle/>
          <a:p>
            <a:pPr fontAlgn="base"/>
            <a:r>
              <a:rPr lang="en-NZ" sz="1200" dirty="0">
                <a:solidFill>
                  <a:srgbClr val="000000"/>
                </a:solidFill>
                <a:latin typeface="Arial" panose="020B0604020202020204" pitchFamily="34" charset="0"/>
                <a:cs typeface="Arial" panose="020B0604020202020204" pitchFamily="34" charset="0"/>
              </a:rPr>
              <a:t>You can be tested through your local doctor, at a designated COVID testing clinic or at a COVID drive-through and are advised to wear a mask to and from the clinic. Find your nearest </a:t>
            </a:r>
            <a:r>
              <a:rPr lang="en-NZ" sz="1200" dirty="0">
                <a:solidFill>
                  <a:srgbClr val="000000"/>
                </a:solidFill>
                <a:latin typeface="Arial" panose="020B0604020202020204" pitchFamily="34" charset="0"/>
                <a:cs typeface="Arial" panose="020B0604020202020204" pitchFamily="34" charset="0"/>
                <a:hlinkClick r:id="rId3"/>
              </a:rPr>
              <a:t>COVID-19 testing clinic</a:t>
            </a:r>
            <a:endParaRPr lang="en-NZ" sz="12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9BFE84-8640-4A88-912D-C255EBD7BC72}"/>
              </a:ext>
            </a:extLst>
          </p:cNvPr>
          <p:cNvSpPr/>
          <p:nvPr/>
        </p:nvSpPr>
        <p:spPr>
          <a:xfrm>
            <a:off x="8501849" y="4824792"/>
            <a:ext cx="2904846" cy="1384995"/>
          </a:xfrm>
          <a:prstGeom prst="rect">
            <a:avLst/>
          </a:prstGeom>
          <a:solidFill>
            <a:schemeClr val="bg1"/>
          </a:solidFill>
          <a:ln w="3175">
            <a:noFill/>
          </a:ln>
          <a:effectLst/>
        </p:spPr>
        <p:txBody>
          <a:bodyPr wrap="square" anchor="t">
            <a:noAutofit/>
          </a:bodyPr>
          <a:lstStyle/>
          <a:p>
            <a:pPr fontAlgn="base"/>
            <a:r>
              <a:rPr lang="en-NZ" sz="1200" dirty="0">
                <a:solidFill>
                  <a:srgbClr val="000000"/>
                </a:solidFill>
                <a:latin typeface="Arial" panose="020B0604020202020204" pitchFamily="34" charset="0"/>
                <a:cs typeface="Arial" panose="020B0604020202020204" pitchFamily="34" charset="0"/>
              </a:rPr>
              <a:t>Check if you’ve visited a location on the Self-Isolate and Get Tested alert list. If you have visited one of the impacted spots you are considered to be a close contact and it is important that you self-isolate and get tested as soon as possible. </a:t>
            </a: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26</a:t>
            </a:fld>
            <a:endParaRPr lang="en-US"/>
          </a:p>
        </p:txBody>
      </p:sp>
      <p:sp>
        <p:nvSpPr>
          <p:cNvPr id="14" name="TextBox 13">
            <a:extLst>
              <a:ext uri="{FF2B5EF4-FFF2-40B4-BE49-F238E27FC236}">
                <a16:creationId xmlns:a16="http://schemas.microsoft.com/office/drawing/2014/main" id="{034884E4-9394-4445-B0A0-2E504EAC13B6}"/>
              </a:ext>
            </a:extLst>
          </p:cNvPr>
          <p:cNvSpPr txBox="1"/>
          <p:nvPr/>
        </p:nvSpPr>
        <p:spPr>
          <a:xfrm>
            <a:off x="527970" y="998035"/>
            <a:ext cx="10851889" cy="369332"/>
          </a:xfrm>
          <a:prstGeom prst="rect">
            <a:avLst/>
          </a:prstGeom>
          <a:solidFill>
            <a:srgbClr val="0070C0"/>
          </a:solidFill>
        </p:spPr>
        <p:txBody>
          <a:bodyPr wrap="square" rtlCol="0">
            <a:spAutoFit/>
          </a:bodyPr>
          <a:lstStyle/>
          <a:p>
            <a:r>
              <a:rPr lang="en-AU" b="1">
                <a:solidFill>
                  <a:schemeClr val="bg1"/>
                </a:solidFill>
              </a:rPr>
              <a:t>Tiles:</a:t>
            </a:r>
            <a:endParaRPr lang="en-NZ" b="1">
              <a:solidFill>
                <a:schemeClr val="bg1"/>
              </a:solidFill>
            </a:endParaRPr>
          </a:p>
        </p:txBody>
      </p:sp>
      <p:sp>
        <p:nvSpPr>
          <p:cNvPr id="15" name="TextBox 14">
            <a:extLst>
              <a:ext uri="{FF2B5EF4-FFF2-40B4-BE49-F238E27FC236}">
                <a16:creationId xmlns:a16="http://schemas.microsoft.com/office/drawing/2014/main" id="{04C1A128-F746-4433-9E7E-020C66D05491}"/>
              </a:ext>
            </a:extLst>
          </p:cNvPr>
          <p:cNvSpPr txBox="1"/>
          <p:nvPr/>
        </p:nvSpPr>
        <p:spPr>
          <a:xfrm>
            <a:off x="512107" y="4563585"/>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Content</a:t>
            </a:r>
            <a:endParaRPr lang="en-NZ"/>
          </a:p>
        </p:txBody>
      </p:sp>
      <p:sp>
        <p:nvSpPr>
          <p:cNvPr id="17" name="TextBox 16">
            <a:extLst>
              <a:ext uri="{FF2B5EF4-FFF2-40B4-BE49-F238E27FC236}">
                <a16:creationId xmlns:a16="http://schemas.microsoft.com/office/drawing/2014/main" id="{BE7DB870-99E6-4684-B29A-E1C6E7DA99AE}"/>
              </a:ext>
            </a:extLst>
          </p:cNvPr>
          <p:cNvSpPr txBox="1"/>
          <p:nvPr/>
        </p:nvSpPr>
        <p:spPr>
          <a:xfrm>
            <a:off x="4506979" y="4563585"/>
            <a:ext cx="2848792" cy="261207"/>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Content</a:t>
            </a:r>
            <a:endParaRPr lang="en-NZ"/>
          </a:p>
        </p:txBody>
      </p:sp>
      <p:sp>
        <p:nvSpPr>
          <p:cNvPr id="19" name="TextBox 18">
            <a:extLst>
              <a:ext uri="{FF2B5EF4-FFF2-40B4-BE49-F238E27FC236}">
                <a16:creationId xmlns:a16="http://schemas.microsoft.com/office/drawing/2014/main" id="{4D1A519F-6DDC-446D-8E4E-6223E97C2202}"/>
              </a:ext>
            </a:extLst>
          </p:cNvPr>
          <p:cNvSpPr txBox="1"/>
          <p:nvPr/>
        </p:nvSpPr>
        <p:spPr>
          <a:xfrm>
            <a:off x="8501849" y="4563585"/>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Content</a:t>
            </a:r>
            <a:endParaRPr lang="en-NZ"/>
          </a:p>
        </p:txBody>
      </p:sp>
      <p:pic>
        <p:nvPicPr>
          <p:cNvPr id="9" name="Picture 8" descr="A picture containing food&#10;&#10;Description automatically generated">
            <a:extLst>
              <a:ext uri="{FF2B5EF4-FFF2-40B4-BE49-F238E27FC236}">
                <a16:creationId xmlns:a16="http://schemas.microsoft.com/office/drawing/2014/main" id="{E23BB5D1-D5BC-47F9-8199-48485114B7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267" y="1580231"/>
            <a:ext cx="2844800" cy="284480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350D1F5C-8ECB-4B80-9654-8CFF381352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5775" y="1576239"/>
            <a:ext cx="2848792" cy="2848792"/>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66D56409-4607-43B0-8550-2E56E6A3F0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71656" y="1566882"/>
            <a:ext cx="2848793" cy="2848793"/>
          </a:xfrm>
          <a:prstGeom prst="rect">
            <a:avLst/>
          </a:prstGeom>
        </p:spPr>
      </p:pic>
    </p:spTree>
    <p:extLst>
      <p:ext uri="{BB962C8B-B14F-4D97-AF65-F5344CB8AC3E}">
        <p14:creationId xmlns:p14="http://schemas.microsoft.com/office/powerpoint/2010/main" val="799407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solidFill>
                  <a:schemeClr val="bg1"/>
                </a:solidFill>
                <a:latin typeface="Arial" panose="020B0604020202020204" pitchFamily="34" charset="0"/>
                <a:cs typeface="Arial" panose="020B0604020202020204" pitchFamily="34" charset="0"/>
              </a:rPr>
              <a:t>Self-isolate and get tested</a:t>
            </a:r>
            <a:r>
              <a:rPr lang="en-AU" sz="2000">
                <a:solidFill>
                  <a:schemeClr val="bg1"/>
                </a:solidFill>
              </a:rPr>
              <a:t>:</a:t>
            </a:r>
            <a:r>
              <a:rPr lang="en-AU" sz="2000">
                <a:latin typeface="Arial"/>
                <a:cs typeface="Arial"/>
              </a:rPr>
              <a:t> Resources </a:t>
            </a:r>
            <a:endParaRPr lang="en-AU" sz="2000" b="0" i="0" u="none" strike="noStrike" kern="1200" cap="none" spc="0" normalizeH="0" baseline="0" noProof="0">
              <a:ln>
                <a:noFill/>
              </a:ln>
              <a:effectLst/>
              <a:uLnTx/>
              <a:uFillTx/>
              <a:latin typeface="Arial"/>
              <a:cs typeface="Arial"/>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a:xfrm>
            <a:off x="8610600" y="6065091"/>
            <a:ext cx="2743200" cy="365125"/>
          </a:xfrm>
        </p:spPr>
        <p:txBody>
          <a:bodyPr/>
          <a:lstStyle/>
          <a:p>
            <a:fld id="{330EA680-D336-4FF7-8B7A-9848BB0A1C32}" type="slidenum">
              <a:rPr lang="en-US" smtClean="0"/>
              <a:t>27</a:t>
            </a:fld>
            <a:endParaRPr lang="en-US"/>
          </a:p>
        </p:txBody>
      </p:sp>
      <p:pic>
        <p:nvPicPr>
          <p:cNvPr id="9" name="Picture 8">
            <a:extLst>
              <a:ext uri="{FF2B5EF4-FFF2-40B4-BE49-F238E27FC236}">
                <a16:creationId xmlns:a16="http://schemas.microsoft.com/office/drawing/2014/main" id="{E8BBB090-4477-4F7A-BFCB-2748A9E45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938" y="1468560"/>
            <a:ext cx="3784398" cy="2116844"/>
          </a:xfrm>
          <a:prstGeom prst="rect">
            <a:avLst/>
          </a:prstGeom>
          <a:effectLst>
            <a:outerShdw blurRad="50800" dist="38100" dir="8100000" algn="tr" rotWithShape="0">
              <a:prstClr val="black">
                <a:alpha val="40000"/>
              </a:prstClr>
            </a:outerShdw>
          </a:effectLst>
        </p:spPr>
      </p:pic>
      <p:sp>
        <p:nvSpPr>
          <p:cNvPr id="13" name="TextBox 12">
            <a:extLst>
              <a:ext uri="{FF2B5EF4-FFF2-40B4-BE49-F238E27FC236}">
                <a16:creationId xmlns:a16="http://schemas.microsoft.com/office/drawing/2014/main" id="{DB9272CB-0A9E-4184-A715-5189D4EBD873}"/>
              </a:ext>
            </a:extLst>
          </p:cNvPr>
          <p:cNvSpPr txBox="1"/>
          <p:nvPr/>
        </p:nvSpPr>
        <p:spPr>
          <a:xfrm>
            <a:off x="515937" y="3584648"/>
            <a:ext cx="1344236" cy="276999"/>
          </a:xfrm>
          <a:prstGeom prst="rect">
            <a:avLst/>
          </a:prstGeom>
          <a:solidFill>
            <a:srgbClr val="D71239"/>
          </a:solidFill>
        </p:spPr>
        <p:txBody>
          <a:bodyPr wrap="square" rtlCol="0">
            <a:spAutoFit/>
          </a:bodyPr>
          <a:lstStyle/>
          <a:p>
            <a:r>
              <a:rPr lang="en-US" sz="1200" b="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Link</a:t>
            </a:r>
            <a:r>
              <a:rPr lang="en-US" sz="1200" b="1">
                <a:solidFill>
                  <a:schemeClr val="bg1"/>
                </a:solidFill>
                <a:latin typeface="Arial" panose="020B0604020202020204" pitchFamily="34" charset="0"/>
                <a:cs typeface="Arial" panose="020B0604020202020204" pitchFamily="34" charset="0"/>
              </a:rPr>
              <a:t> to share</a:t>
            </a:r>
            <a:endParaRPr lang="en-NZ" sz="1200" b="1">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AB11379-532F-4A4B-8A96-587B0D8F55FD}"/>
              </a:ext>
            </a:extLst>
          </p:cNvPr>
          <p:cNvSpPr/>
          <p:nvPr/>
        </p:nvSpPr>
        <p:spPr>
          <a:xfrm>
            <a:off x="2840638" y="6132745"/>
            <a:ext cx="1143262" cy="276999"/>
          </a:xfrm>
          <a:prstGeom prst="rect">
            <a:avLst/>
          </a:prstGeom>
          <a:solidFill>
            <a:srgbClr val="D71239"/>
          </a:solidFill>
        </p:spPr>
        <p:txBody>
          <a:bodyPr wrap="none">
            <a:spAutoFit/>
          </a:bodyPr>
          <a:lstStyle/>
          <a:p>
            <a:r>
              <a:rPr lang="en-NZ" sz="1200" b="1">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Link to share</a:t>
            </a:r>
            <a:endParaRPr lang="en-NZ" sz="1200" b="1">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FC33303A-E9EB-413B-A640-72D3801E9C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0022" y="1381609"/>
            <a:ext cx="2775060" cy="3988397"/>
          </a:xfrm>
          <a:prstGeom prst="rect">
            <a:avLst/>
          </a:prstGeom>
          <a:effectLst>
            <a:outerShdw blurRad="50800" dist="38100" dir="8100000" algn="tr" rotWithShape="0">
              <a:prstClr val="black">
                <a:alpha val="40000"/>
              </a:prstClr>
            </a:outerShdw>
          </a:effectLst>
        </p:spPr>
      </p:pic>
      <p:sp>
        <p:nvSpPr>
          <p:cNvPr id="19" name="Rectangle 18">
            <a:extLst>
              <a:ext uri="{FF2B5EF4-FFF2-40B4-BE49-F238E27FC236}">
                <a16:creationId xmlns:a16="http://schemas.microsoft.com/office/drawing/2014/main" id="{1CC8A099-64E6-45FD-AD11-5C853232B635}"/>
              </a:ext>
            </a:extLst>
          </p:cNvPr>
          <p:cNvSpPr/>
          <p:nvPr/>
        </p:nvSpPr>
        <p:spPr>
          <a:xfrm>
            <a:off x="7330022" y="5403260"/>
            <a:ext cx="1561670" cy="276999"/>
          </a:xfrm>
          <a:prstGeom prst="rect">
            <a:avLst/>
          </a:prstGeom>
          <a:solidFill>
            <a:srgbClr val="D71239"/>
          </a:solidFill>
        </p:spPr>
        <p:txBody>
          <a:bodyPr wrap="square">
            <a:spAutoFit/>
          </a:bodyPr>
          <a:lstStyle/>
          <a:p>
            <a:r>
              <a:rPr lang="en-NZ" sz="1200" b="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Link to download</a:t>
            </a:r>
            <a:endParaRPr lang="en-NZ" sz="12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1C3D772-E3E4-4B1A-A51C-8BBC34964E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40639" y="4020781"/>
            <a:ext cx="3830223" cy="2111020"/>
          </a:xfrm>
          <a:prstGeom prst="rect">
            <a:avLst/>
          </a:prstGeom>
          <a:effectLst>
            <a:outerShdw blurRad="50800" dist="38100" dir="8100000" algn="tr" rotWithShape="0">
              <a:prstClr val="black">
                <a:alpha val="40000"/>
              </a:prstClr>
            </a:outerShdw>
          </a:effectLst>
        </p:spPr>
      </p:pic>
      <p:sp>
        <p:nvSpPr>
          <p:cNvPr id="15" name="TextBox 14">
            <a:extLst>
              <a:ext uri="{FF2B5EF4-FFF2-40B4-BE49-F238E27FC236}">
                <a16:creationId xmlns:a16="http://schemas.microsoft.com/office/drawing/2014/main" id="{68A9D210-C5C9-4921-B02F-CC478CFF0D24}"/>
              </a:ext>
            </a:extLst>
          </p:cNvPr>
          <p:cNvSpPr txBox="1"/>
          <p:nvPr/>
        </p:nvSpPr>
        <p:spPr>
          <a:xfrm>
            <a:off x="2840639" y="3718833"/>
            <a:ext cx="2581216" cy="307777"/>
          </a:xfrm>
          <a:prstGeom prst="rect">
            <a:avLst/>
          </a:prstGeom>
          <a:solidFill>
            <a:schemeClr val="accent1"/>
          </a:solidFill>
        </p:spPr>
        <p:txBody>
          <a:bodyPr wrap="square" rtlCol="0">
            <a:spAutoFit/>
          </a:bodyPr>
          <a:lstStyle/>
          <a:p>
            <a:r>
              <a:rPr lang="en-AU" sz="1400" b="1">
                <a:solidFill>
                  <a:schemeClr val="bg1"/>
                </a:solidFill>
                <a:latin typeface="Arial" panose="020B0604020202020204" pitchFamily="34" charset="0"/>
                <a:cs typeface="Arial" panose="020B0604020202020204" pitchFamily="34" charset="0"/>
              </a:rPr>
              <a:t>Self-Isolation for 14 days</a:t>
            </a:r>
            <a:endParaRPr lang="en-NZ" sz="1400" b="1">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14E67F6-38E3-4058-9790-6B2A01D60D8B}"/>
              </a:ext>
            </a:extLst>
          </p:cNvPr>
          <p:cNvSpPr/>
          <p:nvPr/>
        </p:nvSpPr>
        <p:spPr>
          <a:xfrm>
            <a:off x="7319963" y="981075"/>
            <a:ext cx="3190801" cy="307777"/>
          </a:xfrm>
          <a:prstGeom prst="rect">
            <a:avLst/>
          </a:prstGeom>
          <a:solidFill>
            <a:schemeClr val="accent1"/>
          </a:solidFill>
        </p:spPr>
        <p:txBody>
          <a:bodyPr wrap="square">
            <a:spAutoFit/>
          </a:bodyPr>
          <a:lstStyle/>
          <a:p>
            <a:r>
              <a:rPr lang="en-AU" sz="1400" b="1">
                <a:solidFill>
                  <a:schemeClr val="bg1"/>
                </a:solidFill>
                <a:latin typeface="Arial" panose="020B0604020202020204" pitchFamily="34" charset="0"/>
                <a:cs typeface="Arial" panose="020B0604020202020204" pitchFamily="34" charset="0"/>
              </a:rPr>
              <a:t>Who to call for support fact sheet</a:t>
            </a:r>
            <a:endParaRPr lang="en-NZ" sz="1400" b="1">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FF17D05-6753-4BE7-8883-87C4C14D9542}"/>
              </a:ext>
            </a:extLst>
          </p:cNvPr>
          <p:cNvSpPr txBox="1"/>
          <p:nvPr/>
        </p:nvSpPr>
        <p:spPr>
          <a:xfrm>
            <a:off x="515938" y="978831"/>
            <a:ext cx="3342073" cy="307777"/>
          </a:xfrm>
          <a:prstGeom prst="rect">
            <a:avLst/>
          </a:prstGeom>
          <a:solidFill>
            <a:schemeClr val="accent1"/>
          </a:solidFill>
        </p:spPr>
        <p:txBody>
          <a:bodyPr wrap="square" rtlCol="0">
            <a:spAutoFit/>
          </a:bodyPr>
          <a:lstStyle/>
          <a:p>
            <a:r>
              <a:rPr lang="en-AU" sz="1400" b="1">
                <a:solidFill>
                  <a:schemeClr val="bg1"/>
                </a:solidFill>
                <a:latin typeface="Arial" panose="020B0604020202020204" pitchFamily="34" charset="0"/>
                <a:cs typeface="Arial" panose="020B0604020202020204" pitchFamily="34" charset="0"/>
              </a:rPr>
              <a:t>Close contact - what does it mean?</a:t>
            </a:r>
            <a:endParaRPr lang="en-NZ"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230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C3AAB7-932D-4D48-B93D-463761F90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5767" y="1465576"/>
            <a:ext cx="2879725" cy="4154603"/>
          </a:xfrm>
          <a:prstGeom prst="rect">
            <a:avLst/>
          </a:prstGeom>
          <a:effectLst>
            <a:outerShdw blurRad="50800" dist="38100" dir="8100000" algn="tr" rotWithShape="0">
              <a:prstClr val="black">
                <a:alpha val="40000"/>
              </a:prstClr>
            </a:outerShdw>
          </a:effectLst>
        </p:spPr>
      </p:pic>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dirty="0">
                <a:solidFill>
                  <a:schemeClr val="bg1"/>
                </a:solidFill>
                <a:latin typeface="Arial" panose="020B0604020202020204" pitchFamily="34" charset="0"/>
                <a:cs typeface="Arial" panose="020B0604020202020204" pitchFamily="34" charset="0"/>
              </a:rPr>
              <a:t>Self-isolate and get tested</a:t>
            </a:r>
            <a:r>
              <a:rPr lang="en-AU" sz="2000" dirty="0">
                <a:solidFill>
                  <a:schemeClr val="bg1"/>
                </a:solidFill>
              </a:rPr>
              <a:t>:</a:t>
            </a:r>
            <a:r>
              <a:rPr lang="en-AU" sz="2000" dirty="0">
                <a:latin typeface="Arial"/>
                <a:cs typeface="Arial"/>
              </a:rPr>
              <a:t> Resources </a:t>
            </a:r>
            <a:endParaRPr lang="en-AU" sz="2000" b="0" i="0" u="none" strike="noStrike" kern="1200" cap="none" spc="0" normalizeH="0" baseline="0" noProof="0" dirty="0">
              <a:ln>
                <a:noFill/>
              </a:ln>
              <a:effectLst/>
              <a:uLnTx/>
              <a:uFillTx/>
              <a:latin typeface="Arial"/>
              <a:cs typeface="Arial"/>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a:xfrm>
            <a:off x="8610600" y="6065091"/>
            <a:ext cx="2743200" cy="365125"/>
          </a:xfrm>
        </p:spPr>
        <p:txBody>
          <a:bodyPr/>
          <a:lstStyle/>
          <a:p>
            <a:fld id="{330EA680-D336-4FF7-8B7A-9848BB0A1C32}" type="slidenum">
              <a:rPr lang="en-US" smtClean="0"/>
              <a:t>28</a:t>
            </a:fld>
            <a:endParaRPr lang="en-US"/>
          </a:p>
        </p:txBody>
      </p:sp>
      <p:pic>
        <p:nvPicPr>
          <p:cNvPr id="6" name="Picture 5">
            <a:extLst>
              <a:ext uri="{FF2B5EF4-FFF2-40B4-BE49-F238E27FC236}">
                <a16:creationId xmlns:a16="http://schemas.microsoft.com/office/drawing/2014/main" id="{317E9F08-997F-4B80-AB2E-A78602BC18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5629" y="2275613"/>
            <a:ext cx="2956881" cy="4154603"/>
          </a:xfrm>
          <a:prstGeom prst="rect">
            <a:avLst/>
          </a:prstGeom>
          <a:effectLst>
            <a:outerShdw blurRad="50800" dist="38100" dir="8100000" algn="tr" rotWithShape="0">
              <a:prstClr val="black">
                <a:alpha val="40000"/>
              </a:prstClr>
            </a:outerShdw>
          </a:effectLst>
        </p:spPr>
      </p:pic>
      <p:sp>
        <p:nvSpPr>
          <p:cNvPr id="20" name="Rectangle 19">
            <a:extLst>
              <a:ext uri="{FF2B5EF4-FFF2-40B4-BE49-F238E27FC236}">
                <a16:creationId xmlns:a16="http://schemas.microsoft.com/office/drawing/2014/main" id="{094D95C9-DD85-4FED-8574-3C6781381AF0}"/>
              </a:ext>
            </a:extLst>
          </p:cNvPr>
          <p:cNvSpPr/>
          <p:nvPr/>
        </p:nvSpPr>
        <p:spPr>
          <a:xfrm>
            <a:off x="515938" y="981075"/>
            <a:ext cx="5099554" cy="307777"/>
          </a:xfrm>
          <a:prstGeom prst="rect">
            <a:avLst/>
          </a:prstGeom>
          <a:solidFill>
            <a:schemeClr val="accent1"/>
          </a:solidFill>
        </p:spPr>
        <p:txBody>
          <a:bodyPr wrap="square">
            <a:spAutoFit/>
          </a:bodyPr>
          <a:lstStyle/>
          <a:p>
            <a:r>
              <a:rPr lang="en-AU" sz="14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COVID-19 self isolation guidelines and information</a:t>
            </a:r>
            <a:endParaRPr lang="en-NZ" sz="14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A8BD956-E971-458C-B4FC-ACE0F56782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6372" y="1545070"/>
            <a:ext cx="2937898" cy="4154603"/>
          </a:xfrm>
          <a:prstGeom prst="rect">
            <a:avLst/>
          </a:prstGeom>
        </p:spPr>
      </p:pic>
      <p:sp>
        <p:nvSpPr>
          <p:cNvPr id="12" name="Rectangle 11">
            <a:extLst>
              <a:ext uri="{FF2B5EF4-FFF2-40B4-BE49-F238E27FC236}">
                <a16:creationId xmlns:a16="http://schemas.microsoft.com/office/drawing/2014/main" id="{100FD691-F11B-4DBF-BAA0-35E05395C0BC}"/>
              </a:ext>
            </a:extLst>
          </p:cNvPr>
          <p:cNvSpPr/>
          <p:nvPr/>
        </p:nvSpPr>
        <p:spPr>
          <a:xfrm>
            <a:off x="2117942" y="6153217"/>
            <a:ext cx="1561670" cy="276999"/>
          </a:xfrm>
          <a:prstGeom prst="rect">
            <a:avLst/>
          </a:prstGeom>
          <a:solidFill>
            <a:srgbClr val="D71239"/>
          </a:solidFill>
        </p:spPr>
        <p:txBody>
          <a:bodyPr wrap="square">
            <a:spAutoFit/>
          </a:bodyPr>
          <a:lstStyle/>
          <a:p>
            <a:r>
              <a:rPr lang="en-NZ" sz="12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Link to guides</a:t>
            </a:r>
            <a:endParaRPr lang="en-NZ"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105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F51ABB-568F-48A4-AE7E-BB992C95B8AF}"/>
              </a:ext>
            </a:extLst>
          </p:cNvPr>
          <p:cNvSpPr>
            <a:spLocks noGrp="1"/>
          </p:cNvSpPr>
          <p:nvPr>
            <p:ph type="sldNum" sz="quarter" idx="12"/>
          </p:nvPr>
        </p:nvSpPr>
        <p:spPr/>
        <p:txBody>
          <a:bodyPr/>
          <a:lstStyle/>
          <a:p>
            <a:fld id="{330EA680-D336-4FF7-8B7A-9848BB0A1C32}" type="slidenum">
              <a:rPr lang="en-US" smtClean="0"/>
              <a:t>29</a:t>
            </a:fld>
            <a:endParaRPr lang="en-US"/>
          </a:p>
        </p:txBody>
      </p:sp>
      <p:sp>
        <p:nvSpPr>
          <p:cNvPr id="5" name="Title 3">
            <a:extLst>
              <a:ext uri="{FF2B5EF4-FFF2-40B4-BE49-F238E27FC236}">
                <a16:creationId xmlns:a16="http://schemas.microsoft.com/office/drawing/2014/main" id="{9B62CDC1-9F1D-432D-8912-6EBEA47D9DD9}"/>
              </a:ext>
            </a:extLst>
          </p:cNvPr>
          <p:cNvSpPr txBox="1">
            <a:spLocks/>
          </p:cNvSpPr>
          <p:nvPr/>
        </p:nvSpPr>
        <p:spPr>
          <a:xfrm>
            <a:off x="515937" y="732254"/>
            <a:ext cx="9318345" cy="825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2800" b="1" dirty="0">
                <a:solidFill>
                  <a:schemeClr val="bg1"/>
                </a:solidFill>
                <a:latin typeface="Arial" panose="020B0604020202020204" pitchFamily="34" charset="0"/>
                <a:cs typeface="Arial" panose="020B0604020202020204" pitchFamily="34" charset="0"/>
              </a:rPr>
              <a:t>Mental Health and Wellbeing support</a:t>
            </a:r>
            <a:endParaRPr lang="en-AU" sz="28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D0C50E0-31A2-4DC3-B319-2FC3895443B6}"/>
              </a:ext>
            </a:extLst>
          </p:cNvPr>
          <p:cNvSpPr/>
          <p:nvPr/>
        </p:nvSpPr>
        <p:spPr>
          <a:xfrm>
            <a:off x="515938" y="1769292"/>
            <a:ext cx="5822109" cy="2185214"/>
          </a:xfrm>
          <a:prstGeom prst="rect">
            <a:avLst/>
          </a:prstGeom>
        </p:spPr>
        <p:txBody>
          <a:bodyPr wrap="square">
            <a:spAutoFit/>
          </a:bodyPr>
          <a:lstStyle/>
          <a:p>
            <a:pPr>
              <a:spcBef>
                <a:spcPts val="300"/>
              </a:spcBef>
            </a:pPr>
            <a:r>
              <a:rPr lang="en-AU" sz="1400">
                <a:solidFill>
                  <a:schemeClr val="bg1"/>
                </a:solidFill>
                <a:latin typeface="Arial" panose="020B0604020202020204" pitchFamily="34" charset="0"/>
                <a:cs typeface="Arial" panose="020B0604020202020204" pitchFamily="34" charset="0"/>
              </a:rPr>
              <a:t>While we focus on COVID-19 and protecting our community from the virus it is also important that we focus on supporting our own mental health and wellbeing and that of those around us.</a:t>
            </a:r>
          </a:p>
          <a:p>
            <a:pPr>
              <a:spcBef>
                <a:spcPts val="300"/>
              </a:spcBef>
            </a:pPr>
            <a:endParaRPr lang="en-AU" sz="1400">
              <a:solidFill>
                <a:schemeClr val="bg1"/>
              </a:solidFill>
              <a:latin typeface="Arial" panose="020B0604020202020204" pitchFamily="34" charset="0"/>
              <a:cs typeface="Arial" panose="020B0604020202020204" pitchFamily="34" charset="0"/>
            </a:endParaRPr>
          </a:p>
          <a:p>
            <a:pPr>
              <a:spcBef>
                <a:spcPts val="300"/>
              </a:spcBef>
            </a:pPr>
            <a:r>
              <a:rPr lang="en-AU" sz="1400">
                <a:solidFill>
                  <a:schemeClr val="bg1"/>
                </a:solidFill>
                <a:latin typeface="Arial" panose="020B0604020202020204" pitchFamily="34" charset="0"/>
                <a:cs typeface="Arial" panose="020B0604020202020204" pitchFamily="34" charset="0"/>
              </a:rPr>
              <a:t>Following is a series or resources to help promote mental health and wellbeing in your community and let people know where they get help and what they can do to help those around them</a:t>
            </a:r>
          </a:p>
          <a:p>
            <a:pPr>
              <a:spcBef>
                <a:spcPts val="300"/>
              </a:spcBef>
            </a:pPr>
            <a:endParaRPr lang="en-NZ" sz="1400">
              <a:solidFill>
                <a:schemeClr val="bg1"/>
              </a:solidFill>
              <a:latin typeface="Arial" panose="020B0604020202020204" pitchFamily="34" charset="0"/>
              <a:cs typeface="Arial" panose="020B0604020202020204" pitchFamily="34" charset="0"/>
            </a:endParaRPr>
          </a:p>
          <a:p>
            <a:pPr>
              <a:spcBef>
                <a:spcPts val="300"/>
              </a:spcBef>
            </a:pPr>
            <a:endParaRPr lang="en-AU"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45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5B1839-A7D6-4729-8257-A9917004A5C3}"/>
              </a:ext>
            </a:extLst>
          </p:cNvPr>
          <p:cNvSpPr>
            <a:spLocks noGrp="1"/>
          </p:cNvSpPr>
          <p:nvPr>
            <p:ph idx="1"/>
          </p:nvPr>
        </p:nvSpPr>
        <p:spPr>
          <a:xfrm>
            <a:off x="421432" y="730524"/>
            <a:ext cx="7645607" cy="6118598"/>
          </a:xfrm>
        </p:spPr>
        <p:txBody>
          <a:bodyPr>
            <a:noAutofit/>
          </a:bodyPr>
          <a:lstStyle/>
          <a:p>
            <a:pPr marL="0" indent="0">
              <a:lnSpc>
                <a:spcPct val="100000"/>
              </a:lnSpc>
              <a:spcBef>
                <a:spcPts val="0"/>
              </a:spcBef>
              <a:buNone/>
            </a:pPr>
            <a:r>
              <a:rPr lang="en-AU" sz="1400" b="1" dirty="0">
                <a:latin typeface="Arial" panose="020B0604020202020204" pitchFamily="34" charset="0"/>
                <a:cs typeface="Arial" panose="020B0604020202020204" pitchFamily="34" charset="0"/>
              </a:rPr>
              <a:t>These messages are designed to include at least one of the three elements in each communication.</a:t>
            </a:r>
            <a:endParaRPr lang="en-US" sz="1400" i="1"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pPr>
            <a:r>
              <a:rPr lang="en-US" sz="1200" b="1" dirty="0">
                <a:latin typeface="Arial" panose="020B0604020202020204" pitchFamily="34" charset="0"/>
                <a:cs typeface="Arial" panose="020B0604020202020204" pitchFamily="34" charset="0"/>
              </a:rPr>
              <a:t>What is the situation?</a:t>
            </a:r>
            <a:endParaRPr lang="en-US" sz="1200" dirty="0">
              <a:latin typeface="Arial" panose="020B0604020202020204" pitchFamily="34" charset="0"/>
              <a:cs typeface="Arial" panose="020B0604020202020204" pitchFamily="34" charset="0"/>
            </a:endParaRPr>
          </a:p>
          <a:p>
            <a:pPr marL="171450" lvl="0" indent="-171450">
              <a:spcBef>
                <a:spcPts val="300"/>
              </a:spcBef>
            </a:pPr>
            <a:r>
              <a:rPr lang="en-AU" sz="1200" dirty="0">
                <a:latin typeface="Arial" panose="020B0604020202020204" pitchFamily="34" charset="0"/>
                <a:cs typeface="Arial" panose="020B0604020202020204" pitchFamily="34" charset="0"/>
              </a:rPr>
              <a:t>NSW Health will issue an alert for areas where case numbers are growing, or where there are unlinked cases to encourage increased vigilance from that community. This is called an “increased testing alert”.</a:t>
            </a:r>
          </a:p>
          <a:p>
            <a:pPr marL="171450" lvl="0" indent="-171450">
              <a:spcBef>
                <a:spcPts val="300"/>
              </a:spcBef>
            </a:pPr>
            <a:r>
              <a:rPr lang="en-AU" sz="1200" dirty="0">
                <a:latin typeface="Arial" panose="020B0604020202020204" pitchFamily="34" charset="0"/>
                <a:cs typeface="Arial" panose="020B0604020202020204" pitchFamily="34" charset="0"/>
              </a:rPr>
              <a:t>Due to a growing number of cases in [insert area/suburb], NSW Health has identified our community as needing increased vigilance to stop the spread.</a:t>
            </a:r>
          </a:p>
          <a:p>
            <a:pPr marL="171450" lvl="0" indent="-171450">
              <a:spcBef>
                <a:spcPts val="300"/>
              </a:spcBef>
            </a:pPr>
            <a:r>
              <a:rPr lang="en-US" sz="1200" dirty="0">
                <a:latin typeface="Arial" panose="020B0604020202020204" pitchFamily="34" charset="0"/>
                <a:cs typeface="Arial" panose="020B0604020202020204" pitchFamily="34" charset="0"/>
              </a:rPr>
              <a:t>Remaining alert to symptoms and increased testing is the quickest way to identify cases in our community and contain the spread of the virus. </a:t>
            </a:r>
          </a:p>
          <a:p>
            <a:pPr marL="0" indent="0">
              <a:spcBef>
                <a:spcPts val="600"/>
              </a:spcBef>
              <a:spcAft>
                <a:spcPts val="600"/>
              </a:spcAft>
              <a:buNone/>
            </a:pPr>
            <a:r>
              <a:rPr lang="en-US" sz="1200" b="1" dirty="0">
                <a:latin typeface="Arial" panose="020B0604020202020204" pitchFamily="34" charset="0"/>
                <a:cs typeface="Arial" panose="020B0604020202020204" pitchFamily="34" charset="0"/>
              </a:rPr>
              <a:t>What should the community do?</a:t>
            </a:r>
            <a:endParaRPr lang="en-US" sz="1200" dirty="0">
              <a:latin typeface="Arial" panose="020B0604020202020204" pitchFamily="34" charset="0"/>
              <a:cs typeface="Arial" panose="020B0604020202020204" pitchFamily="34" charset="0"/>
            </a:endParaRPr>
          </a:p>
          <a:p>
            <a:pPr marL="171450" indent="-171450">
              <a:spcBef>
                <a:spcPts val="300"/>
              </a:spcBef>
            </a:pPr>
            <a:r>
              <a:rPr lang="en-AU" sz="1200" dirty="0">
                <a:latin typeface="Arial" panose="020B0604020202020204" pitchFamily="34" charset="0"/>
                <a:cs typeface="Arial" panose="020B0604020202020204" pitchFamily="34" charset="0"/>
              </a:rPr>
              <a:t>If you show any symptom of COVID-19, even if mild, get tested immediately. Even if you have been tested before.</a:t>
            </a:r>
          </a:p>
          <a:p>
            <a:pPr marL="171450" indent="-171450">
              <a:spcBef>
                <a:spcPts val="300"/>
              </a:spcBef>
            </a:pPr>
            <a:r>
              <a:rPr lang="en-AU" sz="1200" dirty="0">
                <a:latin typeface="Arial" panose="020B0604020202020204" pitchFamily="34" charset="0"/>
                <a:cs typeface="Arial" panose="020B0604020202020204" pitchFamily="34" charset="0"/>
              </a:rPr>
              <a:t>Symptoms of COVID-19 include fever (≥37.5), cough, sore/scratchy throat, shortness of breath (difficulty breathing), runny nose, loss of smell and loss of taste. Other symptoms include joint pain, muscle pain, headache, diarrhoea, nausea/vomiting and loss of appetite. </a:t>
            </a:r>
          </a:p>
          <a:p>
            <a:pPr marL="171450" indent="-171450">
              <a:spcBef>
                <a:spcPts val="300"/>
              </a:spcBef>
            </a:pPr>
            <a:r>
              <a:rPr lang="en-AU" sz="1200" dirty="0">
                <a:latin typeface="Arial" panose="020B0604020202020204" pitchFamily="34" charset="0"/>
                <a:cs typeface="Arial" panose="020B0604020202020204" pitchFamily="34" charset="0"/>
              </a:rPr>
              <a:t>Testing is available at pop-up or drive through clinics, your GP, a COVID-19 clinic or hospital. </a:t>
            </a:r>
            <a:r>
              <a:rPr lang="en-AU" sz="1200" dirty="0">
                <a:latin typeface="Arial" panose="020B0604020202020204" pitchFamily="34" charset="0"/>
                <a:cs typeface="Arial" panose="020B0604020202020204" pitchFamily="34" charset="0"/>
                <a:hlinkClick r:id="rId2"/>
              </a:rPr>
              <a:t>Find your nearest COVID-19 testing clinic</a:t>
            </a:r>
            <a:r>
              <a:rPr lang="en-AU" sz="1200" dirty="0">
                <a:latin typeface="Arial" panose="020B0604020202020204" pitchFamily="34" charset="0"/>
                <a:cs typeface="Arial" panose="020B0604020202020204" pitchFamily="34" charset="0"/>
              </a:rPr>
              <a:t>, wear a mask to and from the clinic and importantly, you must go straight home and self-isolate while you wait for your results</a:t>
            </a:r>
          </a:p>
          <a:p>
            <a:pPr marL="171450" indent="-171450">
              <a:spcBef>
                <a:spcPts val="300"/>
              </a:spcBef>
            </a:pPr>
            <a:r>
              <a:rPr lang="en-US" sz="1200" dirty="0">
                <a:latin typeface="Arial" panose="020B0604020202020204" pitchFamily="34" charset="0"/>
                <a:cs typeface="Arial" panose="020B0604020202020204" pitchFamily="34" charset="0"/>
              </a:rPr>
              <a:t>Visit </a:t>
            </a:r>
            <a:r>
              <a:rPr lang="en-NZ" sz="1200" dirty="0">
                <a:latin typeface="Arial" panose="020B0604020202020204" pitchFamily="34" charset="0"/>
                <a:cs typeface="Arial" panose="020B0604020202020204" pitchFamily="34" charset="0"/>
                <a:hlinkClick r:id="rId3"/>
              </a:rPr>
              <a:t>nsw.gov.au/covid-19</a:t>
            </a:r>
            <a:r>
              <a:rPr lang="en-NZ" sz="1200" dirty="0">
                <a:latin typeface="Arial" panose="020B0604020202020204" pitchFamily="34" charset="0"/>
                <a:cs typeface="Arial" panose="020B0604020202020204" pitchFamily="34" charset="0"/>
              </a:rPr>
              <a:t> to learn more about being COVID Safe and looking after your mental health and wellbeing during this time</a:t>
            </a:r>
          </a:p>
          <a:p>
            <a:pPr marL="171450" indent="-171450">
              <a:spcBef>
                <a:spcPts val="300"/>
              </a:spcBef>
            </a:pPr>
            <a:r>
              <a:rPr lang="en-AU" sz="1200" dirty="0">
                <a:latin typeface="Arial" panose="020B0604020202020204" pitchFamily="34" charset="0"/>
                <a:cs typeface="Arial" panose="020B0604020202020204" pitchFamily="34" charset="0"/>
              </a:rPr>
              <a:t>You can </a:t>
            </a:r>
            <a:r>
              <a:rPr lang="en-AU" sz="1200" dirty="0">
                <a:latin typeface="Arial" panose="020B0604020202020204" pitchFamily="34" charset="0"/>
                <a:cs typeface="Arial" panose="020B0604020202020204" pitchFamily="34" charset="0"/>
                <a:hlinkClick r:id="rId4"/>
              </a:rPr>
              <a:t>subscribe to RSS </a:t>
            </a:r>
            <a:r>
              <a:rPr lang="en-AU" sz="1200" dirty="0">
                <a:latin typeface="Arial" panose="020B0604020202020204" pitchFamily="34" charset="0"/>
                <a:cs typeface="Arial" panose="020B0604020202020204" pitchFamily="34" charset="0"/>
              </a:rPr>
              <a:t>to keep up to date with the latest media releases from NSW Health or follow NSW Health on </a:t>
            </a:r>
            <a:r>
              <a:rPr lang="en-AU" sz="1200" dirty="0">
                <a:latin typeface="Arial" panose="020B0604020202020204" pitchFamily="34" charset="0"/>
                <a:cs typeface="Arial" panose="020B0604020202020204" pitchFamily="34" charset="0"/>
                <a:hlinkClick r:id="rId5"/>
              </a:rPr>
              <a:t>Facebook</a:t>
            </a:r>
            <a:r>
              <a:rPr lang="en-AU"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pPr>
            <a:r>
              <a:rPr lang="en-US" sz="1200" b="1" dirty="0">
                <a:latin typeface="Arial" panose="020B0604020202020204" pitchFamily="34" charset="0"/>
                <a:cs typeface="Arial" panose="020B0604020202020204" pitchFamily="34" charset="0"/>
              </a:rPr>
              <a:t>Why is it necessary to act now?</a:t>
            </a:r>
            <a:endParaRPr lang="en-NZ" sz="1200" dirty="0">
              <a:latin typeface="Arial" panose="020B0604020202020204" pitchFamily="34" charset="0"/>
              <a:cs typeface="Arial" panose="020B0604020202020204" pitchFamily="34" charset="0"/>
            </a:endParaRPr>
          </a:p>
          <a:p>
            <a:pPr marL="171450" indent="-171450">
              <a:spcBef>
                <a:spcPts val="300"/>
              </a:spcBef>
            </a:pPr>
            <a:r>
              <a:rPr lang="en-NZ" sz="1200" dirty="0">
                <a:latin typeface="Arial" panose="020B0604020202020204" pitchFamily="34" charset="0"/>
                <a:cs typeface="Arial" panose="020B0604020202020204" pitchFamily="34" charset="0"/>
              </a:rPr>
              <a:t>The next few weeks are important for our community. The more people in [insert area/suburb] who get tested, the better we can tackle the spread of this virus.</a:t>
            </a:r>
          </a:p>
          <a:p>
            <a:pPr marL="171450" indent="-171450">
              <a:spcBef>
                <a:spcPts val="300"/>
              </a:spcBef>
            </a:pPr>
            <a:r>
              <a:rPr lang="en-US" sz="1200" dirty="0">
                <a:latin typeface="Arial" panose="020B0604020202020204" pitchFamily="34" charset="0"/>
                <a:cs typeface="Arial" panose="020B0604020202020204" pitchFamily="34" charset="0"/>
              </a:rPr>
              <a:t>By getting tested and isolating if you are sick, you are protecting your loved ones and others in our community from catching the virus. You are also helping local business stay open, our community to continue to play sport, ensuring family and friends can see each other in a COVID Safe way.</a:t>
            </a:r>
          </a:p>
          <a:p>
            <a:pPr marL="171450" indent="-171450">
              <a:spcBef>
                <a:spcPts val="300"/>
              </a:spcBef>
            </a:pPr>
            <a:r>
              <a:rPr lang="en-US" sz="1200" dirty="0">
                <a:latin typeface="Arial" panose="020B0604020202020204" pitchFamily="34" charset="0"/>
                <a:cs typeface="Arial" panose="020B0604020202020204" pitchFamily="34" charset="0"/>
              </a:rPr>
              <a:t>We can’t be complacent. </a:t>
            </a:r>
            <a:r>
              <a:rPr lang="en-NZ" sz="1200" dirty="0">
                <a:latin typeface="Arial" panose="020B0604020202020204" pitchFamily="34" charset="0"/>
                <a:cs typeface="Arial" panose="020B0604020202020204" pitchFamily="34" charset="0"/>
              </a:rPr>
              <a:t>We are at a critical point of the pandemic and testing plays a crucial role in helping us stop the curve from rising again.</a:t>
            </a:r>
          </a:p>
        </p:txBody>
      </p:sp>
      <p:sp>
        <p:nvSpPr>
          <p:cNvPr id="11" name="Rectangle 10">
            <a:extLst>
              <a:ext uri="{FF2B5EF4-FFF2-40B4-BE49-F238E27FC236}">
                <a16:creationId xmlns:a16="http://schemas.microsoft.com/office/drawing/2014/main" id="{C82C426E-E73E-4B05-992F-F21921994257}"/>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a:latin typeface="Arial"/>
                <a:cs typeface="Arial"/>
              </a:rPr>
              <a:t>      Increase testing alert: Example messaging</a:t>
            </a:r>
            <a:endParaRPr lang="en-AU" sz="2400" b="0" i="0" u="none" strike="noStrike" kern="1200" cap="none" spc="0" normalizeH="0" baseline="0" noProof="0">
              <a:ln>
                <a:noFill/>
              </a:ln>
              <a:effectLst/>
              <a:uLnTx/>
              <a:uFillTx/>
              <a:latin typeface="Arial"/>
              <a:cs typeface="Arial"/>
            </a:endParaRPr>
          </a:p>
        </p:txBody>
      </p:sp>
      <p:sp>
        <p:nvSpPr>
          <p:cNvPr id="2" name="Slide Number Placeholder 1">
            <a:extLst>
              <a:ext uri="{FF2B5EF4-FFF2-40B4-BE49-F238E27FC236}">
                <a16:creationId xmlns:a16="http://schemas.microsoft.com/office/drawing/2014/main" id="{BBCA0100-39FB-4FEB-955E-7087D1502767}"/>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5" name="Picture 4">
            <a:extLst>
              <a:ext uri="{FF2B5EF4-FFF2-40B4-BE49-F238E27FC236}">
                <a16:creationId xmlns:a16="http://schemas.microsoft.com/office/drawing/2014/main" id="{D2AA8ADE-3394-4DEE-97A4-185EE4D4F4E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05003" y="1697718"/>
            <a:ext cx="3469147" cy="3462564"/>
          </a:xfrm>
          <a:prstGeom prst="rect">
            <a:avLst/>
          </a:prstGeom>
        </p:spPr>
      </p:pic>
    </p:spTree>
    <p:extLst>
      <p:ext uri="{BB962C8B-B14F-4D97-AF65-F5344CB8AC3E}">
        <p14:creationId xmlns:p14="http://schemas.microsoft.com/office/powerpoint/2010/main" val="2902305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b="0" i="0" u="none" strike="noStrike" kern="1200" cap="none" spc="0" normalizeH="0" baseline="0" noProof="0">
                <a:ln>
                  <a:noFill/>
                </a:ln>
                <a:effectLst/>
                <a:uLnTx/>
                <a:uFillTx/>
                <a:latin typeface="Arial"/>
                <a:cs typeface="Arial"/>
              </a:rPr>
              <a:t>Mental Health and Wellbeing: Resources</a:t>
            </a: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30</a:t>
            </a:fld>
            <a:endParaRPr lang="en-US"/>
          </a:p>
        </p:txBody>
      </p:sp>
      <p:sp>
        <p:nvSpPr>
          <p:cNvPr id="14" name="TextBox 13">
            <a:extLst>
              <a:ext uri="{FF2B5EF4-FFF2-40B4-BE49-F238E27FC236}">
                <a16:creationId xmlns:a16="http://schemas.microsoft.com/office/drawing/2014/main" id="{58C4073A-D37F-4BB5-81B2-A396E880A8D4}"/>
              </a:ext>
            </a:extLst>
          </p:cNvPr>
          <p:cNvSpPr txBox="1"/>
          <p:nvPr/>
        </p:nvSpPr>
        <p:spPr>
          <a:xfrm>
            <a:off x="522247" y="991169"/>
            <a:ext cx="1093711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b="1" dirty="0"/>
              <a:t>Black Dog Institute</a:t>
            </a:r>
          </a:p>
          <a:p>
            <a:pPr marL="742950" lvl="1" indent="-285750">
              <a:buFont typeface="Arial" panose="020B0604020202020204" pitchFamily="34" charset="0"/>
              <a:buChar char="•"/>
            </a:pPr>
            <a:r>
              <a:rPr lang="en-AU" dirty="0"/>
              <a:t>is a free online clinic providing a </a:t>
            </a:r>
            <a:r>
              <a:rPr lang="en-AU" dirty="0">
                <a:hlinkClick r:id="rId3"/>
              </a:rPr>
              <a:t>mental health assessment tool </a:t>
            </a:r>
            <a:r>
              <a:rPr lang="en-AU" dirty="0"/>
              <a:t>and other support services</a:t>
            </a:r>
          </a:p>
          <a:p>
            <a:r>
              <a:rPr lang="en-AU" b="1" dirty="0"/>
              <a:t>Head to Health</a:t>
            </a:r>
          </a:p>
          <a:p>
            <a:pPr marL="742950" lvl="1" indent="-285750">
              <a:buFont typeface="Arial" panose="020B0604020202020204" pitchFamily="34" charset="0"/>
              <a:buChar char="•"/>
            </a:pPr>
            <a:r>
              <a:rPr lang="en-AU" dirty="0"/>
              <a:t>can help you find </a:t>
            </a:r>
            <a:r>
              <a:rPr lang="en-AU" dirty="0">
                <a:hlinkClick r:id="rId4"/>
              </a:rPr>
              <a:t>digital mental health and wellbeing resources</a:t>
            </a:r>
            <a:endParaRPr lang="en-AU" dirty="0"/>
          </a:p>
          <a:p>
            <a:r>
              <a:rPr lang="en-AU" b="1" dirty="0"/>
              <a:t>Lifeline</a:t>
            </a:r>
          </a:p>
          <a:p>
            <a:pPr marL="742950" lvl="1" indent="-285750">
              <a:buFont typeface="Arial" panose="020B0604020202020204" pitchFamily="34" charset="0"/>
              <a:buChar char="•"/>
            </a:pPr>
            <a:r>
              <a:rPr lang="en-AU" dirty="0"/>
              <a:t>provides </a:t>
            </a:r>
            <a:r>
              <a:rPr lang="en-AU" dirty="0">
                <a:hlinkClick r:id="rId5"/>
              </a:rPr>
              <a:t>crisis support and suicide prevention services </a:t>
            </a:r>
            <a:r>
              <a:rPr lang="en-AU" dirty="0"/>
              <a:t>- phone 13 11 14 - operates 24/7</a:t>
            </a:r>
          </a:p>
          <a:p>
            <a:r>
              <a:rPr lang="en-AU" b="1" dirty="0"/>
              <a:t>Beyond Blue</a:t>
            </a:r>
          </a:p>
          <a:p>
            <a:pPr marL="742950" lvl="1" indent="-285750">
              <a:buFont typeface="Arial" panose="020B0604020202020204" pitchFamily="34" charset="0"/>
              <a:buChar char="•"/>
            </a:pPr>
            <a:r>
              <a:rPr lang="en-AU" dirty="0">
                <a:hlinkClick r:id="rId6"/>
              </a:rPr>
              <a:t>Coronavirus Mental Health Wellbeing Support Service </a:t>
            </a:r>
            <a:r>
              <a:rPr lang="en-AU" dirty="0"/>
              <a:t>advice and strategies to help you manage your wellbeing and mental health during this time (1800 512 348)</a:t>
            </a:r>
          </a:p>
          <a:p>
            <a:r>
              <a:rPr lang="en-AU" b="1" dirty="0"/>
              <a:t>ReachOut.com Australia</a:t>
            </a:r>
          </a:p>
          <a:p>
            <a:pPr marL="742950" lvl="1" indent="-285750">
              <a:buFont typeface="Arial" panose="020B0604020202020204" pitchFamily="34" charset="0"/>
              <a:buChar char="•"/>
            </a:pPr>
            <a:r>
              <a:rPr lang="en-AU" dirty="0">
                <a:hlinkClick r:id="rId7"/>
              </a:rPr>
              <a:t>provides practical tools and support </a:t>
            </a:r>
            <a:r>
              <a:rPr lang="en-AU" dirty="0"/>
              <a:t>to help young people get through everything from everyday issues to tough times</a:t>
            </a:r>
          </a:p>
          <a:p>
            <a:r>
              <a:rPr lang="en-AU" b="1" dirty="0"/>
              <a:t>Kids Helpline Official</a:t>
            </a:r>
          </a:p>
          <a:p>
            <a:pPr marL="742950" lvl="1" indent="-285750">
              <a:buFont typeface="Arial" panose="020B0604020202020204" pitchFamily="34" charset="0"/>
              <a:buChar char="•"/>
            </a:pPr>
            <a:r>
              <a:rPr lang="en-AU" dirty="0">
                <a:hlinkClick r:id="rId8"/>
              </a:rPr>
              <a:t>Kids Helpline </a:t>
            </a:r>
            <a:r>
              <a:rPr lang="en-AU" dirty="0"/>
              <a:t>(1800 55 18 00 - operates 24/7) is a telephone counselling support line for children and young people ages 5 to 25</a:t>
            </a:r>
          </a:p>
          <a:p>
            <a:r>
              <a:rPr lang="en-AU" b="1" dirty="0"/>
              <a:t>NSW Mental Health Line </a:t>
            </a:r>
          </a:p>
          <a:p>
            <a:pPr marL="742950" lvl="1" indent="-285750">
              <a:buFont typeface="Arial" panose="020B0604020202020204" pitchFamily="34" charset="0"/>
              <a:buChar char="•"/>
            </a:pPr>
            <a:r>
              <a:rPr lang="en-AU" dirty="0"/>
              <a:t>(1800 011 511 - operates 24/7) can connect you to a mental health service if you are concerned about the mental wellbeing of yourself or someone else. </a:t>
            </a:r>
          </a:p>
          <a:p>
            <a:pPr marL="742950" lvl="1" indent="-285750">
              <a:buFont typeface="Arial" panose="020B0604020202020204" pitchFamily="34" charset="0"/>
              <a:buChar char="•"/>
            </a:pPr>
            <a:r>
              <a:rPr lang="en-AU" dirty="0"/>
              <a:t>For a free telephone interpreter, please contact TIS National on 131 450 say the language you need. You can then ask the interpreter to connect you to the mental health service you wish to speak with.</a:t>
            </a:r>
          </a:p>
        </p:txBody>
      </p:sp>
    </p:spTree>
    <p:extLst>
      <p:ext uri="{BB962C8B-B14F-4D97-AF65-F5344CB8AC3E}">
        <p14:creationId xmlns:p14="http://schemas.microsoft.com/office/powerpoint/2010/main" val="3362253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b="0" i="0" u="none" strike="noStrike" kern="1200" cap="none" spc="0" normalizeH="0" baseline="0" noProof="0">
                <a:ln>
                  <a:noFill/>
                </a:ln>
                <a:effectLst/>
                <a:uLnTx/>
                <a:uFillTx/>
                <a:latin typeface="Arial"/>
                <a:cs typeface="Arial"/>
              </a:rPr>
              <a:t>Mental Health and Wellbeing: Resources</a:t>
            </a: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31</a:t>
            </a:fld>
            <a:endParaRPr lang="en-US"/>
          </a:p>
        </p:txBody>
      </p:sp>
      <p:sp>
        <p:nvSpPr>
          <p:cNvPr id="5" name="Rectangle 4">
            <a:extLst>
              <a:ext uri="{FF2B5EF4-FFF2-40B4-BE49-F238E27FC236}">
                <a16:creationId xmlns:a16="http://schemas.microsoft.com/office/drawing/2014/main" id="{D7899BB3-B00F-4003-9A51-EAE6DE7B2856}"/>
              </a:ext>
            </a:extLst>
          </p:cNvPr>
          <p:cNvSpPr/>
          <p:nvPr/>
        </p:nvSpPr>
        <p:spPr>
          <a:xfrm>
            <a:off x="514234" y="6167151"/>
            <a:ext cx="1456764" cy="276999"/>
          </a:xfrm>
          <a:prstGeom prst="rect">
            <a:avLst/>
          </a:prstGeom>
          <a:solidFill>
            <a:schemeClr val="bg1"/>
          </a:solidFill>
        </p:spPr>
        <p:txBody>
          <a:bodyPr wrap="square">
            <a:spAutoFit/>
          </a:bodyPr>
          <a:lstStyle/>
          <a:p>
            <a:r>
              <a:rPr lang="en-NZ" sz="1200" b="1">
                <a:solidFill>
                  <a:schemeClr val="tx1">
                    <a:lumMod val="95000"/>
                    <a:lumOff val="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Link to download</a:t>
            </a:r>
            <a:endParaRPr lang="en-NZ" sz="1200" b="1">
              <a:solidFill>
                <a:schemeClr val="tx1">
                  <a:lumMod val="95000"/>
                  <a:lumOff val="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CD1EEDD-32E0-4360-BE1F-41D020E8C931}"/>
              </a:ext>
            </a:extLst>
          </p:cNvPr>
          <p:cNvSpPr txBox="1"/>
          <p:nvPr/>
        </p:nvSpPr>
        <p:spPr>
          <a:xfrm>
            <a:off x="1073782" y="2500604"/>
            <a:ext cx="1734732" cy="646331"/>
          </a:xfrm>
          <a:prstGeom prst="rect">
            <a:avLst/>
          </a:prstGeom>
          <a:noFill/>
        </p:spPr>
        <p:txBody>
          <a:bodyPr wrap="square" rtlCol="0">
            <a:spAutoFit/>
          </a:bodyPr>
          <a:lstStyle/>
          <a:p>
            <a:r>
              <a:rPr lang="en-US"/>
              <a:t>Translations available</a:t>
            </a:r>
            <a:endParaRPr lang="en-NZ"/>
          </a:p>
        </p:txBody>
      </p:sp>
      <p:sp>
        <p:nvSpPr>
          <p:cNvPr id="10" name="Rectangle 9">
            <a:extLst>
              <a:ext uri="{FF2B5EF4-FFF2-40B4-BE49-F238E27FC236}">
                <a16:creationId xmlns:a16="http://schemas.microsoft.com/office/drawing/2014/main" id="{26E530D6-F373-43E5-A1A3-FDBB830C9065}"/>
              </a:ext>
            </a:extLst>
          </p:cNvPr>
          <p:cNvSpPr/>
          <p:nvPr/>
        </p:nvSpPr>
        <p:spPr>
          <a:xfrm>
            <a:off x="5751529" y="5042236"/>
            <a:ext cx="1143262" cy="276999"/>
          </a:xfrm>
          <a:prstGeom prst="rect">
            <a:avLst/>
          </a:prstGeom>
          <a:solidFill>
            <a:schemeClr val="bg1"/>
          </a:solidFill>
        </p:spPr>
        <p:txBody>
          <a:bodyPr wrap="none">
            <a:spAutoFit/>
          </a:bodyPr>
          <a:lstStyle/>
          <a:p>
            <a:r>
              <a:rPr lang="en-NZ" sz="1200" b="1">
                <a:solidFill>
                  <a:schemeClr val="tx1">
                    <a:lumMod val="95000"/>
                    <a:lumOff val="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Link to share</a:t>
            </a:r>
            <a:endParaRPr lang="en-NZ" sz="1200" b="1">
              <a:solidFill>
                <a:schemeClr val="tx1">
                  <a:lumMod val="95000"/>
                  <a:lumOff val="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4631759-60A1-4482-B68C-88FED6433C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224" y="1376640"/>
            <a:ext cx="3397627" cy="4754358"/>
          </a:xfrm>
          <a:prstGeom prst="rect">
            <a:avLst/>
          </a:prstGeom>
          <a:effectLst>
            <a:outerShdw blurRad="50800" dist="38100" dir="8100000" algn="tr" rotWithShape="0">
              <a:prstClr val="black">
                <a:alpha val="40000"/>
              </a:prstClr>
            </a:outerShdw>
          </a:effectLst>
        </p:spPr>
      </p:pic>
      <p:sp>
        <p:nvSpPr>
          <p:cNvPr id="13" name="Rectangle 12">
            <a:extLst>
              <a:ext uri="{FF2B5EF4-FFF2-40B4-BE49-F238E27FC236}">
                <a16:creationId xmlns:a16="http://schemas.microsoft.com/office/drawing/2014/main" id="{72E17EF5-BD26-4860-B78B-C58FAFC9BB89}"/>
              </a:ext>
            </a:extLst>
          </p:cNvPr>
          <p:cNvSpPr/>
          <p:nvPr/>
        </p:nvSpPr>
        <p:spPr>
          <a:xfrm>
            <a:off x="514234" y="995072"/>
            <a:ext cx="2800651" cy="276999"/>
          </a:xfrm>
          <a:prstGeom prst="rect">
            <a:avLst/>
          </a:prstGeom>
          <a:solidFill>
            <a:srgbClr val="0099DC"/>
          </a:solidFill>
        </p:spPr>
        <p:txBody>
          <a:bodyPr wrap="square">
            <a:spAutoFit/>
          </a:bodyPr>
          <a:lstStyle/>
          <a:p>
            <a:r>
              <a:rPr lang="en-AU" sz="1200" b="1">
                <a:solidFill>
                  <a:schemeClr val="bg1"/>
                </a:solidFill>
                <a:latin typeface="Arial" panose="020B0604020202020204" pitchFamily="34" charset="0"/>
                <a:cs typeface="Arial" panose="020B0604020202020204" pitchFamily="34" charset="0"/>
              </a:rPr>
              <a:t>Look after your mental health </a:t>
            </a:r>
            <a:endParaRPr lang="en-NZ" sz="1200" b="1">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A4E6511-DFC1-4A91-87D4-0D021C3CD5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51529" y="1376639"/>
            <a:ext cx="5975048" cy="3353977"/>
          </a:xfrm>
          <a:prstGeom prst="rect">
            <a:avLst/>
          </a:prstGeom>
          <a:effectLst>
            <a:outerShdw blurRad="50800" dist="38100" dir="8100000" algn="tr" rotWithShape="0">
              <a:prstClr val="black">
                <a:alpha val="40000"/>
              </a:prstClr>
            </a:outerShdw>
          </a:effectLst>
        </p:spPr>
      </p:pic>
      <p:sp>
        <p:nvSpPr>
          <p:cNvPr id="17" name="Rectangle 16">
            <a:extLst>
              <a:ext uri="{FF2B5EF4-FFF2-40B4-BE49-F238E27FC236}">
                <a16:creationId xmlns:a16="http://schemas.microsoft.com/office/drawing/2014/main" id="{A8F2E967-6F5D-41BC-86AF-4331CB18EDD3}"/>
              </a:ext>
            </a:extLst>
          </p:cNvPr>
          <p:cNvSpPr/>
          <p:nvPr/>
        </p:nvSpPr>
        <p:spPr>
          <a:xfrm>
            <a:off x="5744843" y="981075"/>
            <a:ext cx="2800651" cy="276999"/>
          </a:xfrm>
          <a:prstGeom prst="rect">
            <a:avLst/>
          </a:prstGeom>
          <a:solidFill>
            <a:srgbClr val="0099DC"/>
          </a:solidFill>
        </p:spPr>
        <p:txBody>
          <a:bodyPr wrap="square">
            <a:spAutoFit/>
          </a:bodyPr>
          <a:lstStyle/>
          <a:p>
            <a:r>
              <a:rPr lang="en-AU" sz="1200" b="1">
                <a:solidFill>
                  <a:schemeClr val="bg1"/>
                </a:solidFill>
                <a:latin typeface="Arial" panose="020B0604020202020204" pitchFamily="34" charset="0"/>
                <a:cs typeface="Arial" panose="020B0604020202020204" pitchFamily="34" charset="0"/>
              </a:rPr>
              <a:t>Mental health and COVID-19</a:t>
            </a:r>
            <a:endParaRPr lang="en-NZ" sz="1200" b="1">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C5EB836-A917-45A9-B798-5A8A7506C5C5}"/>
              </a:ext>
            </a:extLst>
          </p:cNvPr>
          <p:cNvSpPr/>
          <p:nvPr/>
        </p:nvSpPr>
        <p:spPr>
          <a:xfrm>
            <a:off x="514234" y="6400412"/>
            <a:ext cx="1091517" cy="276999"/>
          </a:xfrm>
          <a:prstGeom prst="rect">
            <a:avLst/>
          </a:prstGeom>
        </p:spPr>
        <p:txBody>
          <a:bodyPr wrap="none">
            <a:spAutoFit/>
          </a:bodyPr>
          <a:lstStyle/>
          <a:p>
            <a:r>
              <a:rPr lang="en-US" sz="1200" b="1">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Translations</a:t>
            </a:r>
            <a:endParaRPr lang="en-NZ" sz="1200" b="1"/>
          </a:p>
        </p:txBody>
      </p:sp>
    </p:spTree>
    <p:extLst>
      <p:ext uri="{BB962C8B-B14F-4D97-AF65-F5344CB8AC3E}">
        <p14:creationId xmlns:p14="http://schemas.microsoft.com/office/powerpoint/2010/main" val="2310771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b="0" i="0" u="none" strike="noStrike" kern="1200" cap="none" spc="0" normalizeH="0" baseline="0" noProof="0">
                <a:ln>
                  <a:noFill/>
                </a:ln>
                <a:effectLst/>
                <a:uLnTx/>
                <a:uFillTx/>
                <a:latin typeface="Arial"/>
                <a:cs typeface="Arial"/>
              </a:rPr>
              <a:t>Mental Health and Wellbeing: Resources</a:t>
            </a: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32</a:t>
            </a:fld>
            <a:endParaRPr lang="en-US"/>
          </a:p>
        </p:txBody>
      </p:sp>
      <p:sp>
        <p:nvSpPr>
          <p:cNvPr id="11" name="Rectangle 10">
            <a:extLst>
              <a:ext uri="{FF2B5EF4-FFF2-40B4-BE49-F238E27FC236}">
                <a16:creationId xmlns:a16="http://schemas.microsoft.com/office/drawing/2014/main" id="{AAB0CC18-05B6-44FE-BB7E-315D4D9B7B7D}"/>
              </a:ext>
            </a:extLst>
          </p:cNvPr>
          <p:cNvSpPr/>
          <p:nvPr/>
        </p:nvSpPr>
        <p:spPr>
          <a:xfrm>
            <a:off x="515938" y="3395643"/>
            <a:ext cx="1208253" cy="276999"/>
          </a:xfrm>
          <a:prstGeom prst="rect">
            <a:avLst/>
          </a:prstGeom>
          <a:solidFill>
            <a:schemeClr val="bg1"/>
          </a:solidFill>
        </p:spPr>
        <p:txBody>
          <a:bodyPr wrap="square">
            <a:spAutoFit/>
          </a:bodyPr>
          <a:lstStyle/>
          <a:p>
            <a:r>
              <a:rPr lang="en-NZ" sz="1200" b="1">
                <a:solidFill>
                  <a:schemeClr val="tx1">
                    <a:lumMod val="95000"/>
                    <a:lumOff val="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Link to share</a:t>
            </a:r>
            <a:endParaRPr lang="en-NZ" sz="1200" b="1">
              <a:solidFill>
                <a:schemeClr val="tx1">
                  <a:lumMod val="95000"/>
                  <a:lumOff val="5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04FAC03-257F-4F95-B4B5-F6E3BB9902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5938" y="1380072"/>
            <a:ext cx="2948363" cy="1911757"/>
          </a:xfrm>
          <a:prstGeom prst="rect">
            <a:avLst/>
          </a:prstGeom>
          <a:effectLst>
            <a:outerShdw blurRad="50800" dist="38100" dir="8100000" algn="tr" rotWithShape="0">
              <a:prstClr val="black">
                <a:alpha val="40000"/>
              </a:prstClr>
            </a:outerShdw>
          </a:effectLst>
        </p:spPr>
      </p:pic>
      <p:sp>
        <p:nvSpPr>
          <p:cNvPr id="16" name="Rectangle 15">
            <a:extLst>
              <a:ext uri="{FF2B5EF4-FFF2-40B4-BE49-F238E27FC236}">
                <a16:creationId xmlns:a16="http://schemas.microsoft.com/office/drawing/2014/main" id="{3A5FAD95-1977-470D-B200-3F1D68173DDA}"/>
              </a:ext>
            </a:extLst>
          </p:cNvPr>
          <p:cNvSpPr/>
          <p:nvPr/>
        </p:nvSpPr>
        <p:spPr>
          <a:xfrm>
            <a:off x="515938" y="981075"/>
            <a:ext cx="4040338" cy="276999"/>
          </a:xfrm>
          <a:prstGeom prst="rect">
            <a:avLst/>
          </a:prstGeom>
          <a:solidFill>
            <a:srgbClr val="0099DC"/>
          </a:solidFill>
        </p:spPr>
        <p:txBody>
          <a:bodyPr wrap="square">
            <a:spAutoFit/>
          </a:bodyPr>
          <a:lstStyle/>
          <a:p>
            <a:r>
              <a:rPr lang="en-AU" sz="1200" b="1">
                <a:solidFill>
                  <a:schemeClr val="bg1"/>
                </a:solidFill>
                <a:latin typeface="Arial" panose="020B0604020202020204" pitchFamily="34" charset="0"/>
                <a:cs typeface="Arial" panose="020B0604020202020204" pitchFamily="34" charset="0"/>
              </a:rPr>
              <a:t>Beyond Blue – how to look after your mental health</a:t>
            </a:r>
            <a:endParaRPr lang="en-NZ" sz="1200" b="1">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861913B4-FCF8-4AAB-898F-56E454F150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8757" y="1487442"/>
            <a:ext cx="2267728" cy="2940432"/>
          </a:xfrm>
          <a:prstGeom prst="rect">
            <a:avLst/>
          </a:prstGeom>
          <a:effectLst/>
        </p:spPr>
      </p:pic>
      <p:sp>
        <p:nvSpPr>
          <p:cNvPr id="19" name="Rectangle 18">
            <a:extLst>
              <a:ext uri="{FF2B5EF4-FFF2-40B4-BE49-F238E27FC236}">
                <a16:creationId xmlns:a16="http://schemas.microsoft.com/office/drawing/2014/main" id="{141DA1B5-0D03-477E-A90C-CA1C2F4E48DF}"/>
              </a:ext>
            </a:extLst>
          </p:cNvPr>
          <p:cNvSpPr/>
          <p:nvPr/>
        </p:nvSpPr>
        <p:spPr>
          <a:xfrm>
            <a:off x="4835075" y="4645104"/>
            <a:ext cx="1634555" cy="276999"/>
          </a:xfrm>
          <a:prstGeom prst="rect">
            <a:avLst/>
          </a:prstGeom>
          <a:solidFill>
            <a:schemeClr val="bg1"/>
          </a:solidFill>
        </p:spPr>
        <p:txBody>
          <a:bodyPr wrap="square">
            <a:spAutoFit/>
          </a:bodyPr>
          <a:lstStyle/>
          <a:p>
            <a:r>
              <a:rPr lang="en-NZ" sz="1200" b="1">
                <a:solidFill>
                  <a:schemeClr val="tx1">
                    <a:lumMod val="95000"/>
                    <a:lumOff val="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Link to share</a:t>
            </a:r>
            <a:endParaRPr lang="en-NZ" sz="1200" b="1">
              <a:solidFill>
                <a:schemeClr val="tx1">
                  <a:lumMod val="95000"/>
                  <a:lumOff val="5000"/>
                </a:schemeClr>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2408D34-A23D-4823-BD1D-697A2445CC01}"/>
              </a:ext>
            </a:extLst>
          </p:cNvPr>
          <p:cNvSpPr/>
          <p:nvPr/>
        </p:nvSpPr>
        <p:spPr>
          <a:xfrm>
            <a:off x="4835075" y="975843"/>
            <a:ext cx="2800651" cy="276999"/>
          </a:xfrm>
          <a:prstGeom prst="rect">
            <a:avLst/>
          </a:prstGeom>
          <a:solidFill>
            <a:srgbClr val="0099DC"/>
          </a:solidFill>
        </p:spPr>
        <p:txBody>
          <a:bodyPr wrap="square">
            <a:spAutoFit/>
          </a:bodyPr>
          <a:lstStyle/>
          <a:p>
            <a:r>
              <a:rPr lang="en-AU" sz="1200" b="1">
                <a:solidFill>
                  <a:schemeClr val="bg1"/>
                </a:solidFill>
                <a:latin typeface="Arial" panose="020B0604020202020204" pitchFamily="34" charset="0"/>
                <a:cs typeface="Arial" panose="020B0604020202020204" pitchFamily="34" charset="0"/>
              </a:rPr>
              <a:t>Beyond Blue – social posts</a:t>
            </a:r>
            <a:endParaRPr lang="en-NZ" sz="1200" b="1">
              <a:solidFill>
                <a:schemeClr val="bg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ECD6EE47-EC58-4B6D-B849-FB9E9CC133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52706" y="1508931"/>
            <a:ext cx="2269407" cy="3055459"/>
          </a:xfrm>
          <a:prstGeom prst="rect">
            <a:avLst/>
          </a:prstGeom>
          <a:effectLst/>
        </p:spPr>
      </p:pic>
      <p:sp>
        <p:nvSpPr>
          <p:cNvPr id="22" name="Rectangle 21">
            <a:extLst>
              <a:ext uri="{FF2B5EF4-FFF2-40B4-BE49-F238E27FC236}">
                <a16:creationId xmlns:a16="http://schemas.microsoft.com/office/drawing/2014/main" id="{606C807A-30E4-45F1-9246-3FBA6E4E0541}"/>
              </a:ext>
            </a:extLst>
          </p:cNvPr>
          <p:cNvSpPr/>
          <p:nvPr/>
        </p:nvSpPr>
        <p:spPr>
          <a:xfrm>
            <a:off x="7252706" y="4652090"/>
            <a:ext cx="1475032" cy="276999"/>
          </a:xfrm>
          <a:prstGeom prst="rect">
            <a:avLst/>
          </a:prstGeom>
          <a:solidFill>
            <a:schemeClr val="bg1"/>
          </a:solidFill>
        </p:spPr>
        <p:txBody>
          <a:bodyPr wrap="square">
            <a:spAutoFit/>
          </a:bodyPr>
          <a:lstStyle/>
          <a:p>
            <a:r>
              <a:rPr lang="en-NZ" sz="1200" b="1">
                <a:solidFill>
                  <a:schemeClr val="tx1">
                    <a:lumMod val="95000"/>
                    <a:lumOff val="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Link to share</a:t>
            </a:r>
            <a:endParaRPr lang="en-NZ" sz="1200" b="1">
              <a:solidFill>
                <a:schemeClr val="tx1">
                  <a:lumMod val="95000"/>
                  <a:lumOff val="5000"/>
                </a:schemeClr>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8FAD09A4-CD11-40FF-875E-23DCCFB1F4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88334" y="1508931"/>
            <a:ext cx="2067393" cy="3056816"/>
          </a:xfrm>
          <a:prstGeom prst="rect">
            <a:avLst/>
          </a:prstGeom>
          <a:effectLst/>
        </p:spPr>
      </p:pic>
      <p:sp>
        <p:nvSpPr>
          <p:cNvPr id="24" name="Rectangle 23">
            <a:extLst>
              <a:ext uri="{FF2B5EF4-FFF2-40B4-BE49-F238E27FC236}">
                <a16:creationId xmlns:a16="http://schemas.microsoft.com/office/drawing/2014/main" id="{29D1F717-D532-41DE-A0F8-EC5C9FC6ABB7}"/>
              </a:ext>
            </a:extLst>
          </p:cNvPr>
          <p:cNvSpPr/>
          <p:nvPr/>
        </p:nvSpPr>
        <p:spPr>
          <a:xfrm>
            <a:off x="9688334" y="4652089"/>
            <a:ext cx="1376477" cy="276999"/>
          </a:xfrm>
          <a:prstGeom prst="rect">
            <a:avLst/>
          </a:prstGeom>
          <a:solidFill>
            <a:schemeClr val="bg1"/>
          </a:solidFill>
        </p:spPr>
        <p:txBody>
          <a:bodyPr wrap="square">
            <a:spAutoFit/>
          </a:bodyPr>
          <a:lstStyle/>
          <a:p>
            <a:r>
              <a:rPr lang="en-NZ" sz="1200" b="1">
                <a:solidFill>
                  <a:schemeClr val="tx1">
                    <a:lumMod val="95000"/>
                    <a:lumOff val="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Link to share</a:t>
            </a:r>
            <a:endParaRPr lang="en-NZ" sz="1200" b="1">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596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b="0" i="0" u="none" strike="noStrike" kern="1200" cap="none" spc="0" normalizeH="0" baseline="0" noProof="0" dirty="0">
                <a:ln>
                  <a:noFill/>
                </a:ln>
                <a:effectLst/>
                <a:uLnTx/>
                <a:uFillTx/>
                <a:latin typeface="Arial"/>
                <a:cs typeface="Arial"/>
              </a:rPr>
              <a:t>Mental Health and Wellbeing: </a:t>
            </a:r>
            <a:r>
              <a:rPr lang="en-AU" sz="2000" dirty="0">
                <a:latin typeface="Arial"/>
                <a:cs typeface="Arial"/>
              </a:rPr>
              <a:t>NSW Government videos and social links</a:t>
            </a:r>
            <a:endParaRPr lang="en-AU" sz="2000" b="0" i="0" u="none" strike="noStrike" kern="1200" cap="none" spc="0" normalizeH="0" baseline="0" noProof="0" dirty="0">
              <a:ln>
                <a:noFill/>
              </a:ln>
              <a:effectLst/>
              <a:uLnTx/>
              <a:uFillTx/>
              <a:latin typeface="Arial"/>
              <a:cs typeface="Arial"/>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33</a:t>
            </a:fld>
            <a:endParaRPr lang="en-US"/>
          </a:p>
        </p:txBody>
      </p:sp>
      <p:pic>
        <p:nvPicPr>
          <p:cNvPr id="5" name="Picture 4">
            <a:extLst>
              <a:ext uri="{FF2B5EF4-FFF2-40B4-BE49-F238E27FC236}">
                <a16:creationId xmlns:a16="http://schemas.microsoft.com/office/drawing/2014/main" id="{ED27CA29-8942-4BBB-ABDD-DE0E25237A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195" y="1614058"/>
            <a:ext cx="2644240" cy="3618711"/>
          </a:xfrm>
          <a:prstGeom prst="rect">
            <a:avLst/>
          </a:prstGeom>
        </p:spPr>
      </p:pic>
      <p:sp>
        <p:nvSpPr>
          <p:cNvPr id="17" name="TextBox 16">
            <a:extLst>
              <a:ext uri="{FF2B5EF4-FFF2-40B4-BE49-F238E27FC236}">
                <a16:creationId xmlns:a16="http://schemas.microsoft.com/office/drawing/2014/main" id="{99C6E374-7C97-43E9-B314-DCEC8710C055}"/>
              </a:ext>
            </a:extLst>
          </p:cNvPr>
          <p:cNvSpPr txBox="1"/>
          <p:nvPr/>
        </p:nvSpPr>
        <p:spPr>
          <a:xfrm>
            <a:off x="439195" y="5248645"/>
            <a:ext cx="1219200" cy="276999"/>
          </a:xfrm>
          <a:prstGeom prst="rect">
            <a:avLst/>
          </a:prstGeom>
          <a:solidFill>
            <a:schemeClr val="bg1"/>
          </a:solidFill>
        </p:spPr>
        <p:txBody>
          <a:bodyPr wrap="square" rtlCol="0">
            <a:spAutoFit/>
          </a:bodyPr>
          <a:lstStyle/>
          <a:p>
            <a:r>
              <a:rPr lang="en-AU" sz="1200" b="1" dirty="0">
                <a:latin typeface="Arial" panose="020B0604020202020204" pitchFamily="34" charset="0"/>
                <a:cs typeface="Arial" panose="020B0604020202020204" pitchFamily="34" charset="0"/>
                <a:hlinkClick r:id="rId4"/>
              </a:rPr>
              <a:t>Link</a:t>
            </a:r>
            <a:endParaRPr lang="en-NZ" sz="12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280AE36-9276-464E-BC06-98F107DB18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3357" y="1614058"/>
            <a:ext cx="2725122" cy="3629884"/>
          </a:xfrm>
          <a:prstGeom prst="rect">
            <a:avLst/>
          </a:prstGeom>
        </p:spPr>
      </p:pic>
      <p:sp>
        <p:nvSpPr>
          <p:cNvPr id="25" name="TextBox 24">
            <a:extLst>
              <a:ext uri="{FF2B5EF4-FFF2-40B4-BE49-F238E27FC236}">
                <a16:creationId xmlns:a16="http://schemas.microsoft.com/office/drawing/2014/main" id="{EA62C06F-8F6A-4277-A37C-6899EF0F97E0}"/>
              </a:ext>
            </a:extLst>
          </p:cNvPr>
          <p:cNvSpPr txBox="1"/>
          <p:nvPr/>
        </p:nvSpPr>
        <p:spPr>
          <a:xfrm>
            <a:off x="3433357" y="5246712"/>
            <a:ext cx="1219200" cy="276999"/>
          </a:xfrm>
          <a:prstGeom prst="rect">
            <a:avLst/>
          </a:prstGeom>
          <a:solidFill>
            <a:schemeClr val="bg1"/>
          </a:solidFill>
        </p:spPr>
        <p:txBody>
          <a:bodyPr wrap="square" rtlCol="0">
            <a:spAutoFit/>
          </a:bodyPr>
          <a:lstStyle/>
          <a:p>
            <a:r>
              <a:rPr lang="en-AU" sz="1200" b="1" dirty="0">
                <a:latin typeface="Arial" panose="020B0604020202020204" pitchFamily="34" charset="0"/>
                <a:cs typeface="Arial" panose="020B0604020202020204" pitchFamily="34" charset="0"/>
                <a:hlinkClick r:id="rId6"/>
              </a:rPr>
              <a:t>Link</a:t>
            </a:r>
            <a:endParaRPr lang="en-NZ" sz="12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BC93417-BA81-4B04-815A-DBD5D5D843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87596" y="1187065"/>
            <a:ext cx="3846008" cy="2162524"/>
          </a:xfrm>
          <a:prstGeom prst="rect">
            <a:avLst/>
          </a:prstGeom>
        </p:spPr>
      </p:pic>
      <p:sp>
        <p:nvSpPr>
          <p:cNvPr id="26" name="TextBox 25">
            <a:extLst>
              <a:ext uri="{FF2B5EF4-FFF2-40B4-BE49-F238E27FC236}">
                <a16:creationId xmlns:a16="http://schemas.microsoft.com/office/drawing/2014/main" id="{3A28CF00-FC8F-47AA-95BC-5FFEAAA3BC00}"/>
              </a:ext>
            </a:extLst>
          </p:cNvPr>
          <p:cNvSpPr txBox="1"/>
          <p:nvPr/>
        </p:nvSpPr>
        <p:spPr>
          <a:xfrm>
            <a:off x="6687596" y="3429000"/>
            <a:ext cx="1219200" cy="276999"/>
          </a:xfrm>
          <a:prstGeom prst="rect">
            <a:avLst/>
          </a:prstGeom>
          <a:solidFill>
            <a:schemeClr val="bg1"/>
          </a:solidFill>
        </p:spPr>
        <p:txBody>
          <a:bodyPr wrap="square" rtlCol="0">
            <a:spAutoFit/>
          </a:bodyPr>
          <a:lstStyle/>
          <a:p>
            <a:r>
              <a:rPr lang="en-AU" sz="1200" b="1" dirty="0">
                <a:latin typeface="Arial" panose="020B0604020202020204" pitchFamily="34" charset="0"/>
                <a:cs typeface="Arial" panose="020B0604020202020204" pitchFamily="34" charset="0"/>
                <a:hlinkClick r:id="rId8"/>
              </a:rPr>
              <a:t>Link</a:t>
            </a:r>
            <a:endParaRPr lang="en-NZ" sz="12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44C2358-97F6-44B8-BDAE-92CCC44E326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87597" y="3785410"/>
            <a:ext cx="3846008" cy="2163799"/>
          </a:xfrm>
          <a:prstGeom prst="rect">
            <a:avLst/>
          </a:prstGeom>
        </p:spPr>
      </p:pic>
      <p:sp>
        <p:nvSpPr>
          <p:cNvPr id="27" name="TextBox 26">
            <a:extLst>
              <a:ext uri="{FF2B5EF4-FFF2-40B4-BE49-F238E27FC236}">
                <a16:creationId xmlns:a16="http://schemas.microsoft.com/office/drawing/2014/main" id="{68DB0F7F-F59A-4171-899B-EFF11DF4E213}"/>
              </a:ext>
            </a:extLst>
          </p:cNvPr>
          <p:cNvSpPr txBox="1"/>
          <p:nvPr/>
        </p:nvSpPr>
        <p:spPr>
          <a:xfrm>
            <a:off x="6687596" y="6028620"/>
            <a:ext cx="1219200" cy="276999"/>
          </a:xfrm>
          <a:prstGeom prst="rect">
            <a:avLst/>
          </a:prstGeom>
          <a:solidFill>
            <a:schemeClr val="bg1"/>
          </a:solidFill>
        </p:spPr>
        <p:txBody>
          <a:bodyPr wrap="square" rtlCol="0">
            <a:spAutoFit/>
          </a:bodyPr>
          <a:lstStyle/>
          <a:p>
            <a:r>
              <a:rPr lang="en-AU" sz="1200" b="1" dirty="0">
                <a:latin typeface="Arial" panose="020B0604020202020204" pitchFamily="34" charset="0"/>
                <a:cs typeface="Arial" panose="020B0604020202020204" pitchFamily="34" charset="0"/>
                <a:hlinkClick r:id="rId10"/>
              </a:rPr>
              <a:t>Link</a:t>
            </a:r>
            <a:endParaRPr lang="en-NZ"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902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90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Increase testing alert:  Example newsletter / website copy</a:t>
            </a:r>
          </a:p>
        </p:txBody>
      </p:sp>
      <p:sp>
        <p:nvSpPr>
          <p:cNvPr id="11" name="TextBox 10">
            <a:extLst>
              <a:ext uri="{FF2B5EF4-FFF2-40B4-BE49-F238E27FC236}">
                <a16:creationId xmlns:a16="http://schemas.microsoft.com/office/drawing/2014/main" id="{9F2EEF6E-9F08-4E08-B106-79603632220F}"/>
              </a:ext>
            </a:extLst>
          </p:cNvPr>
          <p:cNvSpPr txBox="1"/>
          <p:nvPr/>
        </p:nvSpPr>
        <p:spPr>
          <a:xfrm>
            <a:off x="403256" y="889027"/>
            <a:ext cx="6347168"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NZ" sz="1200" b="1" dirty="0">
                <a:latin typeface="Arial" panose="020B0604020202020204" pitchFamily="34" charset="0"/>
                <a:cs typeface="Arial" panose="020B0604020202020204" pitchFamily="34" charset="0"/>
              </a:rPr>
              <a:t>Increase testing needed to combat growing number local COVID cases</a:t>
            </a:r>
            <a:endParaRPr lang="en-NZ" sz="1200" dirty="0">
              <a:latin typeface="Arial" panose="020B0604020202020204" pitchFamily="34" charset="0"/>
              <a:cs typeface="Arial" panose="020B0604020202020204" pitchFamily="34" charset="0"/>
            </a:endParaRPr>
          </a:p>
          <a:p>
            <a:pPr>
              <a:spcAft>
                <a:spcPts val="1200"/>
              </a:spcAft>
            </a:pPr>
            <a:r>
              <a:rPr lang="en-AU" sz="1100" dirty="0">
                <a:latin typeface="Arial" panose="020B0604020202020204" pitchFamily="34" charset="0"/>
                <a:cs typeface="Arial" panose="020B0604020202020204" pitchFamily="34" charset="0"/>
              </a:rPr>
              <a:t>As part of the measures in place to keep COVID-19 numbers in check, NSW Health has alerted us that our area is an area requiring increased testing.</a:t>
            </a:r>
          </a:p>
          <a:p>
            <a:pPr>
              <a:spcAft>
                <a:spcPts val="1200"/>
              </a:spcAft>
            </a:pPr>
            <a:r>
              <a:rPr lang="en-AU" sz="1100" dirty="0">
                <a:latin typeface="Arial" panose="020B0604020202020204" pitchFamily="34" charset="0"/>
                <a:cs typeface="Arial" panose="020B0604020202020204" pitchFamily="34" charset="0"/>
              </a:rPr>
              <a:t>For this reason, all residents are urged to get tested if you experience even the mildest COVID-19 symptom, such as a runny nose.</a:t>
            </a:r>
          </a:p>
          <a:p>
            <a:pPr>
              <a:spcAft>
                <a:spcPts val="1200"/>
              </a:spcAft>
            </a:pPr>
            <a:r>
              <a:rPr lang="en-AU" sz="1100" dirty="0">
                <a:latin typeface="Arial" panose="020B0604020202020204" pitchFamily="34" charset="0"/>
                <a:cs typeface="Arial" panose="020B0604020202020204" pitchFamily="34" charset="0"/>
              </a:rPr>
              <a:t>Testing is the quickest way we can identify cases in our community and keep the spread of the virus contained. We can’t be complacent. We are at a critical point of the pandemic and testing plays a crucial role in helping us stop the curve from rising again.</a:t>
            </a:r>
          </a:p>
          <a:p>
            <a:pPr>
              <a:spcAft>
                <a:spcPts val="1200"/>
              </a:spcAft>
            </a:pPr>
            <a:r>
              <a:rPr lang="en-AU" sz="1100" dirty="0">
                <a:latin typeface="Arial" panose="020B0604020202020204" pitchFamily="34" charset="0"/>
                <a:cs typeface="Arial" panose="020B0604020202020204" pitchFamily="34" charset="0"/>
              </a:rPr>
              <a:t>If you show any symptom of COVID-19, even if mild, get tested immediately. Even if you have been tested before. The main symptoms of COVID-19 are fever, cough, sore/scratchy throat, shortness of breath, loss of smell, loss of taste and runny nose. Other symptoms include joint pain, muscle pain, headache, diarrhoea, nausea/vomiting and loss of appetite.</a:t>
            </a:r>
          </a:p>
          <a:p>
            <a:pPr>
              <a:spcAft>
                <a:spcPts val="1200"/>
              </a:spcAft>
            </a:pPr>
            <a:r>
              <a:rPr lang="en-NZ" sz="1100" dirty="0">
                <a:latin typeface="Arial" panose="020B0604020202020204" pitchFamily="34" charset="0"/>
                <a:cs typeface="Arial" panose="020B0604020202020204" pitchFamily="34" charset="0"/>
              </a:rPr>
              <a:t>NSW Health recommends that anyone with these symptoms get tested for COVID-19 </a:t>
            </a:r>
            <a:r>
              <a:rPr lang="en-AU" sz="1100" dirty="0">
                <a:latin typeface="Arial" panose="020B0604020202020204" pitchFamily="34" charset="0"/>
                <a:cs typeface="Arial" panose="020B0604020202020204" pitchFamily="34" charset="0"/>
              </a:rPr>
              <a:t>at pop-up or drive through clinics, your GP, a COVID-19 clinic or hospital. </a:t>
            </a:r>
            <a:r>
              <a:rPr lang="en-NZ" sz="1100" dirty="0">
                <a:latin typeface="Arial" panose="020B0604020202020204" pitchFamily="34" charset="0"/>
                <a:cs typeface="Arial" panose="020B0604020202020204" pitchFamily="34" charset="0"/>
                <a:hlinkClick r:id="rId3"/>
              </a:rPr>
              <a:t>Find your nearest testing clinic</a:t>
            </a:r>
            <a:r>
              <a:rPr lang="en-NZ" sz="1100" dirty="0">
                <a:latin typeface="Arial" panose="020B0604020202020204" pitchFamily="34" charset="0"/>
                <a:cs typeface="Arial" panose="020B0604020202020204" pitchFamily="34" charset="0"/>
              </a:rPr>
              <a:t>.</a:t>
            </a:r>
          </a:p>
          <a:p>
            <a:pPr>
              <a:spcAft>
                <a:spcPts val="1200"/>
              </a:spcAft>
            </a:pPr>
            <a:r>
              <a:rPr lang="en-NZ" sz="1100" dirty="0">
                <a:latin typeface="Arial" panose="020B0604020202020204" pitchFamily="34" charset="0"/>
                <a:cs typeface="Arial" panose="020B0604020202020204" pitchFamily="34" charset="0"/>
              </a:rPr>
              <a:t>The next few weeks are critical. The more people in [insert area/suburb] who get tested, the better we can tackle the spread of this virus.</a:t>
            </a:r>
          </a:p>
          <a:p>
            <a:pPr>
              <a:spcAft>
                <a:spcPts val="1200"/>
              </a:spcAft>
            </a:pPr>
            <a:r>
              <a:rPr lang="en-US" sz="1100" dirty="0">
                <a:latin typeface="Arial" panose="020B0604020202020204" pitchFamily="34" charset="0"/>
                <a:cs typeface="Arial" panose="020B0604020202020204" pitchFamily="34" charset="0"/>
              </a:rPr>
              <a:t>It’s never been more important to do the right thing. By getting tested and isolating if you are sick, you are protecting your loved ones and others in our community from catching the virus. </a:t>
            </a:r>
          </a:p>
          <a:p>
            <a:pPr>
              <a:spcAft>
                <a:spcPts val="1200"/>
              </a:spcAft>
            </a:pPr>
            <a:r>
              <a:rPr lang="en-US" sz="1100" dirty="0">
                <a:latin typeface="Arial" panose="020B0604020202020204" pitchFamily="34" charset="0"/>
                <a:cs typeface="Arial" panose="020B0604020202020204" pitchFamily="34" charset="0"/>
              </a:rPr>
              <a:t>You are also helping local business stay open, our community to continue to play sport, ensuring family and friends can see each other in a COVID Safe way.</a:t>
            </a:r>
          </a:p>
        </p:txBody>
      </p:sp>
      <p:sp>
        <p:nvSpPr>
          <p:cNvPr id="2" name="Slide Number Placeholder 1">
            <a:extLst>
              <a:ext uri="{FF2B5EF4-FFF2-40B4-BE49-F238E27FC236}">
                <a16:creationId xmlns:a16="http://schemas.microsoft.com/office/drawing/2014/main" id="{C7CEB7E9-A7F7-4F69-9C87-9ED8AA2ED985}"/>
              </a:ext>
            </a:extLst>
          </p:cNvPr>
          <p:cNvSpPr>
            <a:spLocks noGrp="1"/>
          </p:cNvSpPr>
          <p:nvPr>
            <p:ph type="sldNum" sz="quarter" idx="12"/>
          </p:nvPr>
        </p:nvSpPr>
        <p:spPr/>
        <p:txBody>
          <a:bodyPr/>
          <a:lstStyle/>
          <a:p>
            <a:fld id="{330EA680-D336-4FF7-8B7A-9848BB0A1C32}" type="slidenum">
              <a:rPr lang="en-US" smtClean="0"/>
              <a:t>4</a:t>
            </a:fld>
            <a:endParaRPr lang="en-US"/>
          </a:p>
        </p:txBody>
      </p:sp>
      <p:sp>
        <p:nvSpPr>
          <p:cNvPr id="8" name="TextBox 7">
            <a:extLst>
              <a:ext uri="{FF2B5EF4-FFF2-40B4-BE49-F238E27FC236}">
                <a16:creationId xmlns:a16="http://schemas.microsoft.com/office/drawing/2014/main" id="{E7644B64-A758-464D-8C05-72CFD9AF6794}"/>
              </a:ext>
            </a:extLst>
          </p:cNvPr>
          <p:cNvSpPr txBox="1"/>
          <p:nvPr/>
        </p:nvSpPr>
        <p:spPr>
          <a:xfrm>
            <a:off x="7331214" y="6298200"/>
            <a:ext cx="1739153" cy="276999"/>
          </a:xfrm>
          <a:prstGeom prst="rect">
            <a:avLst/>
          </a:prstGeom>
          <a:noFill/>
        </p:spPr>
        <p:txBody>
          <a:bodyPr wrap="square" rtlCol="0">
            <a:spAutoFit/>
          </a:bodyPr>
          <a:lstStyle/>
          <a:p>
            <a:r>
              <a:rPr lang="en-AU" sz="1200" b="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Link to download</a:t>
            </a:r>
            <a:endParaRPr lang="en-NZ" sz="1200" b="1">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2D5D105-6B5E-461C-B63A-8C28111428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06834" y="889027"/>
            <a:ext cx="3811160" cy="5355771"/>
          </a:xfrm>
          <a:prstGeom prst="rect">
            <a:avLst/>
          </a:prstGeom>
          <a:ln>
            <a:solidFill>
              <a:schemeClr val="bg2"/>
            </a:solidFill>
          </a:ln>
        </p:spPr>
      </p:pic>
    </p:spTree>
    <p:extLst>
      <p:ext uri="{BB962C8B-B14F-4D97-AF65-F5344CB8AC3E}">
        <p14:creationId xmlns:p14="http://schemas.microsoft.com/office/powerpoint/2010/main" val="363425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CFAC14-6A01-4599-9B19-8C980E2F4EE5}"/>
              </a:ext>
            </a:extLst>
          </p:cNvPr>
          <p:cNvSpPr>
            <a:spLocks noGrp="1"/>
          </p:cNvSpPr>
          <p:nvPr>
            <p:ph type="sldNum" sz="quarter" idx="12"/>
          </p:nvPr>
        </p:nvSpPr>
        <p:spPr/>
        <p:txBody>
          <a:bodyPr/>
          <a:lstStyle/>
          <a:p>
            <a:fld id="{330EA680-D336-4FF7-8B7A-9848BB0A1C32}" type="slidenum">
              <a:rPr lang="en-US" smtClean="0"/>
              <a:t>5</a:t>
            </a:fld>
            <a:endParaRPr lang="en-US"/>
          </a:p>
        </p:txBody>
      </p:sp>
      <p:sp>
        <p:nvSpPr>
          <p:cNvPr id="3" name="Rectangle 2">
            <a:extLst>
              <a:ext uri="{FF2B5EF4-FFF2-40B4-BE49-F238E27FC236}">
                <a16:creationId xmlns:a16="http://schemas.microsoft.com/office/drawing/2014/main" id="{F13AA22E-A44E-470D-BD4D-27BA55A4C000}"/>
              </a:ext>
            </a:extLst>
          </p:cNvPr>
          <p:cNvSpPr/>
          <p:nvPr/>
        </p:nvSpPr>
        <p:spPr>
          <a:xfrm>
            <a:off x="6670268" y="1030618"/>
            <a:ext cx="5277827" cy="5078313"/>
          </a:xfrm>
          <a:prstGeom prst="rect">
            <a:avLst/>
          </a:prstGeom>
        </p:spPr>
        <p:txBody>
          <a:bodyPr wrap="square">
            <a:spAutoFit/>
          </a:bodyPr>
          <a:lstStyle/>
          <a:p>
            <a:pPr fontAlgn="base"/>
            <a:r>
              <a:rPr lang="en-NZ" sz="1200" b="1" dirty="0">
                <a:latin typeface="Arial" panose="020B0604020202020204" pitchFamily="34" charset="0"/>
              </a:rPr>
              <a:t>Q: Why has NSW Government listed [area/suburb]?</a:t>
            </a:r>
          </a:p>
          <a:p>
            <a:pPr fontAlgn="base"/>
            <a:r>
              <a:rPr lang="en-NZ" sz="1200" b="1" dirty="0">
                <a:latin typeface="Arial" panose="020B0604020202020204" pitchFamily="34" charset="0"/>
              </a:rPr>
              <a:t>A</a:t>
            </a:r>
            <a:r>
              <a:rPr lang="en-NZ" sz="1200" dirty="0">
                <a:latin typeface="Arial" panose="020B0604020202020204" pitchFamily="34" charset="0"/>
              </a:rPr>
              <a:t>: Due to a growing number of cases [insert date] NSW Gov identified [insert area] as an area where increased vigilance is needed to control the spread of COVID-19, with residents urged to get tested if they experience even mild symptoms. </a:t>
            </a:r>
          </a:p>
          <a:p>
            <a:pPr fontAlgn="base"/>
            <a:endParaRPr lang="en-NZ" sz="1200" dirty="0">
              <a:latin typeface="Arial" panose="020B0604020202020204" pitchFamily="34" charset="0"/>
            </a:endParaRPr>
          </a:p>
          <a:p>
            <a:pPr fontAlgn="base"/>
            <a:r>
              <a:rPr lang="en-NZ" sz="1200" b="1" dirty="0">
                <a:latin typeface="Arial" panose="020B0604020202020204" pitchFamily="34" charset="0"/>
              </a:rPr>
              <a:t>Q: What are the symptoms I should be looking out for?</a:t>
            </a:r>
          </a:p>
          <a:p>
            <a:pPr fontAlgn="base"/>
            <a:r>
              <a:rPr lang="en-NZ" sz="1200" b="1" dirty="0">
                <a:latin typeface="Arial" panose="020B0604020202020204" pitchFamily="34" charset="0"/>
              </a:rPr>
              <a:t>A</a:t>
            </a:r>
            <a:r>
              <a:rPr lang="en-NZ" sz="1200" dirty="0">
                <a:latin typeface="Arial" panose="020B0604020202020204" pitchFamily="34" charset="0"/>
              </a:rPr>
              <a:t>: Symptoms of COVID-19 include </a:t>
            </a:r>
            <a:r>
              <a:rPr lang="en-AU" sz="1200" dirty="0">
                <a:latin typeface="Arial" panose="020B0604020202020204" pitchFamily="34" charset="0"/>
                <a:cs typeface="Arial" panose="020B0604020202020204" pitchFamily="34" charset="0"/>
              </a:rPr>
              <a:t>fever </a:t>
            </a:r>
            <a:r>
              <a:rPr lang="en-NZ" sz="1200" dirty="0">
                <a:latin typeface="Arial" panose="020B0604020202020204" pitchFamily="34" charset="0"/>
              </a:rPr>
              <a:t>(≥37.5)</a:t>
            </a:r>
            <a:r>
              <a:rPr lang="en-AU" sz="1200" dirty="0">
                <a:latin typeface="Arial" panose="020B0604020202020204" pitchFamily="34" charset="0"/>
                <a:cs typeface="Arial" panose="020B0604020202020204" pitchFamily="34" charset="0"/>
              </a:rPr>
              <a:t>, cough, sore/scratchy throat, shortness of breath, loss of smell, loss of taste and runny nose. Other symptoms include joint pain, muscle pain, headache, diarrhoea, nausea/vomiting and loss of appetite.</a:t>
            </a:r>
          </a:p>
          <a:p>
            <a:pPr fontAlgn="base"/>
            <a:endParaRPr lang="en-NZ" sz="1200" b="0" i="0" dirty="0">
              <a:effectLst/>
              <a:latin typeface="Arial" panose="020B0604020202020204" pitchFamily="34" charset="0"/>
            </a:endParaRPr>
          </a:p>
          <a:p>
            <a:pPr fontAlgn="base"/>
            <a:r>
              <a:rPr lang="en-NZ" sz="1200" b="1" i="0" dirty="0">
                <a:effectLst/>
                <a:latin typeface="Arial" panose="020B0604020202020204" pitchFamily="34" charset="0"/>
              </a:rPr>
              <a:t>Q: Where do I go to get tested?</a:t>
            </a:r>
          </a:p>
          <a:p>
            <a:pPr fontAlgn="base"/>
            <a:r>
              <a:rPr lang="en-NZ" sz="1200" b="1" dirty="0">
                <a:latin typeface="Arial" panose="020B0604020202020204" pitchFamily="34" charset="0"/>
              </a:rPr>
              <a:t>A: </a:t>
            </a:r>
            <a:r>
              <a:rPr lang="en-AU" sz="1200" dirty="0">
                <a:latin typeface="Arial" panose="020B0604020202020204" pitchFamily="34" charset="0"/>
              </a:rPr>
              <a:t>[ask for postcode an use the testing clinic finder tool: https://www.nsw.gov.au/covid-19/how-to-protect-yourself-and-others/clinics] </a:t>
            </a:r>
          </a:p>
          <a:p>
            <a:pPr fontAlgn="base"/>
            <a:endParaRPr lang="en-NZ" sz="1200" b="0" i="0" dirty="0">
              <a:effectLst/>
              <a:latin typeface="Arial" panose="020B0604020202020204" pitchFamily="34" charset="0"/>
            </a:endParaRPr>
          </a:p>
          <a:p>
            <a:pPr fontAlgn="base"/>
            <a:r>
              <a:rPr lang="en-NZ" sz="1200" b="1" dirty="0">
                <a:latin typeface="Arial" panose="020B0604020202020204" pitchFamily="34" charset="0"/>
              </a:rPr>
              <a:t>Q: Will [area/suburb] have to go back into lock down?</a:t>
            </a:r>
          </a:p>
          <a:p>
            <a:pPr fontAlgn="base"/>
            <a:r>
              <a:rPr lang="en-NZ" sz="1200" b="1" i="0" dirty="0">
                <a:effectLst/>
                <a:latin typeface="Arial" panose="020B0604020202020204" pitchFamily="34" charset="0"/>
              </a:rPr>
              <a:t>A: </a:t>
            </a:r>
            <a:r>
              <a:rPr lang="en-NZ" sz="1200" b="0" i="0" dirty="0">
                <a:effectLst/>
                <a:latin typeface="Arial" panose="020B0604020202020204" pitchFamily="34" charset="0"/>
              </a:rPr>
              <a:t>If all [area/suburb] residents get tested with even the mildest symptoms, we will be able to perform contact tracing and manage case levels, and should be able to continue as we have been.</a:t>
            </a:r>
          </a:p>
          <a:p>
            <a:pPr fontAlgn="base"/>
            <a:r>
              <a:rPr lang="en-NZ" sz="1200" b="0" i="0" dirty="0">
                <a:effectLst/>
                <a:latin typeface="Arial" panose="020B0604020202020204" pitchFamily="34" charset="0"/>
              </a:rPr>
              <a:t> </a:t>
            </a:r>
          </a:p>
          <a:p>
            <a:r>
              <a:rPr lang="en-AU" sz="1200" b="1" dirty="0">
                <a:latin typeface="Arial" panose="020B0604020202020204" pitchFamily="34" charset="0"/>
              </a:rPr>
              <a:t>Q: How can I keep track of what areas have cases of COVID-19?</a:t>
            </a:r>
          </a:p>
          <a:p>
            <a:r>
              <a:rPr lang="en-AU" sz="1200" b="1" dirty="0">
                <a:latin typeface="Arial" panose="020B0604020202020204" pitchFamily="34" charset="0"/>
              </a:rPr>
              <a:t>A: </a:t>
            </a:r>
            <a:r>
              <a:rPr lang="en-AU" sz="1200" dirty="0">
                <a:latin typeface="Arial" panose="020B0604020202020204" pitchFamily="34" charset="0"/>
              </a:rPr>
              <a:t>Locations are identified by NSW Health and listed and updated daily on nsw.gov.au or you can call 13 77 88</a:t>
            </a:r>
            <a:br>
              <a:rPr lang="en-AU" sz="1200" dirty="0">
                <a:latin typeface="Arial" panose="020B0604020202020204" pitchFamily="34" charset="0"/>
              </a:rPr>
            </a:br>
            <a:endParaRPr lang="en-AU" sz="1200" dirty="0">
              <a:latin typeface="Arial" panose="020B0604020202020204" pitchFamily="34" charset="0"/>
            </a:endParaRPr>
          </a:p>
          <a:p>
            <a:r>
              <a:rPr lang="en-NZ" sz="1200" b="1" dirty="0">
                <a:latin typeface="Arial" panose="020B0604020202020204" pitchFamily="34" charset="0"/>
                <a:cs typeface="Arial" panose="020B0604020202020204" pitchFamily="34" charset="0"/>
              </a:rPr>
              <a:t>The most up to date information can be found at nsw.gov.au or by calling 13 77 88.</a:t>
            </a:r>
            <a:endParaRPr lang="en-NZ"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415F75E-1187-473F-9B86-CF517E5E3432}"/>
              </a:ext>
            </a:extLst>
          </p:cNvPr>
          <p:cNvSpPr/>
          <p:nvPr/>
        </p:nvSpPr>
        <p:spPr>
          <a:xfrm>
            <a:off x="529413" y="998958"/>
            <a:ext cx="5590651" cy="2677656"/>
          </a:xfrm>
          <a:prstGeom prst="rect">
            <a:avLst/>
          </a:prstGeom>
        </p:spPr>
        <p:txBody>
          <a:bodyPr wrap="square">
            <a:spAutoFit/>
          </a:bodyPr>
          <a:lstStyle/>
          <a:p>
            <a:r>
              <a:rPr lang="en-US" sz="1200">
                <a:latin typeface="Arial" panose="020B0604020202020204" pitchFamily="34" charset="0"/>
              </a:rPr>
              <a:t>Due to a growing number of confirmed COVID-19 cases in the community NSW Government is calling on all residents in [area/Suburb] to be extra vigilant and get tested even with just the slightest symptoms. This is an important part to ensuring the virus can stay in check and to stop the spread in our community.</a:t>
            </a:r>
          </a:p>
          <a:p>
            <a:endParaRPr lang="en-US" sz="1200">
              <a:latin typeface="Arial" panose="020B0604020202020204" pitchFamily="34" charset="0"/>
            </a:endParaRPr>
          </a:p>
          <a:p>
            <a:r>
              <a:rPr lang="en-US" sz="1200">
                <a:latin typeface="Arial" panose="020B0604020202020204" pitchFamily="34" charset="0"/>
              </a:rPr>
              <a:t>Testing centers are located at [locations].</a:t>
            </a:r>
          </a:p>
          <a:p>
            <a:endParaRPr lang="en-US" sz="1200">
              <a:latin typeface="Arial" panose="020B0604020202020204" pitchFamily="34" charset="0"/>
            </a:endParaRPr>
          </a:p>
          <a:p>
            <a:r>
              <a:rPr lang="en-US" sz="1200">
                <a:latin typeface="Arial" panose="020B0604020202020204" pitchFamily="34" charset="0"/>
                <a:cs typeface="Arial" panose="020B0604020202020204" pitchFamily="34" charset="0"/>
              </a:rPr>
              <a:t>Even if you have no symptoms you need to be extra vigilant during this time. Being COVID Safe means choosing to stay 1.5m apart from those we don’t live with, washing your hands regularly to prevent the spread, wearing a mask in areas where it is hard to keep 1.5m distance, and being alert to any symptoms.</a:t>
            </a:r>
            <a:br>
              <a:rPr lang="en-US" sz="1200">
                <a:latin typeface="Arial" panose="020B0604020202020204" pitchFamily="34" charset="0"/>
                <a:cs typeface="Arial" panose="020B0604020202020204" pitchFamily="34" charset="0"/>
              </a:rPr>
            </a:br>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Thank you for helping our community stay COVID Safe.</a:t>
            </a:r>
          </a:p>
          <a:p>
            <a:endParaRPr lang="en-NZ" sz="1200">
              <a:latin typeface="Arial" panose="020B0604020202020204" pitchFamily="34" charset="0"/>
            </a:endParaRPr>
          </a:p>
        </p:txBody>
      </p:sp>
      <p:pic>
        <p:nvPicPr>
          <p:cNvPr id="8" name="Picture 7">
            <a:extLst>
              <a:ext uri="{FF2B5EF4-FFF2-40B4-BE49-F238E27FC236}">
                <a16:creationId xmlns:a16="http://schemas.microsoft.com/office/drawing/2014/main" id="{436464F5-E61B-425B-B89A-3836B162ED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104" y="3875482"/>
            <a:ext cx="1915088" cy="2677656"/>
          </a:xfrm>
          <a:prstGeom prst="rect">
            <a:avLst/>
          </a:prstGeom>
        </p:spPr>
      </p:pic>
      <p:sp>
        <p:nvSpPr>
          <p:cNvPr id="13" name="Rectangle 12">
            <a:extLst>
              <a:ext uri="{FF2B5EF4-FFF2-40B4-BE49-F238E27FC236}">
                <a16:creationId xmlns:a16="http://schemas.microsoft.com/office/drawing/2014/main" id="{8A6617FB-8D4F-47BE-935E-96722FED4302}"/>
              </a:ext>
            </a:extLst>
          </p:cNvPr>
          <p:cNvSpPr/>
          <p:nvPr/>
        </p:nvSpPr>
        <p:spPr>
          <a:xfrm>
            <a:off x="2613457" y="4332985"/>
            <a:ext cx="1527982" cy="276999"/>
          </a:xfrm>
          <a:prstGeom prst="rect">
            <a:avLst/>
          </a:prstGeom>
        </p:spPr>
        <p:txBody>
          <a:bodyPr wrap="square">
            <a:spAutoFit/>
          </a:bodyPr>
          <a:lstStyle/>
          <a:p>
            <a:r>
              <a:rPr lang="en-US" sz="1200" b="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Link to download</a:t>
            </a:r>
            <a:endParaRPr lang="en-NZ" sz="1200" b="1"/>
          </a:p>
        </p:txBody>
      </p:sp>
      <p:sp>
        <p:nvSpPr>
          <p:cNvPr id="14" name="Rectangle 13">
            <a:extLst>
              <a:ext uri="{FF2B5EF4-FFF2-40B4-BE49-F238E27FC236}">
                <a16:creationId xmlns:a16="http://schemas.microsoft.com/office/drawing/2014/main" id="{2D2163A3-19C2-4D8B-884D-4C27F3FBF724}"/>
              </a:ext>
            </a:extLst>
          </p:cNvPr>
          <p:cNvSpPr/>
          <p:nvPr/>
        </p:nvSpPr>
        <p:spPr>
          <a:xfrm>
            <a:off x="2609983" y="4640762"/>
            <a:ext cx="1091517" cy="276999"/>
          </a:xfrm>
          <a:prstGeom prst="rect">
            <a:avLst/>
          </a:prstGeom>
        </p:spPr>
        <p:txBody>
          <a:bodyPr wrap="none">
            <a:spAutoFit/>
          </a:bodyPr>
          <a:lstStyle/>
          <a:p>
            <a:r>
              <a:rPr lang="en-US" sz="1200" b="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Translations</a:t>
            </a:r>
            <a:endParaRPr lang="en-NZ" sz="1200" b="1"/>
          </a:p>
        </p:txBody>
      </p:sp>
      <p:sp>
        <p:nvSpPr>
          <p:cNvPr id="15" name="Rectangle 14">
            <a:extLst>
              <a:ext uri="{FF2B5EF4-FFF2-40B4-BE49-F238E27FC236}">
                <a16:creationId xmlns:a16="http://schemas.microsoft.com/office/drawing/2014/main" id="{808D1E57-8AAF-4DF4-974B-834F6CD2EF9A}"/>
              </a:ext>
            </a:extLst>
          </p:cNvPr>
          <p:cNvSpPr/>
          <p:nvPr/>
        </p:nvSpPr>
        <p:spPr>
          <a:xfrm>
            <a:off x="2613457" y="3983377"/>
            <a:ext cx="2516523" cy="307777"/>
          </a:xfrm>
          <a:prstGeom prst="rect">
            <a:avLst/>
          </a:prstGeom>
        </p:spPr>
        <p:txBody>
          <a:bodyPr wrap="none">
            <a:spAutoFit/>
          </a:bodyPr>
          <a:lstStyle/>
          <a:p>
            <a:r>
              <a:rPr lang="en-US" sz="1400" b="1">
                <a:latin typeface="Arial" panose="020B0604020202020204" pitchFamily="34" charset="0"/>
                <a:cs typeface="Arial" panose="020B0604020202020204" pitchFamily="34" charset="0"/>
              </a:rPr>
              <a:t>COVID-19 Testing factsheet</a:t>
            </a:r>
            <a:endParaRPr lang="en-NZ" sz="1400" b="1"/>
          </a:p>
        </p:txBody>
      </p:sp>
      <p:sp>
        <p:nvSpPr>
          <p:cNvPr id="10" name="Rectangle 9">
            <a:extLst>
              <a:ext uri="{FF2B5EF4-FFF2-40B4-BE49-F238E27FC236}">
                <a16:creationId xmlns:a16="http://schemas.microsoft.com/office/drawing/2014/main" id="{8003B3E3-0271-4136-A7EF-BB20E0801B7C}"/>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Increase testing numbers: Example script and Q&amp;A for call centre operators</a:t>
            </a:r>
          </a:p>
        </p:txBody>
      </p:sp>
    </p:spTree>
    <p:extLst>
      <p:ext uri="{BB962C8B-B14F-4D97-AF65-F5344CB8AC3E}">
        <p14:creationId xmlns:p14="http://schemas.microsoft.com/office/powerpoint/2010/main" val="383003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Increase testing numbers: Example </a:t>
            </a:r>
            <a:r>
              <a:rPr lang="en-AU" sz="2000" b="0" i="0" u="none" strike="noStrike" kern="1200" cap="none" spc="0" normalizeH="0" baseline="0" noProof="0">
                <a:ln>
                  <a:noFill/>
                </a:ln>
                <a:effectLst/>
                <a:uLnTx/>
                <a:uFillTx/>
                <a:latin typeface="Arial"/>
                <a:cs typeface="Arial"/>
              </a:rPr>
              <a:t>social posts (non branded)</a:t>
            </a: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24F7868-F0B7-4C5C-A5CF-2C5733203E47}"/>
              </a:ext>
            </a:extLst>
          </p:cNvPr>
          <p:cNvSpPr/>
          <p:nvPr/>
        </p:nvSpPr>
        <p:spPr>
          <a:xfrm>
            <a:off x="838200" y="4914128"/>
            <a:ext cx="2867693" cy="1671858"/>
          </a:xfrm>
          <a:prstGeom prst="rect">
            <a:avLst/>
          </a:prstGeom>
          <a:solidFill>
            <a:schemeClr val="bg1"/>
          </a:solidFill>
          <a:ln w="3175">
            <a:noFill/>
          </a:ln>
          <a:effectLst/>
        </p:spPr>
        <p:txBody>
          <a:bodyPr wrap="square" anchor="t">
            <a:noAutofit/>
          </a:bodyPr>
          <a:lstStyle/>
          <a:p>
            <a:pPr fontAlgn="base"/>
            <a:r>
              <a:rPr lang="en-AU" sz="1200" dirty="0">
                <a:solidFill>
                  <a:srgbClr val="000000"/>
                </a:solidFill>
                <a:latin typeface="Arial" panose="020B0604020202020204" pitchFamily="34" charset="0"/>
                <a:cs typeface="Arial" panose="020B0604020202020204" pitchFamily="34" charset="0"/>
              </a:rPr>
              <a:t>Even mild symptoms like a cough can be a sign of COVID-19. Get peace of mind by getting tested. Find a testing clinic near you. </a:t>
            </a:r>
            <a:r>
              <a:rPr lang="en-NZ"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https://www.nsw.gov.au/covid-19/how-to-protect-yourself-and-others/clinics</a:t>
            </a:r>
            <a:r>
              <a:rPr lang="en-NZ" sz="1200" dirty="0">
                <a:latin typeface="Arial" panose="020B0604020202020204" pitchFamily="34" charset="0"/>
                <a:cs typeface="Arial" panose="020B0604020202020204" pitchFamily="34" charset="0"/>
              </a:rPr>
              <a:t> </a:t>
            </a:r>
            <a:endParaRPr lang="en-AU" sz="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B9B1B32-BCF8-4DAB-AEA5-C6156EBE3290}"/>
              </a:ext>
            </a:extLst>
          </p:cNvPr>
          <p:cNvSpPr/>
          <p:nvPr/>
        </p:nvSpPr>
        <p:spPr>
          <a:xfrm>
            <a:off x="4523707" y="4907051"/>
            <a:ext cx="2867693" cy="1337965"/>
          </a:xfrm>
          <a:prstGeom prst="rect">
            <a:avLst/>
          </a:prstGeom>
          <a:solidFill>
            <a:schemeClr val="bg1"/>
          </a:solidFill>
          <a:ln w="3175">
            <a:noFill/>
          </a:ln>
          <a:effectLst/>
        </p:spPr>
        <p:txBody>
          <a:bodyPr wrap="square" anchor="t">
            <a:noAutofit/>
          </a:bodyPr>
          <a:lstStyle/>
          <a:p>
            <a:pPr fontAlgn="base"/>
            <a:r>
              <a:rPr lang="en-AU" sz="1200" dirty="0">
                <a:solidFill>
                  <a:srgbClr val="000000"/>
                </a:solidFill>
                <a:latin typeface="Arial" panose="020B0604020202020204" pitchFamily="34" charset="0"/>
                <a:cs typeface="Arial" panose="020B0604020202020204" pitchFamily="34" charset="0"/>
              </a:rPr>
              <a:t>We need to keep testing numbers up to get through this together. If you’re feeling unwell, get tested and stay home while you wait for your results. </a:t>
            </a:r>
            <a:r>
              <a:rPr lang="en-NZ"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https://www.nsw.gov.au/covid-19/how-to-protect-yourself-and-others/clinics</a:t>
            </a:r>
            <a:r>
              <a:rPr lang="en-NZ" sz="1200" dirty="0">
                <a:latin typeface="Arial" panose="020B0604020202020204" pitchFamily="34" charset="0"/>
                <a:cs typeface="Arial" panose="020B0604020202020204" pitchFamily="34" charset="0"/>
              </a:rPr>
              <a:t> </a:t>
            </a:r>
            <a:endParaRPr lang="en-AU" sz="1200"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9BFE84-8640-4A88-912D-C255EBD7BC72}"/>
              </a:ext>
            </a:extLst>
          </p:cNvPr>
          <p:cNvSpPr/>
          <p:nvPr/>
        </p:nvSpPr>
        <p:spPr>
          <a:xfrm>
            <a:off x="8523141" y="4914128"/>
            <a:ext cx="2883555" cy="949962"/>
          </a:xfrm>
          <a:prstGeom prst="rect">
            <a:avLst/>
          </a:prstGeom>
          <a:solidFill>
            <a:schemeClr val="bg1"/>
          </a:solidFill>
          <a:ln w="3175">
            <a:noFill/>
          </a:ln>
          <a:effectLst/>
        </p:spPr>
        <p:txBody>
          <a:bodyPr wrap="square" anchor="t">
            <a:noAutofit/>
          </a:bodyPr>
          <a:lstStyle/>
          <a:p>
            <a:pPr fontAlgn="base"/>
            <a:r>
              <a:rPr lang="en-AU" sz="1200" dirty="0">
                <a:solidFill>
                  <a:srgbClr val="000000"/>
                </a:solidFill>
                <a:latin typeface="Arial" panose="020B0604020202020204" pitchFamily="34" charset="0"/>
                <a:cs typeface="Arial" panose="020B0604020202020204" pitchFamily="34" charset="0"/>
              </a:rPr>
              <a:t>Even if your symptoms are mild you should get tested and stay home. Find your nearest testing clinic </a:t>
            </a:r>
            <a:r>
              <a:rPr lang="en-NZ"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https://www.nsw.gov.au/covid-19/how-to-protect-yourself-and-others/clinics</a:t>
            </a:r>
            <a:endParaRPr lang="en-AU" sz="1200" dirty="0">
              <a:solidFill>
                <a:srgbClr val="0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FF17D05-6753-4BE7-8883-87C4C14D9542}"/>
              </a:ext>
            </a:extLst>
          </p:cNvPr>
          <p:cNvSpPr txBox="1"/>
          <p:nvPr/>
        </p:nvSpPr>
        <p:spPr>
          <a:xfrm>
            <a:off x="527970" y="998035"/>
            <a:ext cx="10851889" cy="369332"/>
          </a:xfrm>
          <a:prstGeom prst="rect">
            <a:avLst/>
          </a:prstGeom>
          <a:solidFill>
            <a:srgbClr val="0070C0"/>
          </a:solidFill>
        </p:spPr>
        <p:txBody>
          <a:bodyPr wrap="square" rtlCol="0">
            <a:spAutoFit/>
          </a:bodyPr>
          <a:lstStyle/>
          <a:p>
            <a:r>
              <a:rPr lang="en-AU" b="1">
                <a:solidFill>
                  <a:schemeClr val="bg1"/>
                </a:solidFill>
              </a:rPr>
              <a:t>Tiles:</a:t>
            </a:r>
            <a:endParaRPr lang="en-NZ" b="1">
              <a:solidFill>
                <a:schemeClr val="bg1"/>
              </a:solidFill>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6</a:t>
            </a:fld>
            <a:endParaRPr lang="en-US" dirty="0"/>
          </a:p>
        </p:txBody>
      </p:sp>
      <p:sp>
        <p:nvSpPr>
          <p:cNvPr id="20" name="TextBox 19">
            <a:extLst>
              <a:ext uri="{FF2B5EF4-FFF2-40B4-BE49-F238E27FC236}">
                <a16:creationId xmlns:a16="http://schemas.microsoft.com/office/drawing/2014/main" id="{95C7BE91-C2C1-4FF9-BB3A-B2F1464A781F}"/>
              </a:ext>
            </a:extLst>
          </p:cNvPr>
          <p:cNvSpPr txBox="1"/>
          <p:nvPr/>
        </p:nvSpPr>
        <p:spPr>
          <a:xfrm>
            <a:off x="822337" y="4652518"/>
            <a:ext cx="2904847" cy="261610"/>
          </a:xfrm>
          <a:prstGeom prst="rect">
            <a:avLst/>
          </a:prstGeom>
        </p:spPr>
        <p:txBody>
          <a:bodyPr wrap="square" rtlCol="0">
            <a:spAutoFit/>
          </a:bodyPr>
          <a:lstStyle/>
          <a:p>
            <a:r>
              <a:rPr lang="en-AU" sz="1100" b="1">
                <a:latin typeface="Arial" panose="020B0604020202020204" pitchFamily="34" charset="0"/>
                <a:cs typeface="Arial" panose="020B0604020202020204" pitchFamily="34" charset="0"/>
              </a:rPr>
              <a:t>Post	</a:t>
            </a:r>
            <a:endParaRPr lang="en-NZ" sz="1100" b="1">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92E049E-1C2D-40EA-BCDB-E7E39A783285}"/>
              </a:ext>
            </a:extLst>
          </p:cNvPr>
          <p:cNvSpPr txBox="1"/>
          <p:nvPr/>
        </p:nvSpPr>
        <p:spPr>
          <a:xfrm>
            <a:off x="4523707" y="4672915"/>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sp>
        <p:nvSpPr>
          <p:cNvPr id="23" name="TextBox 22">
            <a:extLst>
              <a:ext uri="{FF2B5EF4-FFF2-40B4-BE49-F238E27FC236}">
                <a16:creationId xmlns:a16="http://schemas.microsoft.com/office/drawing/2014/main" id="{BDB7DF7C-7F15-4DC1-8ACB-947938EE3A57}"/>
              </a:ext>
            </a:extLst>
          </p:cNvPr>
          <p:cNvSpPr txBox="1"/>
          <p:nvPr/>
        </p:nvSpPr>
        <p:spPr>
          <a:xfrm>
            <a:off x="8501849" y="4653043"/>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pic>
        <p:nvPicPr>
          <p:cNvPr id="24" name="Picture 23" descr="A screenshot of a cell phone&#10;&#10;Description automatically generated">
            <a:extLst>
              <a:ext uri="{FF2B5EF4-FFF2-40B4-BE49-F238E27FC236}">
                <a16:creationId xmlns:a16="http://schemas.microsoft.com/office/drawing/2014/main" id="{CA95DBC4-E5D0-40A0-BDE1-F362809F9E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9961" y="1531639"/>
            <a:ext cx="3044662" cy="3039034"/>
          </a:xfrm>
          <a:prstGeom prst="rect">
            <a:avLst/>
          </a:prstGeom>
        </p:spPr>
      </p:pic>
      <p:pic>
        <p:nvPicPr>
          <p:cNvPr id="25" name="Picture 24" descr="A picture containing room&#10;&#10;Description automatically generated">
            <a:extLst>
              <a:ext uri="{FF2B5EF4-FFF2-40B4-BE49-F238E27FC236}">
                <a16:creationId xmlns:a16="http://schemas.microsoft.com/office/drawing/2014/main" id="{B6BD50AC-1833-41F5-8BD4-2F925FC999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9704" y="1531639"/>
            <a:ext cx="3044662" cy="3039035"/>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D6D7BA71-3059-4787-B9A4-B54B2CCFCA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940" y="1531640"/>
            <a:ext cx="3039035" cy="3039035"/>
          </a:xfrm>
          <a:prstGeom prst="rect">
            <a:avLst/>
          </a:prstGeom>
        </p:spPr>
      </p:pic>
      <p:sp>
        <p:nvSpPr>
          <p:cNvPr id="6" name="Rectangle 5">
            <a:extLst>
              <a:ext uri="{FF2B5EF4-FFF2-40B4-BE49-F238E27FC236}">
                <a16:creationId xmlns:a16="http://schemas.microsoft.com/office/drawing/2014/main" id="{40755A7A-7735-4610-AA67-0807E42988E6}"/>
              </a:ext>
            </a:extLst>
          </p:cNvPr>
          <p:cNvSpPr/>
          <p:nvPr/>
        </p:nvSpPr>
        <p:spPr>
          <a:xfrm>
            <a:off x="2836505" y="4198778"/>
            <a:ext cx="941502" cy="32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LOGO HERE</a:t>
            </a:r>
            <a:endParaRPr lang="en-NZ" sz="1200"/>
          </a:p>
        </p:txBody>
      </p:sp>
      <p:sp>
        <p:nvSpPr>
          <p:cNvPr id="17" name="Rectangle 16">
            <a:extLst>
              <a:ext uri="{FF2B5EF4-FFF2-40B4-BE49-F238E27FC236}">
                <a16:creationId xmlns:a16="http://schemas.microsoft.com/office/drawing/2014/main" id="{FDB23902-67B9-4E0D-A81B-E6BE87DED966}"/>
              </a:ext>
            </a:extLst>
          </p:cNvPr>
          <p:cNvSpPr/>
          <p:nvPr/>
        </p:nvSpPr>
        <p:spPr>
          <a:xfrm>
            <a:off x="6571551" y="4190832"/>
            <a:ext cx="941502" cy="32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LOGO HERE</a:t>
            </a:r>
            <a:endParaRPr lang="en-NZ" sz="1200"/>
          </a:p>
        </p:txBody>
      </p:sp>
      <p:sp>
        <p:nvSpPr>
          <p:cNvPr id="18" name="Rectangle 17">
            <a:extLst>
              <a:ext uri="{FF2B5EF4-FFF2-40B4-BE49-F238E27FC236}">
                <a16:creationId xmlns:a16="http://schemas.microsoft.com/office/drawing/2014/main" id="{DD82ECAA-752E-4297-9BE9-3C3D860AC9EF}"/>
              </a:ext>
            </a:extLst>
          </p:cNvPr>
          <p:cNvSpPr/>
          <p:nvPr/>
        </p:nvSpPr>
        <p:spPr>
          <a:xfrm>
            <a:off x="10306597" y="4182886"/>
            <a:ext cx="941502" cy="32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LOGO HERE</a:t>
            </a:r>
            <a:endParaRPr lang="en-NZ" sz="1200"/>
          </a:p>
        </p:txBody>
      </p:sp>
    </p:spTree>
    <p:extLst>
      <p:ext uri="{BB962C8B-B14F-4D97-AF65-F5344CB8AC3E}">
        <p14:creationId xmlns:p14="http://schemas.microsoft.com/office/powerpoint/2010/main" val="163905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Increase testing numbers: NSW Government social posts </a:t>
            </a:r>
            <a:endParaRPr lang="en-AU" sz="2000" b="0" i="0" u="none" strike="noStrike" kern="1200" cap="none" spc="0" normalizeH="0" baseline="0" noProof="0">
              <a:ln>
                <a:noFill/>
              </a:ln>
              <a:effectLst/>
              <a:uLnTx/>
              <a:uFillTx/>
              <a:latin typeface="Arial"/>
              <a:cs typeface="Arial"/>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24F7868-F0B7-4C5C-A5CF-2C5733203E47}"/>
              </a:ext>
            </a:extLst>
          </p:cNvPr>
          <p:cNvSpPr/>
          <p:nvPr/>
        </p:nvSpPr>
        <p:spPr>
          <a:xfrm>
            <a:off x="512107" y="4825195"/>
            <a:ext cx="2904846" cy="1384995"/>
          </a:xfrm>
          <a:prstGeom prst="rect">
            <a:avLst/>
          </a:prstGeom>
          <a:solidFill>
            <a:schemeClr val="bg1"/>
          </a:solidFill>
          <a:ln w="3175">
            <a:noFill/>
          </a:ln>
          <a:effectLst/>
        </p:spPr>
        <p:txBody>
          <a:bodyPr wrap="square" anchor="t">
            <a:noAutofit/>
          </a:bodyPr>
          <a:lstStyle/>
          <a:p>
            <a:pPr fontAlgn="base"/>
            <a:r>
              <a:rPr lang="en-NZ" sz="1200" dirty="0">
                <a:solidFill>
                  <a:srgbClr val="000000"/>
                </a:solidFill>
                <a:latin typeface="Arial" panose="020B0604020202020204" pitchFamily="34" charset="0"/>
                <a:cs typeface="Arial" panose="020B0604020202020204" pitchFamily="34" charset="0"/>
              </a:rPr>
              <a:t>Even if you have no symptoms we all need to be extra vigilant during this time. This means choosing to stay 1.5m apart from those we don’t live with, washing your hands, wearing a mask in busy areas, and being alert to any symptoms.</a:t>
            </a:r>
          </a:p>
        </p:txBody>
      </p:sp>
      <p:sp>
        <p:nvSpPr>
          <p:cNvPr id="7" name="Rectangle 6">
            <a:extLst>
              <a:ext uri="{FF2B5EF4-FFF2-40B4-BE49-F238E27FC236}">
                <a16:creationId xmlns:a16="http://schemas.microsoft.com/office/drawing/2014/main" id="{5B9B1B32-BCF8-4DAB-AEA5-C6156EBE3290}"/>
              </a:ext>
            </a:extLst>
          </p:cNvPr>
          <p:cNvSpPr/>
          <p:nvPr/>
        </p:nvSpPr>
        <p:spPr>
          <a:xfrm>
            <a:off x="4506978" y="4824793"/>
            <a:ext cx="2848792" cy="1384995"/>
          </a:xfrm>
          <a:prstGeom prst="rect">
            <a:avLst/>
          </a:prstGeom>
          <a:solidFill>
            <a:schemeClr val="bg1"/>
          </a:solidFill>
          <a:ln w="3175">
            <a:noFill/>
          </a:ln>
          <a:effectLst/>
        </p:spPr>
        <p:txBody>
          <a:bodyPr wrap="square" anchor="t">
            <a:noAutofit/>
          </a:bodyPr>
          <a:lstStyle/>
          <a:p>
            <a:pPr fontAlgn="base"/>
            <a:r>
              <a:rPr lang="en-NZ" sz="1200" dirty="0">
                <a:solidFill>
                  <a:srgbClr val="000000"/>
                </a:solidFill>
                <a:latin typeface="Arial" panose="020B0604020202020204" pitchFamily="34" charset="0"/>
                <a:cs typeface="Arial" panose="020B0604020202020204" pitchFamily="34" charset="0"/>
              </a:rPr>
              <a:t>It’s never been more important to do the right thing. By getting tested and isolating if you are sick, you are protecting your loved ones and others in our community from catching the virus. </a:t>
            </a:r>
            <a:r>
              <a:rPr lang="en-NZ" sz="1200" dirty="0">
                <a:solidFill>
                  <a:srgbClr val="000000"/>
                </a:solidFill>
                <a:latin typeface="Arial" panose="020B0604020202020204" pitchFamily="34" charset="0"/>
                <a:cs typeface="Arial" panose="020B0604020202020204" pitchFamily="34" charset="0"/>
                <a:hlinkClick r:id="rId3"/>
              </a:rPr>
              <a:t>https://www.nsw.gov.au/covid-19/how-to-protect-yourself-and-others/clinics</a:t>
            </a:r>
            <a:endParaRPr lang="en-NZ" sz="1200" dirty="0">
              <a:solidFill>
                <a:srgbClr val="000000"/>
              </a:solidFill>
              <a:latin typeface="Arial" panose="020B0604020202020204" pitchFamily="34" charset="0"/>
              <a:cs typeface="Arial" panose="020B0604020202020204" pitchFamily="34" charset="0"/>
            </a:endParaRPr>
          </a:p>
          <a:p>
            <a:pPr fontAlgn="base"/>
            <a:endParaRPr lang="en-AU" sz="1200"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9BFE84-8640-4A88-912D-C255EBD7BC72}"/>
              </a:ext>
            </a:extLst>
          </p:cNvPr>
          <p:cNvSpPr/>
          <p:nvPr/>
        </p:nvSpPr>
        <p:spPr>
          <a:xfrm>
            <a:off x="8501850" y="4824793"/>
            <a:ext cx="2904846" cy="1384995"/>
          </a:xfrm>
          <a:prstGeom prst="rect">
            <a:avLst/>
          </a:prstGeom>
          <a:solidFill>
            <a:schemeClr val="bg1"/>
          </a:solidFill>
          <a:ln w="3175">
            <a:noFill/>
          </a:ln>
          <a:effectLst/>
        </p:spPr>
        <p:txBody>
          <a:bodyPr wrap="square" anchor="t">
            <a:noAutofit/>
          </a:bodyPr>
          <a:lstStyle/>
          <a:p>
            <a:pPr fontAlgn="base"/>
            <a:r>
              <a:rPr lang="en-NZ" sz="1200" dirty="0">
                <a:solidFill>
                  <a:srgbClr val="000000"/>
                </a:solidFill>
                <a:latin typeface="Arial" panose="020B0604020202020204" pitchFamily="34" charset="0"/>
                <a:cs typeface="Arial" panose="020B0604020202020204" pitchFamily="34" charset="0"/>
              </a:rPr>
              <a:t>Testing is the quickest way we can identify cases in our community and keep the spread of the virus contained. If you experience any symptoms you should get tested. Find your nearest testing clinic: </a:t>
            </a:r>
            <a:r>
              <a:rPr lang="en-NZ" sz="1200" dirty="0">
                <a:solidFill>
                  <a:srgbClr val="000000"/>
                </a:solidFill>
                <a:latin typeface="Arial" panose="020B0604020202020204" pitchFamily="34" charset="0"/>
                <a:cs typeface="Arial" panose="020B0604020202020204" pitchFamily="34" charset="0"/>
                <a:hlinkClick r:id="rId3"/>
              </a:rPr>
              <a:t>https://www.nsw.gov.au/covid-19/how-to-protect-yourself-and-others/clinics</a:t>
            </a:r>
            <a:endParaRPr lang="en-NZ" sz="1200" dirty="0">
              <a:solidFill>
                <a:srgbClr val="000000"/>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7</a:t>
            </a:fld>
            <a:endParaRPr lang="en-US" dirty="0"/>
          </a:p>
        </p:txBody>
      </p:sp>
      <p:sp>
        <p:nvSpPr>
          <p:cNvPr id="14" name="TextBox 13">
            <a:extLst>
              <a:ext uri="{FF2B5EF4-FFF2-40B4-BE49-F238E27FC236}">
                <a16:creationId xmlns:a16="http://schemas.microsoft.com/office/drawing/2014/main" id="{73878DF0-29A0-4254-8664-BDEA8E83BE86}"/>
              </a:ext>
            </a:extLst>
          </p:cNvPr>
          <p:cNvSpPr txBox="1"/>
          <p:nvPr/>
        </p:nvSpPr>
        <p:spPr>
          <a:xfrm>
            <a:off x="527970" y="998035"/>
            <a:ext cx="10851889" cy="369332"/>
          </a:xfrm>
          <a:prstGeom prst="rect">
            <a:avLst/>
          </a:prstGeom>
          <a:solidFill>
            <a:srgbClr val="0070C0"/>
          </a:solidFill>
        </p:spPr>
        <p:txBody>
          <a:bodyPr wrap="square" rtlCol="0">
            <a:spAutoFit/>
          </a:bodyPr>
          <a:lstStyle/>
          <a:p>
            <a:r>
              <a:rPr lang="en-AU" b="1">
                <a:solidFill>
                  <a:schemeClr val="bg1"/>
                </a:solidFill>
              </a:rPr>
              <a:t>Tiles:</a:t>
            </a:r>
            <a:endParaRPr lang="en-NZ" b="1">
              <a:solidFill>
                <a:schemeClr val="bg1"/>
              </a:solidFill>
            </a:endParaRPr>
          </a:p>
        </p:txBody>
      </p:sp>
      <p:sp>
        <p:nvSpPr>
          <p:cNvPr id="15" name="TextBox 14">
            <a:extLst>
              <a:ext uri="{FF2B5EF4-FFF2-40B4-BE49-F238E27FC236}">
                <a16:creationId xmlns:a16="http://schemas.microsoft.com/office/drawing/2014/main" id="{994E366E-BF20-4DBE-8F44-78C18F6E0B97}"/>
              </a:ext>
            </a:extLst>
          </p:cNvPr>
          <p:cNvSpPr txBox="1"/>
          <p:nvPr/>
        </p:nvSpPr>
        <p:spPr>
          <a:xfrm>
            <a:off x="512107" y="4563585"/>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sp>
        <p:nvSpPr>
          <p:cNvPr id="16" name="TextBox 15">
            <a:extLst>
              <a:ext uri="{FF2B5EF4-FFF2-40B4-BE49-F238E27FC236}">
                <a16:creationId xmlns:a16="http://schemas.microsoft.com/office/drawing/2014/main" id="{EB48D94D-23D3-46D1-89C8-CF71B965A7C7}"/>
              </a:ext>
            </a:extLst>
          </p:cNvPr>
          <p:cNvSpPr txBox="1"/>
          <p:nvPr/>
        </p:nvSpPr>
        <p:spPr>
          <a:xfrm>
            <a:off x="4506979" y="4563585"/>
            <a:ext cx="2848792" cy="261207"/>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sp>
        <p:nvSpPr>
          <p:cNvPr id="17" name="TextBox 16">
            <a:extLst>
              <a:ext uri="{FF2B5EF4-FFF2-40B4-BE49-F238E27FC236}">
                <a16:creationId xmlns:a16="http://schemas.microsoft.com/office/drawing/2014/main" id="{3607E618-0EDC-45E7-BC0F-02189CEA30D1}"/>
              </a:ext>
            </a:extLst>
          </p:cNvPr>
          <p:cNvSpPr txBox="1"/>
          <p:nvPr/>
        </p:nvSpPr>
        <p:spPr>
          <a:xfrm>
            <a:off x="8501849" y="4563585"/>
            <a:ext cx="2904847" cy="261610"/>
          </a:xfrm>
          <a:prstGeom prst="rect">
            <a:avLst/>
          </a:prstGeom>
        </p:spPr>
        <p:txBody>
          <a:bodyPr wrap="square" rtlCol="0">
            <a:spAutoFit/>
          </a:bodyPr>
          <a:lstStyle>
            <a:defPPr>
              <a:defRPr lang="en-US"/>
            </a:defPPr>
            <a:lvl1pPr>
              <a:defRPr sz="1100" b="1">
                <a:latin typeface="Arial" panose="020B0604020202020204" pitchFamily="34" charset="0"/>
                <a:cs typeface="Arial" panose="020B0604020202020204" pitchFamily="34" charset="0"/>
              </a:defRPr>
            </a:lvl1pPr>
          </a:lstStyle>
          <a:p>
            <a:r>
              <a:rPr lang="en-AU"/>
              <a:t>Post</a:t>
            </a:r>
            <a:endParaRPr lang="en-NZ"/>
          </a:p>
        </p:txBody>
      </p:sp>
      <p:pic>
        <p:nvPicPr>
          <p:cNvPr id="9" name="Picture 8" descr="A picture containing text&#10;&#10;Description automatically generated">
            <a:extLst>
              <a:ext uri="{FF2B5EF4-FFF2-40B4-BE49-F238E27FC236}">
                <a16:creationId xmlns:a16="http://schemas.microsoft.com/office/drawing/2014/main" id="{6B89B7FC-3531-43A2-8A36-BA2580EAEA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322" y="1586620"/>
            <a:ext cx="2889813" cy="2889813"/>
          </a:xfrm>
          <a:prstGeom prst="rect">
            <a:avLst/>
          </a:prstGeom>
        </p:spPr>
      </p:pic>
      <p:pic>
        <p:nvPicPr>
          <p:cNvPr id="12" name="Picture 11" descr="Text&#10;&#10;Description automatically generated">
            <a:extLst>
              <a:ext uri="{FF2B5EF4-FFF2-40B4-BE49-F238E27FC236}">
                <a16:creationId xmlns:a16="http://schemas.microsoft.com/office/drawing/2014/main" id="{4B8170EB-B187-4B6C-9ADB-CDD83D8589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5959" y="1586617"/>
            <a:ext cx="2889811" cy="2889811"/>
          </a:xfrm>
          <a:prstGeom prst="rect">
            <a:avLst/>
          </a:prstGeom>
        </p:spPr>
      </p:pic>
      <p:pic>
        <p:nvPicPr>
          <p:cNvPr id="19" name="Picture 18" descr="Graphical user interface, text&#10;&#10;Description automatically generated">
            <a:extLst>
              <a:ext uri="{FF2B5EF4-FFF2-40B4-BE49-F238E27FC236}">
                <a16:creationId xmlns:a16="http://schemas.microsoft.com/office/drawing/2014/main" id="{E1D7A3B0-D181-4CA8-A408-4F6E7F657E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55529" y="1583099"/>
            <a:ext cx="2889811" cy="2889811"/>
          </a:xfrm>
          <a:prstGeom prst="rect">
            <a:avLst/>
          </a:prstGeom>
        </p:spPr>
      </p:pic>
    </p:spTree>
    <p:extLst>
      <p:ext uri="{BB962C8B-B14F-4D97-AF65-F5344CB8AC3E}">
        <p14:creationId xmlns:p14="http://schemas.microsoft.com/office/powerpoint/2010/main" val="378227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Increase testing numbers: NSW Government </a:t>
            </a:r>
            <a:r>
              <a:rPr lang="en-AU" sz="2000" b="0" i="0" u="none" strike="noStrike" kern="1200" cap="none" spc="0" normalizeH="0" baseline="0" noProof="0">
                <a:ln>
                  <a:noFill/>
                </a:ln>
                <a:effectLst/>
                <a:uLnTx/>
                <a:uFillTx/>
                <a:latin typeface="Arial"/>
                <a:cs typeface="Arial"/>
              </a:rPr>
              <a:t>social posts and translation links</a:t>
            </a: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73782" y="14445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8</a:t>
            </a:fld>
            <a:endParaRPr lang="en-US"/>
          </a:p>
        </p:txBody>
      </p:sp>
      <p:pic>
        <p:nvPicPr>
          <p:cNvPr id="5" name="Picture 4">
            <a:extLst>
              <a:ext uri="{FF2B5EF4-FFF2-40B4-BE49-F238E27FC236}">
                <a16:creationId xmlns:a16="http://schemas.microsoft.com/office/drawing/2014/main" id="{E77D0C50-31B2-431D-B722-050A0484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970" y="1557338"/>
            <a:ext cx="2488422" cy="2488422"/>
          </a:xfrm>
          <a:prstGeom prst="rect">
            <a:avLst/>
          </a:prstGeom>
        </p:spPr>
      </p:pic>
      <p:sp>
        <p:nvSpPr>
          <p:cNvPr id="6" name="TextBox 5">
            <a:extLst>
              <a:ext uri="{FF2B5EF4-FFF2-40B4-BE49-F238E27FC236}">
                <a16:creationId xmlns:a16="http://schemas.microsoft.com/office/drawing/2014/main" id="{5BC095C2-A248-4722-AD28-FB7013ACD5CB}"/>
              </a:ext>
            </a:extLst>
          </p:cNvPr>
          <p:cNvSpPr txBox="1"/>
          <p:nvPr/>
        </p:nvSpPr>
        <p:spPr>
          <a:xfrm>
            <a:off x="515938" y="4375964"/>
            <a:ext cx="2500454" cy="646331"/>
          </a:xfrm>
          <a:prstGeom prst="rect">
            <a:avLst/>
          </a:prstGeom>
          <a:noFill/>
        </p:spPr>
        <p:txBody>
          <a:bodyPr wrap="square" lIns="91440" tIns="45720" rIns="91440" bIns="45720" rtlCol="0" anchor="t">
            <a:spAutoFit/>
          </a:bodyPr>
          <a:lstStyle/>
          <a:p>
            <a:r>
              <a:rPr lang="en-AU" sz="1200" b="1" dirty="0">
                <a:latin typeface="Arial"/>
                <a:cs typeface="Arial"/>
                <a:hlinkClick r:id="rId4"/>
              </a:rPr>
              <a:t>Link to download</a:t>
            </a:r>
            <a:endParaRPr lang="en-AU" sz="1200" b="1" dirty="0">
              <a:latin typeface="Arial"/>
              <a:cs typeface="Arial"/>
            </a:endParaRPr>
          </a:p>
          <a:p>
            <a:endParaRPr lang="en-AU" sz="1200" b="1" dirty="0">
              <a:latin typeface="Arial"/>
              <a:cs typeface="Arial"/>
            </a:endParaRPr>
          </a:p>
          <a:p>
            <a:r>
              <a:rPr lang="en-AU" sz="1200" b="1" dirty="0">
                <a:latin typeface="Arial"/>
                <a:cs typeface="Arial"/>
                <a:hlinkClick r:id="rId5">
                  <a:extLst>
                    <a:ext uri="{A12FA001-AC4F-418D-AE19-62706E023703}">
                      <ahyp:hlinkClr xmlns:ahyp="http://schemas.microsoft.com/office/drawing/2018/hyperlinkcolor" val="tx"/>
                    </a:ext>
                  </a:extLst>
                </a:hlinkClick>
              </a:rPr>
              <a:t>Translations available</a:t>
            </a:r>
            <a:endParaRPr lang="en-NZ" sz="1200" b="1">
              <a:latin typeface="Arial"/>
              <a:cs typeface="Arial"/>
            </a:endParaRPr>
          </a:p>
        </p:txBody>
      </p:sp>
      <p:pic>
        <p:nvPicPr>
          <p:cNvPr id="10" name="Picture 9">
            <a:extLst>
              <a:ext uri="{FF2B5EF4-FFF2-40B4-BE49-F238E27FC236}">
                <a16:creationId xmlns:a16="http://schemas.microsoft.com/office/drawing/2014/main" id="{B4784D35-CF19-4D83-90A1-EF1616DDE4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71688" y="1557338"/>
            <a:ext cx="2488422" cy="2488423"/>
          </a:xfrm>
          <a:prstGeom prst="rect">
            <a:avLst/>
          </a:prstGeom>
        </p:spPr>
      </p:pic>
      <p:pic>
        <p:nvPicPr>
          <p:cNvPr id="16" name="Picture 15">
            <a:extLst>
              <a:ext uri="{FF2B5EF4-FFF2-40B4-BE49-F238E27FC236}">
                <a16:creationId xmlns:a16="http://schemas.microsoft.com/office/drawing/2014/main" id="{A62410C4-9450-4387-ADCE-A84BE30845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5406" y="1557338"/>
            <a:ext cx="2497320" cy="2488422"/>
          </a:xfrm>
          <a:prstGeom prst="rect">
            <a:avLst/>
          </a:prstGeom>
        </p:spPr>
      </p:pic>
      <p:pic>
        <p:nvPicPr>
          <p:cNvPr id="18" name="Picture 17">
            <a:extLst>
              <a:ext uri="{FF2B5EF4-FFF2-40B4-BE49-F238E27FC236}">
                <a16:creationId xmlns:a16="http://schemas.microsoft.com/office/drawing/2014/main" id="{1FA90783-3729-4421-9AC0-CD705C2A0D6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068022" y="1557339"/>
            <a:ext cx="2363036" cy="2488422"/>
          </a:xfrm>
          <a:prstGeom prst="rect">
            <a:avLst/>
          </a:prstGeom>
        </p:spPr>
      </p:pic>
      <p:sp>
        <p:nvSpPr>
          <p:cNvPr id="15" name="TextBox 14">
            <a:extLst>
              <a:ext uri="{FF2B5EF4-FFF2-40B4-BE49-F238E27FC236}">
                <a16:creationId xmlns:a16="http://schemas.microsoft.com/office/drawing/2014/main" id="{2D6DECBD-2ECC-485C-A080-72D79969F95E}"/>
              </a:ext>
            </a:extLst>
          </p:cNvPr>
          <p:cNvSpPr txBox="1"/>
          <p:nvPr/>
        </p:nvSpPr>
        <p:spPr>
          <a:xfrm>
            <a:off x="527970" y="998035"/>
            <a:ext cx="10851889" cy="369332"/>
          </a:xfrm>
          <a:prstGeom prst="rect">
            <a:avLst/>
          </a:prstGeom>
          <a:solidFill>
            <a:srgbClr val="0070C0"/>
          </a:solidFill>
        </p:spPr>
        <p:txBody>
          <a:bodyPr wrap="square" lIns="91440" tIns="45720" rIns="91440" bIns="45720" rtlCol="0" anchor="t">
            <a:spAutoFit/>
          </a:bodyPr>
          <a:lstStyle/>
          <a:p>
            <a:r>
              <a:rPr lang="en-AU" b="1">
                <a:solidFill>
                  <a:schemeClr val="bg1"/>
                </a:solidFill>
              </a:rPr>
              <a:t>Tiles (canbe shared as a carousel post on instagram or facebook):</a:t>
            </a:r>
            <a:endParaRPr lang="en-NZ" b="1">
              <a:solidFill>
                <a:schemeClr val="bg1"/>
              </a:solidFill>
            </a:endParaRPr>
          </a:p>
        </p:txBody>
      </p:sp>
    </p:spTree>
    <p:extLst>
      <p:ext uri="{BB962C8B-B14F-4D97-AF65-F5344CB8AC3E}">
        <p14:creationId xmlns:p14="http://schemas.microsoft.com/office/powerpoint/2010/main" val="245040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86096FA-BBEF-4663-BB0D-6BF5B0CB1FB2}"/>
              </a:ext>
            </a:extLst>
          </p:cNvPr>
          <p:cNvSpPr/>
          <p:nvPr/>
        </p:nvSpPr>
        <p:spPr>
          <a:xfrm>
            <a:off x="556910" y="3771125"/>
            <a:ext cx="2881615" cy="276999"/>
          </a:xfrm>
          <a:prstGeom prst="rect">
            <a:avLst/>
          </a:prstGeom>
          <a:solidFill>
            <a:srgbClr val="0070C0"/>
          </a:solidFill>
        </p:spPr>
        <p:txBody>
          <a:bodyPr wrap="square">
            <a:spAutoFit/>
          </a:bodyPr>
          <a:lstStyle/>
          <a:p>
            <a:pPr lvl="0"/>
            <a:r>
              <a:rPr lang="en-AU" sz="1200" b="1">
                <a:solidFill>
                  <a:schemeClr val="bg1"/>
                </a:solidFill>
                <a:latin typeface="Arial" panose="020B0604020202020204" pitchFamily="34" charset="0"/>
                <a:cs typeface="Arial" panose="020B0604020202020204" pitchFamily="34" charset="0"/>
              </a:rPr>
              <a:t>Easy read guide links </a:t>
            </a:r>
          </a:p>
        </p:txBody>
      </p:sp>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fontAlgn="base">
              <a:spcBef>
                <a:spcPct val="0"/>
              </a:spcBef>
              <a:spcAft>
                <a:spcPct val="0"/>
              </a:spcAft>
              <a:defRPr/>
            </a:pPr>
            <a:r>
              <a:rPr lang="en-AU" sz="2000">
                <a:latin typeface="Arial"/>
                <a:cs typeface="Arial"/>
              </a:rPr>
              <a:t>Increase testing numbers: What to expect</a:t>
            </a:r>
            <a:endParaRPr lang="en-AU" sz="2000" b="0" i="0" u="none" strike="noStrike" kern="1200" cap="none" spc="0" normalizeH="0" baseline="0" noProof="0">
              <a:ln>
                <a:noFill/>
              </a:ln>
              <a:effectLst/>
              <a:uLnTx/>
              <a:uFillTx/>
              <a:latin typeface="Arial"/>
              <a:cs typeface="Arial"/>
            </a:endParaRPr>
          </a:p>
        </p:txBody>
      </p:sp>
      <p:sp>
        <p:nvSpPr>
          <p:cNvPr id="8" name="TextBox 7">
            <a:extLst>
              <a:ext uri="{FF2B5EF4-FFF2-40B4-BE49-F238E27FC236}">
                <a16:creationId xmlns:a16="http://schemas.microsoft.com/office/drawing/2014/main" id="{CBBFC313-DF2A-48F7-BBE1-120126B5AC87}"/>
              </a:ext>
            </a:extLst>
          </p:cNvPr>
          <p:cNvSpPr txBox="1"/>
          <p:nvPr/>
        </p:nvSpPr>
        <p:spPr>
          <a:xfrm>
            <a:off x="7304567" y="694840"/>
            <a:ext cx="430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NZ" b="1">
              <a:latin typeface="Arial"/>
              <a:cs typeface="Calibri"/>
            </a:endParaRPr>
          </a:p>
          <a:p>
            <a:pPr marL="285750" indent="-285750">
              <a:buFont typeface="Wingdings"/>
              <a:buChar char="Ø"/>
            </a:pPr>
            <a:endParaRPr lang="en-NZ">
              <a:latin typeface="Arial"/>
              <a:cs typeface="Calibri"/>
            </a:endParaRPr>
          </a:p>
        </p:txBody>
      </p:sp>
      <p:sp>
        <p:nvSpPr>
          <p:cNvPr id="3" name="Rectangle 1">
            <a:extLst>
              <a:ext uri="{FF2B5EF4-FFF2-40B4-BE49-F238E27FC236}">
                <a16:creationId xmlns:a16="http://schemas.microsoft.com/office/drawing/2014/main" id="{74BCA871-D086-4660-A6A8-605912CB604D}"/>
              </a:ext>
            </a:extLst>
          </p:cNvPr>
          <p:cNvSpPr>
            <a:spLocks noChangeArrowheads="1"/>
          </p:cNvSpPr>
          <p:nvPr/>
        </p:nvSpPr>
        <p:spPr bwMode="auto">
          <a:xfrm>
            <a:off x="1017799" y="13860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49E7547-A4F8-4B63-A4BF-B74E0CD1C531}"/>
              </a:ext>
            </a:extLst>
          </p:cNvPr>
          <p:cNvSpPr>
            <a:spLocks noGrp="1"/>
          </p:cNvSpPr>
          <p:nvPr>
            <p:ph type="sldNum" sz="quarter" idx="12"/>
          </p:nvPr>
        </p:nvSpPr>
        <p:spPr/>
        <p:txBody>
          <a:bodyPr/>
          <a:lstStyle/>
          <a:p>
            <a:fld id="{330EA680-D336-4FF7-8B7A-9848BB0A1C32}" type="slidenum">
              <a:rPr lang="en-US" smtClean="0"/>
              <a:t>9</a:t>
            </a:fld>
            <a:endParaRPr lang="en-US"/>
          </a:p>
        </p:txBody>
      </p:sp>
      <p:pic>
        <p:nvPicPr>
          <p:cNvPr id="7" name="Picture 6">
            <a:extLst>
              <a:ext uri="{FF2B5EF4-FFF2-40B4-BE49-F238E27FC236}">
                <a16:creationId xmlns:a16="http://schemas.microsoft.com/office/drawing/2014/main" id="{80D33CBF-CE96-4D16-AAFF-9EAC243FE6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8935" y="982474"/>
            <a:ext cx="3907429" cy="2203819"/>
          </a:xfrm>
          <a:prstGeom prst="rect">
            <a:avLst/>
          </a:prstGeom>
          <a:ln w="19050">
            <a:solidFill>
              <a:schemeClr val="bg1"/>
            </a:solidFill>
          </a:ln>
          <a:effectLst>
            <a:outerShdw blurRad="50800" dist="38100" dir="8100000" algn="tr" rotWithShape="0">
              <a:prstClr val="black">
                <a:alpha val="40000"/>
              </a:prstClr>
            </a:outerShdw>
          </a:effectLst>
        </p:spPr>
      </p:pic>
      <p:sp>
        <p:nvSpPr>
          <p:cNvPr id="9" name="Rectangle 8">
            <a:extLst>
              <a:ext uri="{FF2B5EF4-FFF2-40B4-BE49-F238E27FC236}">
                <a16:creationId xmlns:a16="http://schemas.microsoft.com/office/drawing/2014/main" id="{C4D77292-714D-4363-9386-994202D6779A}"/>
              </a:ext>
            </a:extLst>
          </p:cNvPr>
          <p:cNvSpPr/>
          <p:nvPr/>
        </p:nvSpPr>
        <p:spPr>
          <a:xfrm>
            <a:off x="556910" y="1068019"/>
            <a:ext cx="4234165" cy="276999"/>
          </a:xfrm>
          <a:prstGeom prst="rect">
            <a:avLst/>
          </a:prstGeom>
          <a:solidFill>
            <a:srgbClr val="0070C0"/>
          </a:solidFill>
        </p:spPr>
        <p:txBody>
          <a:bodyPr wrap="square">
            <a:spAutoFit/>
          </a:bodyPr>
          <a:lstStyle/>
          <a:p>
            <a:pPr lvl="0"/>
            <a:r>
              <a:rPr lang="en-AU" sz="1200" b="1">
                <a:solidFill>
                  <a:schemeClr val="bg1"/>
                </a:solidFill>
                <a:latin typeface="Arial" panose="020B0604020202020204" pitchFamily="34" charset="0"/>
                <a:cs typeface="Arial" panose="020B0604020202020204" pitchFamily="34" charset="0"/>
              </a:rPr>
              <a:t>COVID-19 test: What to expect video </a:t>
            </a:r>
            <a:r>
              <a:rPr lang="en-AU" sz="120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Link to download</a:t>
            </a:r>
            <a:endParaRPr lang="en-NZ" sz="1200">
              <a:solidFill>
                <a:schemeClr val="bg1"/>
              </a:solidFill>
            </a:endParaRPr>
          </a:p>
        </p:txBody>
      </p:sp>
      <p:pic>
        <p:nvPicPr>
          <p:cNvPr id="13" name="Picture 12">
            <a:extLst>
              <a:ext uri="{FF2B5EF4-FFF2-40B4-BE49-F238E27FC236}">
                <a16:creationId xmlns:a16="http://schemas.microsoft.com/office/drawing/2014/main" id="{04A464E5-761E-46B2-8B88-E0E64837CF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19028" y="3633063"/>
            <a:ext cx="1853859" cy="2723288"/>
          </a:xfrm>
          <a:prstGeom prst="rect">
            <a:avLst/>
          </a:prstGeom>
          <a:ln w="19050">
            <a:solidFill>
              <a:schemeClr val="bg1"/>
            </a:solidFill>
          </a:ln>
          <a:effectLst>
            <a:outerShdw blurRad="50800" dist="38100" dir="8100000" algn="tr" rotWithShape="0">
              <a:prstClr val="black">
                <a:alpha val="40000"/>
              </a:prstClr>
            </a:outerShdw>
          </a:effectLst>
        </p:spPr>
      </p:pic>
      <p:pic>
        <p:nvPicPr>
          <p:cNvPr id="15" name="Picture 14">
            <a:extLst>
              <a:ext uri="{FF2B5EF4-FFF2-40B4-BE49-F238E27FC236}">
                <a16:creationId xmlns:a16="http://schemas.microsoft.com/office/drawing/2014/main" id="{D32CC1A1-9FD5-4820-803A-A910A1F021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4275" y="3633059"/>
            <a:ext cx="1921283" cy="2723288"/>
          </a:xfrm>
          <a:prstGeom prst="rect">
            <a:avLst/>
          </a:prstGeom>
          <a:ln w="19050">
            <a:solidFill>
              <a:schemeClr val="bg1"/>
            </a:solidFill>
          </a:ln>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5F93A885-473C-4D98-A6FB-5E06FC329A1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86102" y="981075"/>
            <a:ext cx="3750211" cy="5303974"/>
          </a:xfrm>
          <a:prstGeom prst="rect">
            <a:avLst/>
          </a:prstGeom>
          <a:ln w="19050">
            <a:solidFill>
              <a:schemeClr val="bg1"/>
            </a:solidFill>
          </a:ln>
          <a:effectLst>
            <a:outerShdw blurRad="50800" dist="38100" dir="8100000" algn="tr" rotWithShape="0">
              <a:prstClr val="black">
                <a:alpha val="40000"/>
              </a:prstClr>
            </a:outerShdw>
          </a:effectLst>
        </p:spPr>
      </p:pic>
      <p:sp>
        <p:nvSpPr>
          <p:cNvPr id="23" name="Rectangle 22">
            <a:extLst>
              <a:ext uri="{FF2B5EF4-FFF2-40B4-BE49-F238E27FC236}">
                <a16:creationId xmlns:a16="http://schemas.microsoft.com/office/drawing/2014/main" id="{371A76F4-696B-49F5-A759-D8CFFC28A517}"/>
              </a:ext>
            </a:extLst>
          </p:cNvPr>
          <p:cNvSpPr/>
          <p:nvPr/>
        </p:nvSpPr>
        <p:spPr>
          <a:xfrm>
            <a:off x="6743464" y="1047931"/>
            <a:ext cx="3087594" cy="276999"/>
          </a:xfrm>
          <a:prstGeom prst="rect">
            <a:avLst/>
          </a:prstGeom>
          <a:solidFill>
            <a:srgbClr val="0070C0"/>
          </a:solidFill>
        </p:spPr>
        <p:txBody>
          <a:bodyPr wrap="square">
            <a:spAutoFit/>
          </a:bodyPr>
          <a:lstStyle/>
          <a:p>
            <a:r>
              <a:rPr lang="en-AU" sz="1200" b="1">
                <a:solidFill>
                  <a:schemeClr val="bg1"/>
                </a:solidFill>
                <a:latin typeface="Arial" panose="020B0604020202020204" pitchFamily="34" charset="0"/>
                <a:cs typeface="Arial" panose="020B0604020202020204" pitchFamily="34" charset="0"/>
              </a:rPr>
              <a:t>Children’s book </a:t>
            </a:r>
            <a:r>
              <a:rPr lang="en-AU" sz="120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Link to download</a:t>
            </a:r>
            <a:endParaRPr lang="en-NZ" sz="1200">
              <a:solidFill>
                <a:schemeClr val="bg1"/>
              </a:solidFill>
            </a:endParaRPr>
          </a:p>
        </p:txBody>
      </p:sp>
      <p:sp>
        <p:nvSpPr>
          <p:cNvPr id="16" name="Rectangle 15">
            <a:extLst>
              <a:ext uri="{FF2B5EF4-FFF2-40B4-BE49-F238E27FC236}">
                <a16:creationId xmlns:a16="http://schemas.microsoft.com/office/drawing/2014/main" id="{EFC389E5-2EE8-43D0-B1C4-E0D019977B78}"/>
              </a:ext>
            </a:extLst>
          </p:cNvPr>
          <p:cNvSpPr/>
          <p:nvPr/>
        </p:nvSpPr>
        <p:spPr>
          <a:xfrm>
            <a:off x="556910" y="4494890"/>
            <a:ext cx="1585185" cy="276999"/>
          </a:xfrm>
          <a:prstGeom prst="rect">
            <a:avLst/>
          </a:prstGeom>
          <a:noFill/>
        </p:spPr>
        <p:txBody>
          <a:bodyPr wrap="square">
            <a:spAutoFit/>
          </a:bodyPr>
          <a:lstStyle/>
          <a:p>
            <a:pPr lvl="0"/>
            <a:r>
              <a:rPr lang="en-AU" sz="120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Hospital testing</a:t>
            </a:r>
            <a:endParaRPr lang="en-NZ" sz="1200"/>
          </a:p>
        </p:txBody>
      </p:sp>
      <p:sp>
        <p:nvSpPr>
          <p:cNvPr id="17" name="Rectangle 16">
            <a:extLst>
              <a:ext uri="{FF2B5EF4-FFF2-40B4-BE49-F238E27FC236}">
                <a16:creationId xmlns:a16="http://schemas.microsoft.com/office/drawing/2014/main" id="{838D5059-F9BE-4BD2-B5C2-4774D0661FD5}"/>
              </a:ext>
            </a:extLst>
          </p:cNvPr>
          <p:cNvSpPr/>
          <p:nvPr/>
        </p:nvSpPr>
        <p:spPr>
          <a:xfrm>
            <a:off x="556910" y="4141501"/>
            <a:ext cx="1585185" cy="276999"/>
          </a:xfrm>
          <a:prstGeom prst="rect">
            <a:avLst/>
          </a:prstGeom>
          <a:noFill/>
        </p:spPr>
        <p:txBody>
          <a:bodyPr wrap="square">
            <a:spAutoFit/>
          </a:bodyPr>
          <a:lstStyle/>
          <a:p>
            <a:pPr lvl="0"/>
            <a:r>
              <a:rPr lang="en-AU" sz="120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Car testing </a:t>
            </a:r>
            <a:r>
              <a:rPr lang="en-AU" sz="12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86122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94F4B80B1BA54DAA75B9B6B630D632" ma:contentTypeVersion="11" ma:contentTypeDescription="Create a new document." ma:contentTypeScope="" ma:versionID="3a7a42e9042b0431e3b6bbda5d13d91f">
  <xsd:schema xmlns:xsd="http://www.w3.org/2001/XMLSchema" xmlns:xs="http://www.w3.org/2001/XMLSchema" xmlns:p="http://schemas.microsoft.com/office/2006/metadata/properties" xmlns:ns2="fb9c4900-d907-4c57-a8fa-3c0410c0daa7" xmlns:ns3="5904bcfc-9164-41cd-ae7f-b4b915779ab4" targetNamespace="http://schemas.microsoft.com/office/2006/metadata/properties" ma:root="true" ma:fieldsID="a60c74b3f516123f5e1ffaf0512f44ad" ns2:_="" ns3:_="">
    <xsd:import namespace="fb9c4900-d907-4c57-a8fa-3c0410c0daa7"/>
    <xsd:import namespace="5904bcfc-9164-41cd-ae7f-b4b915779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c4900-d907-4c57-a8fa-3c0410c0d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04bcfc-9164-41cd-ae7f-b4b915779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904bcfc-9164-41cd-ae7f-b4b915779ab4">
      <UserInfo>
        <DisplayName>Isobel Scouler</DisplayName>
        <AccountId>13</AccountId>
        <AccountType/>
      </UserInfo>
      <UserInfo>
        <DisplayName>SharingLinks.bb58c759-3230-4f9f-83f2-4d61bb9998d5.Flexible.d7b6e66c-acaf-4e77-a95b-9644f4750efe</DisplayName>
        <AccountId>30</AccountId>
        <AccountType/>
      </UserInfo>
      <UserInfo>
        <DisplayName>Alex Nehme</DisplayName>
        <AccountId>32</AccountId>
        <AccountType/>
      </UserInfo>
      <UserInfo>
        <DisplayName>Tamar Ferhad</DisplayName>
        <AccountId>24</AccountId>
        <AccountType/>
      </UserInfo>
      <UserInfo>
        <DisplayName>Katy Thom</DisplayName>
        <AccountId>18</AccountId>
        <AccountType/>
      </UserInfo>
      <UserInfo>
        <DisplayName>Charlene Fle-Danijelovic</DisplayName>
        <AccountId>53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87F70C-75CF-4D2C-8FCC-1D7E840A6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9c4900-d907-4c57-a8fa-3c0410c0daa7"/>
    <ds:schemaRef ds:uri="5904bcfc-9164-41cd-ae7f-b4b915779a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D86B46-14E3-4D75-8419-BC2105BB5789}">
  <ds:schemaRefs>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dcmitype/"/>
    <ds:schemaRef ds:uri="fb9c4900-d907-4c57-a8fa-3c0410c0daa7"/>
    <ds:schemaRef ds:uri="5904bcfc-9164-41cd-ae7f-b4b915779ab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33E8ACF-CDB8-4259-A3B9-0C60402252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197</TotalTime>
  <Words>6166</Words>
  <Application>Microsoft Office PowerPoint</Application>
  <PresentationFormat>Widescreen</PresentationFormat>
  <Paragraphs>423</Paragraphs>
  <Slides>34</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Times New Roman</vt:lpstr>
      <vt:lpstr>Wingdings</vt:lpstr>
      <vt:lpstr>office theme</vt:lpstr>
      <vt:lpstr>Three types of Public Health Alerts toolkit</vt:lpstr>
      <vt:lpstr>Scenario 1:  Increased testing alert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2:  Casual contact location alert to monitor for symptoms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Wrigley</dc:creator>
  <cp:lastModifiedBy>Roy Scoon</cp:lastModifiedBy>
  <cp:revision>1</cp:revision>
  <cp:lastPrinted>2020-10-07T01:16:10Z</cp:lastPrinted>
  <dcterms:created xsi:type="dcterms:W3CDTF">2020-06-15T01:30:03Z</dcterms:created>
  <dcterms:modified xsi:type="dcterms:W3CDTF">2020-10-15T20:42:22Z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0x010100A894F4B80B1BA54DAA75B9B6B630D632</vt:lpwstr>
  </property>
</Properties>
</file>