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324" r:id="rId3"/>
    <p:sldId id="343" r:id="rId4"/>
    <p:sldId id="341" r:id="rId5"/>
    <p:sldId id="345" r:id="rId6"/>
    <p:sldId id="340" r:id="rId7"/>
    <p:sldId id="344" r:id="rId8"/>
    <p:sldId id="339" r:id="rId9"/>
    <p:sldId id="333" r:id="rId10"/>
    <p:sldId id="284" r:id="rId11"/>
    <p:sldId id="285" r:id="rId12"/>
    <p:sldId id="338" r:id="rId13"/>
    <p:sldId id="346" r:id="rId14"/>
    <p:sldId id="335" r:id="rId15"/>
    <p:sldId id="336" r:id="rId16"/>
    <p:sldId id="337" r:id="rId17"/>
    <p:sldId id="326" r:id="rId1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Pudelko" initials="SP" lastIdx="20" clrIdx="0"/>
  <p:cmAuthor id="2" name="Josh Gavin" initials="JG" lastIdx="1" clrIdx="1">
    <p:extLst>
      <p:ext uri="{19B8F6BF-5375-455C-9EA6-DF929625EA0E}">
        <p15:presenceInfo xmlns:p15="http://schemas.microsoft.com/office/powerpoint/2012/main" userId="S::jgavin@liveperformance.com.au::422e36df-2df0-4faa-8177-a20aec6a09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B"/>
    <a:srgbClr val="C02144"/>
    <a:srgbClr val="DF1995"/>
    <a:srgbClr val="F8BE00"/>
    <a:srgbClr val="2C5697"/>
    <a:srgbClr val="00B388"/>
    <a:srgbClr val="FA4616"/>
    <a:srgbClr val="41B6E6"/>
    <a:srgbClr val="ED1E42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56" autoAdjust="0"/>
    <p:restoredTop sz="93184" autoAdjust="0"/>
  </p:normalViewPr>
  <p:slideViewPr>
    <p:cSldViewPr snapToGrid="0">
      <p:cViewPr varScale="1">
        <p:scale>
          <a:sx n="66" d="100"/>
          <a:sy n="66" d="100"/>
        </p:scale>
        <p:origin x="47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09CDD-073D-4A63-8BA5-7788B554857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975C329-2935-442D-9AB7-0F2DF2AF2E4C}">
      <dgm:prSet custT="1"/>
      <dgm:spPr>
        <a:ln>
          <a:solidFill>
            <a:srgbClr val="C02144"/>
          </a:solidFill>
        </a:ln>
      </dgm:spPr>
      <dgm:t>
        <a:bodyPr/>
        <a:lstStyle/>
        <a:p>
          <a:pPr rtl="0"/>
          <a:r>
            <a:rPr lang="en-AU" sz="2000" dirty="0"/>
            <a:t>Lost revenue and job losses</a:t>
          </a:r>
        </a:p>
      </dgm:t>
    </dgm:pt>
    <dgm:pt modelId="{8B1A578C-574D-4936-848F-8C30E2A8A102}" type="parTrans" cxnId="{BD2E4D85-9B03-4528-8551-F49A2E4153C8}">
      <dgm:prSet/>
      <dgm:spPr/>
      <dgm:t>
        <a:bodyPr/>
        <a:lstStyle/>
        <a:p>
          <a:endParaRPr lang="en-AU" sz="2000"/>
        </a:p>
      </dgm:t>
    </dgm:pt>
    <dgm:pt modelId="{DF0DAB2B-CB8D-4C07-A462-AD3D38417657}" type="sibTrans" cxnId="{BD2E4D85-9B03-4528-8551-F49A2E4153C8}">
      <dgm:prSet/>
      <dgm:spPr>
        <a:ln w="57150">
          <a:solidFill>
            <a:srgbClr val="C02144"/>
          </a:solidFill>
        </a:ln>
      </dgm:spPr>
      <dgm:t>
        <a:bodyPr/>
        <a:lstStyle/>
        <a:p>
          <a:endParaRPr lang="en-AU" sz="2000"/>
        </a:p>
      </dgm:t>
    </dgm:pt>
    <dgm:pt modelId="{84A9D59B-851D-4EBE-B640-042C8246C66E}">
      <dgm:prSet custT="1"/>
      <dgm:spPr>
        <a:ln>
          <a:solidFill>
            <a:srgbClr val="C02144"/>
          </a:solidFill>
        </a:ln>
      </dgm:spPr>
      <dgm:t>
        <a:bodyPr/>
        <a:lstStyle/>
        <a:p>
          <a:pPr rtl="0"/>
          <a:r>
            <a:rPr lang="en-AU" sz="2000" dirty="0"/>
            <a:t>Significant industry restructuring and resizing in 2020 and 2021</a:t>
          </a:r>
        </a:p>
      </dgm:t>
    </dgm:pt>
    <dgm:pt modelId="{761D501C-6A32-4589-90CE-C2508B3F3151}" type="parTrans" cxnId="{C8F95FE2-6333-47AC-9F4F-ED8862DA5503}">
      <dgm:prSet/>
      <dgm:spPr/>
      <dgm:t>
        <a:bodyPr/>
        <a:lstStyle/>
        <a:p>
          <a:endParaRPr lang="en-AU" sz="2000"/>
        </a:p>
      </dgm:t>
    </dgm:pt>
    <dgm:pt modelId="{06465248-9303-44ED-94EB-52C0A53DAA39}" type="sibTrans" cxnId="{C8F95FE2-6333-47AC-9F4F-ED8862DA5503}">
      <dgm:prSet/>
      <dgm:spPr>
        <a:ln w="57150">
          <a:solidFill>
            <a:srgbClr val="C02144"/>
          </a:solidFill>
        </a:ln>
      </dgm:spPr>
      <dgm:t>
        <a:bodyPr/>
        <a:lstStyle/>
        <a:p>
          <a:endParaRPr lang="en-AU" sz="2000"/>
        </a:p>
      </dgm:t>
    </dgm:pt>
    <dgm:pt modelId="{42B6373F-3EC1-4CF1-8F3A-707D41969CDA}">
      <dgm:prSet custT="1"/>
      <dgm:spPr>
        <a:ln>
          <a:solidFill>
            <a:srgbClr val="C02144"/>
          </a:solidFill>
        </a:ln>
      </dgm:spPr>
      <dgm:t>
        <a:bodyPr/>
        <a:lstStyle/>
        <a:p>
          <a:pPr rtl="0"/>
          <a:r>
            <a:rPr lang="en-AU" sz="2000" dirty="0"/>
            <a:t>Managing risk in a ‘</a:t>
          </a:r>
          <a:r>
            <a:rPr lang="en-AU" sz="2000" dirty="0" err="1"/>
            <a:t>COVID</a:t>
          </a:r>
          <a:r>
            <a:rPr lang="en-AU" sz="2000" dirty="0"/>
            <a:t> Normal’ world</a:t>
          </a:r>
        </a:p>
      </dgm:t>
    </dgm:pt>
    <dgm:pt modelId="{1CF6E584-39D3-48DC-B462-B52E7B944B65}" type="parTrans" cxnId="{ED8042DB-828C-4FDD-9AEB-C7E3FC53DB0A}">
      <dgm:prSet/>
      <dgm:spPr/>
      <dgm:t>
        <a:bodyPr/>
        <a:lstStyle/>
        <a:p>
          <a:endParaRPr lang="en-AU" sz="2000"/>
        </a:p>
      </dgm:t>
    </dgm:pt>
    <dgm:pt modelId="{B5B7296F-791D-4933-83DA-DEF3A26FAEC7}" type="sibTrans" cxnId="{ED8042DB-828C-4FDD-9AEB-C7E3FC53DB0A}">
      <dgm:prSet/>
      <dgm:spPr>
        <a:ln w="57150">
          <a:solidFill>
            <a:srgbClr val="C02144"/>
          </a:solidFill>
        </a:ln>
      </dgm:spPr>
      <dgm:t>
        <a:bodyPr/>
        <a:lstStyle/>
        <a:p>
          <a:endParaRPr lang="en-AU" sz="2000"/>
        </a:p>
      </dgm:t>
    </dgm:pt>
    <dgm:pt modelId="{2E7E32A1-F587-4E2C-8B43-9DEC8DBB9B16}">
      <dgm:prSet custT="1"/>
      <dgm:spPr>
        <a:ln>
          <a:solidFill>
            <a:srgbClr val="C02144"/>
          </a:solidFill>
        </a:ln>
      </dgm:spPr>
      <dgm:t>
        <a:bodyPr/>
        <a:lstStyle/>
        <a:p>
          <a:pPr rtl="0"/>
          <a:r>
            <a:rPr lang="en-AU" sz="2000" dirty="0"/>
            <a:t>Financing and investment challenges</a:t>
          </a:r>
        </a:p>
      </dgm:t>
    </dgm:pt>
    <dgm:pt modelId="{E343F4DB-3411-4830-9C8F-F43547893AFD}" type="parTrans" cxnId="{E920FE82-5A45-4592-B980-83C23F97343C}">
      <dgm:prSet/>
      <dgm:spPr/>
      <dgm:t>
        <a:bodyPr/>
        <a:lstStyle/>
        <a:p>
          <a:endParaRPr lang="en-AU" sz="2000"/>
        </a:p>
      </dgm:t>
    </dgm:pt>
    <dgm:pt modelId="{682A4727-48A9-4D2D-AB53-4164A87A1E21}" type="sibTrans" cxnId="{E920FE82-5A45-4592-B980-83C23F97343C}">
      <dgm:prSet/>
      <dgm:spPr>
        <a:ln w="57150">
          <a:solidFill>
            <a:srgbClr val="C02144"/>
          </a:solidFill>
        </a:ln>
      </dgm:spPr>
      <dgm:t>
        <a:bodyPr/>
        <a:lstStyle/>
        <a:p>
          <a:endParaRPr lang="en-AU" sz="2000"/>
        </a:p>
      </dgm:t>
    </dgm:pt>
    <dgm:pt modelId="{B1B3801E-B49B-49BB-BCE9-6FF2E10E4E97}">
      <dgm:prSet custT="1"/>
      <dgm:spPr>
        <a:ln>
          <a:solidFill>
            <a:srgbClr val="C02144"/>
          </a:solidFill>
        </a:ln>
      </dgm:spPr>
      <dgm:t>
        <a:bodyPr/>
        <a:lstStyle/>
        <a:p>
          <a:pPr rtl="0"/>
          <a:r>
            <a:rPr lang="en-AU" sz="2000"/>
            <a:t>Consumer sentiment</a:t>
          </a:r>
        </a:p>
      </dgm:t>
    </dgm:pt>
    <dgm:pt modelId="{600A9FF7-EA8A-42AA-B1D6-7C717F660929}" type="parTrans" cxnId="{7E99C4B6-1BCD-456E-B654-435D4987514E}">
      <dgm:prSet/>
      <dgm:spPr/>
      <dgm:t>
        <a:bodyPr/>
        <a:lstStyle/>
        <a:p>
          <a:endParaRPr lang="en-AU" sz="2000"/>
        </a:p>
      </dgm:t>
    </dgm:pt>
    <dgm:pt modelId="{431418CB-4C18-49DD-A8D1-25C4AAC7055A}" type="sibTrans" cxnId="{7E99C4B6-1BCD-456E-B654-435D4987514E}">
      <dgm:prSet/>
      <dgm:spPr>
        <a:ln w="57150">
          <a:solidFill>
            <a:srgbClr val="C02144"/>
          </a:solidFill>
        </a:ln>
      </dgm:spPr>
      <dgm:t>
        <a:bodyPr/>
        <a:lstStyle/>
        <a:p>
          <a:endParaRPr lang="en-AU" sz="2000"/>
        </a:p>
      </dgm:t>
    </dgm:pt>
    <dgm:pt modelId="{64CA7617-E9C7-463B-A8AD-11556CB6CEAF}" type="pres">
      <dgm:prSet presAssocID="{48809CDD-073D-4A63-8BA5-7788B55485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C141AE5-16CB-4705-8ADF-DC09316BB3C4}" type="pres">
      <dgm:prSet presAssocID="{C975C329-2935-442D-9AB7-0F2DF2AF2E4C}" presName="composite" presStyleCnt="0"/>
      <dgm:spPr/>
    </dgm:pt>
    <dgm:pt modelId="{EE503796-06A9-4E9D-864B-C36390A9DBA1}" type="pres">
      <dgm:prSet presAssocID="{C975C329-2935-442D-9AB7-0F2DF2AF2E4C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48E8B6-2D14-424D-AD1B-661D430F0F46}" type="pres">
      <dgm:prSet presAssocID="{C975C329-2935-442D-9AB7-0F2DF2AF2E4C}" presName="rect2" presStyleLbl="fgImgPlace1" presStyleIdx="0" presStyleCnt="5" custScaleX="97389" custScaleY="101193"/>
      <dgm:spPr/>
    </dgm:pt>
    <dgm:pt modelId="{DE79DB0A-0A48-414A-8B2F-96C228F58E8C}" type="pres">
      <dgm:prSet presAssocID="{DF0DAB2B-CB8D-4C07-A462-AD3D38417657}" presName="sibTrans" presStyleCnt="0"/>
      <dgm:spPr/>
    </dgm:pt>
    <dgm:pt modelId="{4D799ADA-6902-4956-8E2F-4252B38DE097}" type="pres">
      <dgm:prSet presAssocID="{84A9D59B-851D-4EBE-B640-042C8246C66E}" presName="composite" presStyleCnt="0"/>
      <dgm:spPr/>
    </dgm:pt>
    <dgm:pt modelId="{6E5EC462-D930-4A6B-A367-355D43BF6FA4}" type="pres">
      <dgm:prSet presAssocID="{84A9D59B-851D-4EBE-B640-042C8246C66E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C4819CF-9B4D-4417-8375-40A8D14BB038}" type="pres">
      <dgm:prSet presAssocID="{84A9D59B-851D-4EBE-B640-042C8246C66E}" presName="rect2" presStyleLbl="fgImgPlace1" presStyleIdx="1" presStyleCnt="5" custScaleX="97389" custScaleY="101193"/>
      <dgm:spPr/>
    </dgm:pt>
    <dgm:pt modelId="{AE85F630-CA18-4E8E-BC16-AE57C0AC662B}" type="pres">
      <dgm:prSet presAssocID="{06465248-9303-44ED-94EB-52C0A53DAA39}" presName="sibTrans" presStyleCnt="0"/>
      <dgm:spPr/>
    </dgm:pt>
    <dgm:pt modelId="{093FCE83-BA64-46EC-AF2C-D6EC88F6B31D}" type="pres">
      <dgm:prSet presAssocID="{42B6373F-3EC1-4CF1-8F3A-707D41969CDA}" presName="composite" presStyleCnt="0"/>
      <dgm:spPr/>
    </dgm:pt>
    <dgm:pt modelId="{8E329479-70D4-4E29-83FF-B4422606A7DD}" type="pres">
      <dgm:prSet presAssocID="{42B6373F-3EC1-4CF1-8F3A-707D41969CDA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7F9BE28-5BC0-4FF7-B643-6445FC9F3D7B}" type="pres">
      <dgm:prSet presAssocID="{42B6373F-3EC1-4CF1-8F3A-707D41969CDA}" presName="rect2" presStyleLbl="fgImgPlace1" presStyleIdx="2" presStyleCnt="5" custScaleY="101316"/>
      <dgm:spPr/>
    </dgm:pt>
    <dgm:pt modelId="{E3A4A4DD-325C-4098-9C8E-AE6618C771E5}" type="pres">
      <dgm:prSet presAssocID="{B5B7296F-791D-4933-83DA-DEF3A26FAEC7}" presName="sibTrans" presStyleCnt="0"/>
      <dgm:spPr/>
    </dgm:pt>
    <dgm:pt modelId="{0AAA5AD2-440B-4B43-A4FF-AC1B2251AF14}" type="pres">
      <dgm:prSet presAssocID="{2E7E32A1-F587-4E2C-8B43-9DEC8DBB9B16}" presName="composite" presStyleCnt="0"/>
      <dgm:spPr/>
    </dgm:pt>
    <dgm:pt modelId="{77F650E6-58F6-4F6B-9726-8927B59CA4BD}" type="pres">
      <dgm:prSet presAssocID="{2E7E32A1-F587-4E2C-8B43-9DEC8DBB9B16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6C6F1B-FB45-4393-B207-F73535D80F10}" type="pres">
      <dgm:prSet presAssocID="{2E7E32A1-F587-4E2C-8B43-9DEC8DBB9B16}" presName="rect2" presStyleLbl="fgImgPlace1" presStyleIdx="3" presStyleCnt="5" custScaleY="101316"/>
      <dgm:spPr/>
    </dgm:pt>
    <dgm:pt modelId="{F1B9B5DC-64A7-46A0-A624-3C332D0267CA}" type="pres">
      <dgm:prSet presAssocID="{682A4727-48A9-4D2D-AB53-4164A87A1E21}" presName="sibTrans" presStyleCnt="0"/>
      <dgm:spPr/>
    </dgm:pt>
    <dgm:pt modelId="{8DDC16C7-55F3-4F96-B289-AA9284DCC634}" type="pres">
      <dgm:prSet presAssocID="{B1B3801E-B49B-49BB-BCE9-6FF2E10E4E97}" presName="composite" presStyleCnt="0"/>
      <dgm:spPr/>
    </dgm:pt>
    <dgm:pt modelId="{02C6FC5A-65FA-4862-9DC4-5C1E575BB64D}" type="pres">
      <dgm:prSet presAssocID="{B1B3801E-B49B-49BB-BCE9-6FF2E10E4E97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734877B-0DE8-4DBF-B37A-6D52CB2AC073}" type="pres">
      <dgm:prSet presAssocID="{B1B3801E-B49B-49BB-BCE9-6FF2E10E4E97}" presName="rect2" presStyleLbl="fgImgPlace1" presStyleIdx="4" presStyleCnt="5"/>
      <dgm:spPr/>
    </dgm:pt>
  </dgm:ptLst>
  <dgm:cxnLst>
    <dgm:cxn modelId="{6A588EC2-5E90-4838-B3E0-EFC4FC3381AF}" type="presOf" srcId="{84A9D59B-851D-4EBE-B640-042C8246C66E}" destId="{6E5EC462-D930-4A6B-A367-355D43BF6FA4}" srcOrd="0" destOrd="0" presId="urn:microsoft.com/office/officeart/2008/layout/PictureStrips"/>
    <dgm:cxn modelId="{A5369F38-A5CB-4698-A9A0-414147E75182}" type="presOf" srcId="{2E7E32A1-F587-4E2C-8B43-9DEC8DBB9B16}" destId="{77F650E6-58F6-4F6B-9726-8927B59CA4BD}" srcOrd="0" destOrd="0" presId="urn:microsoft.com/office/officeart/2008/layout/PictureStrips"/>
    <dgm:cxn modelId="{BD2E4D85-9B03-4528-8551-F49A2E4153C8}" srcId="{48809CDD-073D-4A63-8BA5-7788B5548579}" destId="{C975C329-2935-442D-9AB7-0F2DF2AF2E4C}" srcOrd="0" destOrd="0" parTransId="{8B1A578C-574D-4936-848F-8C30E2A8A102}" sibTransId="{DF0DAB2B-CB8D-4C07-A462-AD3D38417657}"/>
    <dgm:cxn modelId="{2DE79582-F86A-4B85-9160-5CCED69B377D}" type="presOf" srcId="{B1B3801E-B49B-49BB-BCE9-6FF2E10E4E97}" destId="{02C6FC5A-65FA-4862-9DC4-5C1E575BB64D}" srcOrd="0" destOrd="0" presId="urn:microsoft.com/office/officeart/2008/layout/PictureStrips"/>
    <dgm:cxn modelId="{E920FE82-5A45-4592-B980-83C23F97343C}" srcId="{48809CDD-073D-4A63-8BA5-7788B5548579}" destId="{2E7E32A1-F587-4E2C-8B43-9DEC8DBB9B16}" srcOrd="3" destOrd="0" parTransId="{E343F4DB-3411-4830-9C8F-F43547893AFD}" sibTransId="{682A4727-48A9-4D2D-AB53-4164A87A1E21}"/>
    <dgm:cxn modelId="{73136FAA-4162-42AD-9150-E7701BACC281}" type="presOf" srcId="{42B6373F-3EC1-4CF1-8F3A-707D41969CDA}" destId="{8E329479-70D4-4E29-83FF-B4422606A7DD}" srcOrd="0" destOrd="0" presId="urn:microsoft.com/office/officeart/2008/layout/PictureStrips"/>
    <dgm:cxn modelId="{EF4222CE-F2A3-4B18-A0CB-299A731E8E57}" type="presOf" srcId="{C975C329-2935-442D-9AB7-0F2DF2AF2E4C}" destId="{EE503796-06A9-4E9D-864B-C36390A9DBA1}" srcOrd="0" destOrd="0" presId="urn:microsoft.com/office/officeart/2008/layout/PictureStrips"/>
    <dgm:cxn modelId="{ED8042DB-828C-4FDD-9AEB-C7E3FC53DB0A}" srcId="{48809CDD-073D-4A63-8BA5-7788B5548579}" destId="{42B6373F-3EC1-4CF1-8F3A-707D41969CDA}" srcOrd="2" destOrd="0" parTransId="{1CF6E584-39D3-48DC-B462-B52E7B944B65}" sibTransId="{B5B7296F-791D-4933-83DA-DEF3A26FAEC7}"/>
    <dgm:cxn modelId="{8FB72439-974E-4915-802D-918F4948AA8C}" type="presOf" srcId="{48809CDD-073D-4A63-8BA5-7788B5548579}" destId="{64CA7617-E9C7-463B-A8AD-11556CB6CEAF}" srcOrd="0" destOrd="0" presId="urn:microsoft.com/office/officeart/2008/layout/PictureStrips"/>
    <dgm:cxn modelId="{C8F95FE2-6333-47AC-9F4F-ED8862DA5503}" srcId="{48809CDD-073D-4A63-8BA5-7788B5548579}" destId="{84A9D59B-851D-4EBE-B640-042C8246C66E}" srcOrd="1" destOrd="0" parTransId="{761D501C-6A32-4589-90CE-C2508B3F3151}" sibTransId="{06465248-9303-44ED-94EB-52C0A53DAA39}"/>
    <dgm:cxn modelId="{7E99C4B6-1BCD-456E-B654-435D4987514E}" srcId="{48809CDD-073D-4A63-8BA5-7788B5548579}" destId="{B1B3801E-B49B-49BB-BCE9-6FF2E10E4E97}" srcOrd="4" destOrd="0" parTransId="{600A9FF7-EA8A-42AA-B1D6-7C717F660929}" sibTransId="{431418CB-4C18-49DD-A8D1-25C4AAC7055A}"/>
    <dgm:cxn modelId="{6E760EE7-307E-4588-B4DD-7EF081CBB58D}" type="presParOf" srcId="{64CA7617-E9C7-463B-A8AD-11556CB6CEAF}" destId="{BC141AE5-16CB-4705-8ADF-DC09316BB3C4}" srcOrd="0" destOrd="0" presId="urn:microsoft.com/office/officeart/2008/layout/PictureStrips"/>
    <dgm:cxn modelId="{A39E1CD0-0FAD-42ED-91DE-2DEE1781F11C}" type="presParOf" srcId="{BC141AE5-16CB-4705-8ADF-DC09316BB3C4}" destId="{EE503796-06A9-4E9D-864B-C36390A9DBA1}" srcOrd="0" destOrd="0" presId="urn:microsoft.com/office/officeart/2008/layout/PictureStrips"/>
    <dgm:cxn modelId="{07AFAE7F-8056-4DF9-9E6A-24C4488EDB1B}" type="presParOf" srcId="{BC141AE5-16CB-4705-8ADF-DC09316BB3C4}" destId="{6F48E8B6-2D14-424D-AD1B-661D430F0F46}" srcOrd="1" destOrd="0" presId="urn:microsoft.com/office/officeart/2008/layout/PictureStrips"/>
    <dgm:cxn modelId="{D23E332E-EAA7-41D8-A450-6112516F24A9}" type="presParOf" srcId="{64CA7617-E9C7-463B-A8AD-11556CB6CEAF}" destId="{DE79DB0A-0A48-414A-8B2F-96C228F58E8C}" srcOrd="1" destOrd="0" presId="urn:microsoft.com/office/officeart/2008/layout/PictureStrips"/>
    <dgm:cxn modelId="{45817465-27F4-4C3D-9810-0FF1F26FF97F}" type="presParOf" srcId="{64CA7617-E9C7-463B-A8AD-11556CB6CEAF}" destId="{4D799ADA-6902-4956-8E2F-4252B38DE097}" srcOrd="2" destOrd="0" presId="urn:microsoft.com/office/officeart/2008/layout/PictureStrips"/>
    <dgm:cxn modelId="{34FCFF5C-95B7-4EBB-AB44-52E7C7C7356F}" type="presParOf" srcId="{4D799ADA-6902-4956-8E2F-4252B38DE097}" destId="{6E5EC462-D930-4A6B-A367-355D43BF6FA4}" srcOrd="0" destOrd="0" presId="urn:microsoft.com/office/officeart/2008/layout/PictureStrips"/>
    <dgm:cxn modelId="{DB1DAFD8-2BC4-4F0B-8E52-B7D92F70D401}" type="presParOf" srcId="{4D799ADA-6902-4956-8E2F-4252B38DE097}" destId="{7C4819CF-9B4D-4417-8375-40A8D14BB038}" srcOrd="1" destOrd="0" presId="urn:microsoft.com/office/officeart/2008/layout/PictureStrips"/>
    <dgm:cxn modelId="{46AF969E-15D8-4CEC-8B37-8DA9EDB83E22}" type="presParOf" srcId="{64CA7617-E9C7-463B-A8AD-11556CB6CEAF}" destId="{AE85F630-CA18-4E8E-BC16-AE57C0AC662B}" srcOrd="3" destOrd="0" presId="urn:microsoft.com/office/officeart/2008/layout/PictureStrips"/>
    <dgm:cxn modelId="{1F322A7B-656C-422E-84E4-4259F5EA566C}" type="presParOf" srcId="{64CA7617-E9C7-463B-A8AD-11556CB6CEAF}" destId="{093FCE83-BA64-46EC-AF2C-D6EC88F6B31D}" srcOrd="4" destOrd="0" presId="urn:microsoft.com/office/officeart/2008/layout/PictureStrips"/>
    <dgm:cxn modelId="{31D38437-C0F5-480E-B36B-5BE0293C51EF}" type="presParOf" srcId="{093FCE83-BA64-46EC-AF2C-D6EC88F6B31D}" destId="{8E329479-70D4-4E29-83FF-B4422606A7DD}" srcOrd="0" destOrd="0" presId="urn:microsoft.com/office/officeart/2008/layout/PictureStrips"/>
    <dgm:cxn modelId="{CA80ACA7-4F42-43DB-9071-5B10802C5038}" type="presParOf" srcId="{093FCE83-BA64-46EC-AF2C-D6EC88F6B31D}" destId="{77F9BE28-5BC0-4FF7-B643-6445FC9F3D7B}" srcOrd="1" destOrd="0" presId="urn:microsoft.com/office/officeart/2008/layout/PictureStrips"/>
    <dgm:cxn modelId="{61CB7D3F-50CC-403E-A3E8-45B352F82247}" type="presParOf" srcId="{64CA7617-E9C7-463B-A8AD-11556CB6CEAF}" destId="{E3A4A4DD-325C-4098-9C8E-AE6618C771E5}" srcOrd="5" destOrd="0" presId="urn:microsoft.com/office/officeart/2008/layout/PictureStrips"/>
    <dgm:cxn modelId="{94D5A378-10D6-41E2-BABE-F833A87DC2D8}" type="presParOf" srcId="{64CA7617-E9C7-463B-A8AD-11556CB6CEAF}" destId="{0AAA5AD2-440B-4B43-A4FF-AC1B2251AF14}" srcOrd="6" destOrd="0" presId="urn:microsoft.com/office/officeart/2008/layout/PictureStrips"/>
    <dgm:cxn modelId="{05A764DC-073B-44DE-B180-64C6576D94ED}" type="presParOf" srcId="{0AAA5AD2-440B-4B43-A4FF-AC1B2251AF14}" destId="{77F650E6-58F6-4F6B-9726-8927B59CA4BD}" srcOrd="0" destOrd="0" presId="urn:microsoft.com/office/officeart/2008/layout/PictureStrips"/>
    <dgm:cxn modelId="{C3004A91-2CB2-49D3-80EE-04902E8F3FB9}" type="presParOf" srcId="{0AAA5AD2-440B-4B43-A4FF-AC1B2251AF14}" destId="{996C6F1B-FB45-4393-B207-F73535D80F10}" srcOrd="1" destOrd="0" presId="urn:microsoft.com/office/officeart/2008/layout/PictureStrips"/>
    <dgm:cxn modelId="{4A518E1C-C035-429A-BB48-9C846BD09E06}" type="presParOf" srcId="{64CA7617-E9C7-463B-A8AD-11556CB6CEAF}" destId="{F1B9B5DC-64A7-46A0-A624-3C332D0267CA}" srcOrd="7" destOrd="0" presId="urn:microsoft.com/office/officeart/2008/layout/PictureStrips"/>
    <dgm:cxn modelId="{340F63D1-52FF-4AC3-A8D2-A5B59C0ED3C8}" type="presParOf" srcId="{64CA7617-E9C7-463B-A8AD-11556CB6CEAF}" destId="{8DDC16C7-55F3-4F96-B289-AA9284DCC634}" srcOrd="8" destOrd="0" presId="urn:microsoft.com/office/officeart/2008/layout/PictureStrips"/>
    <dgm:cxn modelId="{B8B9B069-7C58-4135-A174-AAEF9F73C060}" type="presParOf" srcId="{8DDC16C7-55F3-4F96-B289-AA9284DCC634}" destId="{02C6FC5A-65FA-4862-9DC4-5C1E575BB64D}" srcOrd="0" destOrd="0" presId="urn:microsoft.com/office/officeart/2008/layout/PictureStrips"/>
    <dgm:cxn modelId="{A84C4EF9-4133-4DA4-98E2-19B158042345}" type="presParOf" srcId="{8DDC16C7-55F3-4F96-B289-AA9284DCC634}" destId="{5734877B-0DE8-4DBF-B37A-6D52CB2AC073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931BDA-80CD-441E-97EF-834E00573CE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F5AC6DD-A232-48F9-BC37-A9B1B41E28F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88900" indent="0" algn="l" rtl="0"/>
          <a:r>
            <a:rPr lang="en-AU" dirty="0">
              <a:solidFill>
                <a:schemeClr val="tx1"/>
              </a:solidFill>
            </a:rPr>
            <a:t>Continue working closely with states and territories re further easing restrictions; travel and border issues</a:t>
          </a:r>
        </a:p>
      </dgm:t>
    </dgm:pt>
    <dgm:pt modelId="{2A2E5C5D-DECE-4F28-9133-766F1B44B5CB}" type="parTrans" cxnId="{406B8CDA-7488-43B4-BFD6-861E91EA1A41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60961506-3CDD-499C-A058-BAD72E62E49F}" type="sibTrans" cxnId="{406B8CDA-7488-43B4-BFD6-861E91EA1A41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4F20C416-5DBC-4F6A-95CC-FFC930D75734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88900" indent="0" algn="l" rtl="0"/>
          <a:r>
            <a:rPr lang="en-AU" dirty="0">
              <a:solidFill>
                <a:schemeClr val="tx1"/>
              </a:solidFill>
            </a:rPr>
            <a:t>Live Entertainment Business Interruption Fund</a:t>
          </a:r>
        </a:p>
      </dgm:t>
    </dgm:pt>
    <dgm:pt modelId="{8FF0495B-34B8-486A-8BAE-C9A7145C0F56}" type="parTrans" cxnId="{86284E91-1072-4A5D-A879-D947D40AC636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FD98B5D4-E3A4-4507-83F6-F8661DD52622}" type="sibTrans" cxnId="{86284E91-1072-4A5D-A879-D947D40AC636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B49C5B7F-1A65-4A5D-B2A8-46F7B890FD3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88900" indent="0" algn="l" rtl="0"/>
          <a:r>
            <a:rPr lang="en-AU" dirty="0">
              <a:solidFill>
                <a:schemeClr val="tx1"/>
              </a:solidFill>
            </a:rPr>
            <a:t>Tax Incentives for live theatre production</a:t>
          </a:r>
        </a:p>
      </dgm:t>
    </dgm:pt>
    <dgm:pt modelId="{02494181-AD42-4B1F-A25E-47CAA80D6221}" type="parTrans" cxnId="{BCD4C600-889F-4233-B612-D7FBED4AFE8D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BBD69F67-C60E-4656-90EB-FC775881A535}" type="sibTrans" cxnId="{BCD4C600-889F-4233-B612-D7FBED4AFE8D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0FCA456F-1F56-44DA-B207-A5514563351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88900" indent="0" algn="l" rtl="0"/>
          <a:r>
            <a:rPr lang="en-AU" dirty="0">
              <a:solidFill>
                <a:schemeClr val="tx1"/>
              </a:solidFill>
            </a:rPr>
            <a:t>Parliamentary Inquiry into Australia's creative and cultural industries and institutions</a:t>
          </a:r>
        </a:p>
      </dgm:t>
    </dgm:pt>
    <dgm:pt modelId="{E8BE6F79-1FDC-4F79-B445-0D61A6871AEA}" type="parTrans" cxnId="{3332C7DA-A76B-4068-95AA-63D5F1A1C0F2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B3145222-2007-4787-A89B-903811FCC379}" type="sibTrans" cxnId="{3332C7DA-A76B-4068-95AA-63D5F1A1C0F2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51DA40BE-AAD1-4E39-BE02-F73A5DC4881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88900" indent="0" algn="l" rtl="0"/>
          <a:r>
            <a:rPr lang="en-AU" dirty="0">
              <a:solidFill>
                <a:schemeClr val="tx1"/>
              </a:solidFill>
            </a:rPr>
            <a:t>Pre-Budget proposal for May 2021 Budget</a:t>
          </a:r>
        </a:p>
      </dgm:t>
    </dgm:pt>
    <dgm:pt modelId="{50FDBC7D-A340-4784-AEDB-4CEA920B1937}" type="parTrans" cxnId="{9C9954A9-F2D7-4CEC-A1B0-39B0E9FC6C26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BE6AD670-AA7E-4714-8BEF-AD35002A3FCC}" type="sibTrans" cxnId="{9C9954A9-F2D7-4CEC-A1B0-39B0E9FC6C26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1BA2823C-4484-407C-B209-FA0AB952F139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marL="88900" indent="0" algn="l" rtl="0"/>
          <a:r>
            <a:rPr lang="en-AU" dirty="0">
              <a:solidFill>
                <a:schemeClr val="tx1"/>
              </a:solidFill>
            </a:rPr>
            <a:t>2021: pre-election work federally</a:t>
          </a:r>
        </a:p>
      </dgm:t>
    </dgm:pt>
    <dgm:pt modelId="{964B713F-7774-43ED-9A93-15EE260BA1DE}" type="parTrans" cxnId="{BB1CF269-CC7E-4D94-BB8C-9D7BCC82A621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7C8FB8A3-35FD-4AC0-BD5F-88B70E83C1EA}" type="sibTrans" cxnId="{BB1CF269-CC7E-4D94-BB8C-9D7BCC82A621}">
      <dgm:prSet/>
      <dgm:spPr/>
      <dgm:t>
        <a:bodyPr/>
        <a:lstStyle/>
        <a:p>
          <a:pPr algn="l"/>
          <a:endParaRPr lang="en-AU">
            <a:solidFill>
              <a:schemeClr val="tx1"/>
            </a:solidFill>
          </a:endParaRPr>
        </a:p>
      </dgm:t>
    </dgm:pt>
    <dgm:pt modelId="{97BE0A0B-801A-427D-AC7F-E767BC8D8F41}" type="pres">
      <dgm:prSet presAssocID="{17931BDA-80CD-441E-97EF-834E00573CE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B3EB849-8D48-421D-B4D6-B39862C8E2CA}" type="pres">
      <dgm:prSet presAssocID="{9F5AC6DD-A232-48F9-BC37-A9B1B41E28FD}" presName="composite" presStyleCnt="0"/>
      <dgm:spPr/>
    </dgm:pt>
    <dgm:pt modelId="{FC01B3CC-731E-4654-8919-11D72CB0CD47}" type="pres">
      <dgm:prSet presAssocID="{9F5AC6DD-A232-48F9-BC37-A9B1B41E28FD}" presName="imgShp" presStyleLbl="fgImgPlace1" presStyleIdx="0" presStyleCnt="6"/>
      <dgm:spPr/>
    </dgm:pt>
    <dgm:pt modelId="{36CC59A4-E49B-4276-A6B1-C62F6DD7E7F7}" type="pres">
      <dgm:prSet presAssocID="{9F5AC6DD-A232-48F9-BC37-A9B1B41E28F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4CBB38-6AD3-4571-AF71-19B5AC3F0219}" type="pres">
      <dgm:prSet presAssocID="{60961506-3CDD-499C-A058-BAD72E62E49F}" presName="spacing" presStyleCnt="0"/>
      <dgm:spPr/>
    </dgm:pt>
    <dgm:pt modelId="{3C1DD176-C5AC-447C-B0D3-819EF29895FF}" type="pres">
      <dgm:prSet presAssocID="{4F20C416-5DBC-4F6A-95CC-FFC930D75734}" presName="composite" presStyleCnt="0"/>
      <dgm:spPr/>
    </dgm:pt>
    <dgm:pt modelId="{810C6B51-80C5-4BE3-A35F-630893AF741A}" type="pres">
      <dgm:prSet presAssocID="{4F20C416-5DBC-4F6A-95CC-FFC930D75734}" presName="imgShp" presStyleLbl="fgImgPlace1" presStyleIdx="1" presStyleCnt="6"/>
      <dgm:spPr/>
    </dgm:pt>
    <dgm:pt modelId="{4AE3304A-B48E-408C-A823-5C7DDC0B712D}" type="pres">
      <dgm:prSet presAssocID="{4F20C416-5DBC-4F6A-95CC-FFC930D75734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8C91C6-4734-4ECF-B4D7-E622E4D23818}" type="pres">
      <dgm:prSet presAssocID="{FD98B5D4-E3A4-4507-83F6-F8661DD52622}" presName="spacing" presStyleCnt="0"/>
      <dgm:spPr/>
    </dgm:pt>
    <dgm:pt modelId="{43FAA903-471B-4421-9808-4E9F542F1FA1}" type="pres">
      <dgm:prSet presAssocID="{B49C5B7F-1A65-4A5D-B2A8-46F7B890FD35}" presName="composite" presStyleCnt="0"/>
      <dgm:spPr/>
    </dgm:pt>
    <dgm:pt modelId="{60D0386A-7495-4550-9969-E631ABE5682A}" type="pres">
      <dgm:prSet presAssocID="{B49C5B7F-1A65-4A5D-B2A8-46F7B890FD35}" presName="imgShp" presStyleLbl="fgImgPlace1" presStyleIdx="2" presStyleCnt="6"/>
      <dgm:spPr/>
    </dgm:pt>
    <dgm:pt modelId="{C7C03F98-BF6F-4F64-9B76-42478E6AB3B7}" type="pres">
      <dgm:prSet presAssocID="{B49C5B7F-1A65-4A5D-B2A8-46F7B890FD3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8CCC387-8AF8-4D6D-B38F-9921A93BD44D}" type="pres">
      <dgm:prSet presAssocID="{BBD69F67-C60E-4656-90EB-FC775881A535}" presName="spacing" presStyleCnt="0"/>
      <dgm:spPr/>
    </dgm:pt>
    <dgm:pt modelId="{86321690-4BB5-4162-9394-E0AA6A1AB764}" type="pres">
      <dgm:prSet presAssocID="{0FCA456F-1F56-44DA-B207-A55145633516}" presName="composite" presStyleCnt="0"/>
      <dgm:spPr/>
    </dgm:pt>
    <dgm:pt modelId="{740D8396-431F-440F-824A-6F2D90A7EA9C}" type="pres">
      <dgm:prSet presAssocID="{0FCA456F-1F56-44DA-B207-A55145633516}" presName="imgShp" presStyleLbl="fgImgPlace1" presStyleIdx="3" presStyleCnt="6"/>
      <dgm:spPr/>
    </dgm:pt>
    <dgm:pt modelId="{E00DD6C4-A728-4826-86B1-46FD4AF13E98}" type="pres">
      <dgm:prSet presAssocID="{0FCA456F-1F56-44DA-B207-A5514563351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F0A5B0B-8C7E-4612-96F5-B32A3F5B4F21}" type="pres">
      <dgm:prSet presAssocID="{B3145222-2007-4787-A89B-903811FCC379}" presName="spacing" presStyleCnt="0"/>
      <dgm:spPr/>
    </dgm:pt>
    <dgm:pt modelId="{DCEEF744-52D5-476B-88AA-BC39A7043A02}" type="pres">
      <dgm:prSet presAssocID="{51DA40BE-AAD1-4E39-BE02-F73A5DC48810}" presName="composite" presStyleCnt="0"/>
      <dgm:spPr/>
    </dgm:pt>
    <dgm:pt modelId="{7741F97E-11CA-4525-819F-C0AB2EE88DD1}" type="pres">
      <dgm:prSet presAssocID="{51DA40BE-AAD1-4E39-BE02-F73A5DC48810}" presName="imgShp" presStyleLbl="fgImgPlace1" presStyleIdx="4" presStyleCnt="6"/>
      <dgm:spPr/>
    </dgm:pt>
    <dgm:pt modelId="{6ECB9A44-DC60-4191-AC98-F056E0DED4A9}" type="pres">
      <dgm:prSet presAssocID="{51DA40BE-AAD1-4E39-BE02-F73A5DC48810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D952D2-CB6C-4BA9-AB34-20F50F78B097}" type="pres">
      <dgm:prSet presAssocID="{BE6AD670-AA7E-4714-8BEF-AD35002A3FCC}" presName="spacing" presStyleCnt="0"/>
      <dgm:spPr/>
    </dgm:pt>
    <dgm:pt modelId="{8205B897-D81F-40E6-A6FF-DAB961034C93}" type="pres">
      <dgm:prSet presAssocID="{1BA2823C-4484-407C-B209-FA0AB952F139}" presName="composite" presStyleCnt="0"/>
      <dgm:spPr/>
    </dgm:pt>
    <dgm:pt modelId="{1BB89E34-01F9-4110-AC81-D858005C220D}" type="pres">
      <dgm:prSet presAssocID="{1BA2823C-4484-407C-B209-FA0AB952F139}" presName="imgShp" presStyleLbl="fgImgPlace1" presStyleIdx="5" presStyleCnt="6"/>
      <dgm:spPr/>
    </dgm:pt>
    <dgm:pt modelId="{95A6F6B5-99DC-4CBC-845C-FD6E718884EB}" type="pres">
      <dgm:prSet presAssocID="{1BA2823C-4484-407C-B209-FA0AB952F13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BB1CF269-CC7E-4D94-BB8C-9D7BCC82A621}" srcId="{17931BDA-80CD-441E-97EF-834E00573CE9}" destId="{1BA2823C-4484-407C-B209-FA0AB952F139}" srcOrd="5" destOrd="0" parTransId="{964B713F-7774-43ED-9A93-15EE260BA1DE}" sibTransId="{7C8FB8A3-35FD-4AC0-BD5F-88B70E83C1EA}"/>
    <dgm:cxn modelId="{0781D50B-72F2-40A5-B74A-BF7BFA1FEBBB}" type="presOf" srcId="{51DA40BE-AAD1-4E39-BE02-F73A5DC48810}" destId="{6ECB9A44-DC60-4191-AC98-F056E0DED4A9}" srcOrd="0" destOrd="0" presId="urn:microsoft.com/office/officeart/2005/8/layout/vList3"/>
    <dgm:cxn modelId="{9C9954A9-F2D7-4CEC-A1B0-39B0E9FC6C26}" srcId="{17931BDA-80CD-441E-97EF-834E00573CE9}" destId="{51DA40BE-AAD1-4E39-BE02-F73A5DC48810}" srcOrd="4" destOrd="0" parTransId="{50FDBC7D-A340-4784-AEDB-4CEA920B1937}" sibTransId="{BE6AD670-AA7E-4714-8BEF-AD35002A3FCC}"/>
    <dgm:cxn modelId="{6EBA1641-972A-4DFA-B9EB-A9BDC9749F8B}" type="presOf" srcId="{17931BDA-80CD-441E-97EF-834E00573CE9}" destId="{97BE0A0B-801A-427D-AC7F-E767BC8D8F41}" srcOrd="0" destOrd="0" presId="urn:microsoft.com/office/officeart/2005/8/layout/vList3"/>
    <dgm:cxn modelId="{BCD4C600-889F-4233-B612-D7FBED4AFE8D}" srcId="{17931BDA-80CD-441E-97EF-834E00573CE9}" destId="{B49C5B7F-1A65-4A5D-B2A8-46F7B890FD35}" srcOrd="2" destOrd="0" parTransId="{02494181-AD42-4B1F-A25E-47CAA80D6221}" sibTransId="{BBD69F67-C60E-4656-90EB-FC775881A535}"/>
    <dgm:cxn modelId="{86284E91-1072-4A5D-A879-D947D40AC636}" srcId="{17931BDA-80CD-441E-97EF-834E00573CE9}" destId="{4F20C416-5DBC-4F6A-95CC-FFC930D75734}" srcOrd="1" destOrd="0" parTransId="{8FF0495B-34B8-486A-8BAE-C9A7145C0F56}" sibTransId="{FD98B5D4-E3A4-4507-83F6-F8661DD52622}"/>
    <dgm:cxn modelId="{B8FF7FAB-8109-4819-B961-FF360FA2AA52}" type="presOf" srcId="{4F20C416-5DBC-4F6A-95CC-FFC930D75734}" destId="{4AE3304A-B48E-408C-A823-5C7DDC0B712D}" srcOrd="0" destOrd="0" presId="urn:microsoft.com/office/officeart/2005/8/layout/vList3"/>
    <dgm:cxn modelId="{406B8CDA-7488-43B4-BFD6-861E91EA1A41}" srcId="{17931BDA-80CD-441E-97EF-834E00573CE9}" destId="{9F5AC6DD-A232-48F9-BC37-A9B1B41E28FD}" srcOrd="0" destOrd="0" parTransId="{2A2E5C5D-DECE-4F28-9133-766F1B44B5CB}" sibTransId="{60961506-3CDD-499C-A058-BAD72E62E49F}"/>
    <dgm:cxn modelId="{C94DE920-742D-4E4F-86D6-31246162D06F}" type="presOf" srcId="{1BA2823C-4484-407C-B209-FA0AB952F139}" destId="{95A6F6B5-99DC-4CBC-845C-FD6E718884EB}" srcOrd="0" destOrd="0" presId="urn:microsoft.com/office/officeart/2005/8/layout/vList3"/>
    <dgm:cxn modelId="{482233E9-E8DD-4BCB-8805-92AAFEA745E4}" type="presOf" srcId="{B49C5B7F-1A65-4A5D-B2A8-46F7B890FD35}" destId="{C7C03F98-BF6F-4F64-9B76-42478E6AB3B7}" srcOrd="0" destOrd="0" presId="urn:microsoft.com/office/officeart/2005/8/layout/vList3"/>
    <dgm:cxn modelId="{4DC7D5C4-350D-49AA-9133-636638CD43A4}" type="presOf" srcId="{0FCA456F-1F56-44DA-B207-A55145633516}" destId="{E00DD6C4-A728-4826-86B1-46FD4AF13E98}" srcOrd="0" destOrd="0" presId="urn:microsoft.com/office/officeart/2005/8/layout/vList3"/>
    <dgm:cxn modelId="{9AE46024-3DD2-4F79-9931-41ABC44F8107}" type="presOf" srcId="{9F5AC6DD-A232-48F9-BC37-A9B1B41E28FD}" destId="{36CC59A4-E49B-4276-A6B1-C62F6DD7E7F7}" srcOrd="0" destOrd="0" presId="urn:microsoft.com/office/officeart/2005/8/layout/vList3"/>
    <dgm:cxn modelId="{3332C7DA-A76B-4068-95AA-63D5F1A1C0F2}" srcId="{17931BDA-80CD-441E-97EF-834E00573CE9}" destId="{0FCA456F-1F56-44DA-B207-A55145633516}" srcOrd="3" destOrd="0" parTransId="{E8BE6F79-1FDC-4F79-B445-0D61A6871AEA}" sibTransId="{B3145222-2007-4787-A89B-903811FCC379}"/>
    <dgm:cxn modelId="{6EB4D57F-84DD-422C-BA27-CE40D0EC2D57}" type="presParOf" srcId="{97BE0A0B-801A-427D-AC7F-E767BC8D8F41}" destId="{8B3EB849-8D48-421D-B4D6-B39862C8E2CA}" srcOrd="0" destOrd="0" presId="urn:microsoft.com/office/officeart/2005/8/layout/vList3"/>
    <dgm:cxn modelId="{658C94FD-95AD-46B3-914B-454235187384}" type="presParOf" srcId="{8B3EB849-8D48-421D-B4D6-B39862C8E2CA}" destId="{FC01B3CC-731E-4654-8919-11D72CB0CD47}" srcOrd="0" destOrd="0" presId="urn:microsoft.com/office/officeart/2005/8/layout/vList3"/>
    <dgm:cxn modelId="{D7C0329F-A3E6-496B-9FD4-2373D0475296}" type="presParOf" srcId="{8B3EB849-8D48-421D-B4D6-B39862C8E2CA}" destId="{36CC59A4-E49B-4276-A6B1-C62F6DD7E7F7}" srcOrd="1" destOrd="0" presId="urn:microsoft.com/office/officeart/2005/8/layout/vList3"/>
    <dgm:cxn modelId="{79AFDA30-7970-4574-91FB-8BE1FF8B9E04}" type="presParOf" srcId="{97BE0A0B-801A-427D-AC7F-E767BC8D8F41}" destId="{3E4CBB38-6AD3-4571-AF71-19B5AC3F0219}" srcOrd="1" destOrd="0" presId="urn:microsoft.com/office/officeart/2005/8/layout/vList3"/>
    <dgm:cxn modelId="{85776717-4488-4B84-BDC5-96B986CFAB7F}" type="presParOf" srcId="{97BE0A0B-801A-427D-AC7F-E767BC8D8F41}" destId="{3C1DD176-C5AC-447C-B0D3-819EF29895FF}" srcOrd="2" destOrd="0" presId="urn:microsoft.com/office/officeart/2005/8/layout/vList3"/>
    <dgm:cxn modelId="{A792407B-CB4D-4AAE-8C3F-070AE24DBA0C}" type="presParOf" srcId="{3C1DD176-C5AC-447C-B0D3-819EF29895FF}" destId="{810C6B51-80C5-4BE3-A35F-630893AF741A}" srcOrd="0" destOrd="0" presId="urn:microsoft.com/office/officeart/2005/8/layout/vList3"/>
    <dgm:cxn modelId="{65ACE7D2-B8E8-4AE7-B15D-B75B4C82C3D8}" type="presParOf" srcId="{3C1DD176-C5AC-447C-B0D3-819EF29895FF}" destId="{4AE3304A-B48E-408C-A823-5C7DDC0B712D}" srcOrd="1" destOrd="0" presId="urn:microsoft.com/office/officeart/2005/8/layout/vList3"/>
    <dgm:cxn modelId="{F85BE937-909D-40A6-8E8A-B931026E6AE4}" type="presParOf" srcId="{97BE0A0B-801A-427D-AC7F-E767BC8D8F41}" destId="{6D8C91C6-4734-4ECF-B4D7-E622E4D23818}" srcOrd="3" destOrd="0" presId="urn:microsoft.com/office/officeart/2005/8/layout/vList3"/>
    <dgm:cxn modelId="{CE11119D-46B9-4DC8-89B1-889E48AE2DDD}" type="presParOf" srcId="{97BE0A0B-801A-427D-AC7F-E767BC8D8F41}" destId="{43FAA903-471B-4421-9808-4E9F542F1FA1}" srcOrd="4" destOrd="0" presId="urn:microsoft.com/office/officeart/2005/8/layout/vList3"/>
    <dgm:cxn modelId="{93420D92-4724-442F-8165-EFE0F5A11C47}" type="presParOf" srcId="{43FAA903-471B-4421-9808-4E9F542F1FA1}" destId="{60D0386A-7495-4550-9969-E631ABE5682A}" srcOrd="0" destOrd="0" presId="urn:microsoft.com/office/officeart/2005/8/layout/vList3"/>
    <dgm:cxn modelId="{552567E4-17B9-4201-85ED-F5F78AD04B17}" type="presParOf" srcId="{43FAA903-471B-4421-9808-4E9F542F1FA1}" destId="{C7C03F98-BF6F-4F64-9B76-42478E6AB3B7}" srcOrd="1" destOrd="0" presId="urn:microsoft.com/office/officeart/2005/8/layout/vList3"/>
    <dgm:cxn modelId="{7B06F32D-8D34-4FB3-9B52-7F8364459E20}" type="presParOf" srcId="{97BE0A0B-801A-427D-AC7F-E767BC8D8F41}" destId="{C8CCC387-8AF8-4D6D-B38F-9921A93BD44D}" srcOrd="5" destOrd="0" presId="urn:microsoft.com/office/officeart/2005/8/layout/vList3"/>
    <dgm:cxn modelId="{6A3F94B9-82CB-42EC-B802-E196343C13E3}" type="presParOf" srcId="{97BE0A0B-801A-427D-AC7F-E767BC8D8F41}" destId="{86321690-4BB5-4162-9394-E0AA6A1AB764}" srcOrd="6" destOrd="0" presId="urn:microsoft.com/office/officeart/2005/8/layout/vList3"/>
    <dgm:cxn modelId="{4BDA083C-A0D1-4ED9-B062-160359F3CEBA}" type="presParOf" srcId="{86321690-4BB5-4162-9394-E0AA6A1AB764}" destId="{740D8396-431F-440F-824A-6F2D90A7EA9C}" srcOrd="0" destOrd="0" presId="urn:microsoft.com/office/officeart/2005/8/layout/vList3"/>
    <dgm:cxn modelId="{44CAEAC8-4943-4B9F-B3B8-F6FBBD6DB049}" type="presParOf" srcId="{86321690-4BB5-4162-9394-E0AA6A1AB764}" destId="{E00DD6C4-A728-4826-86B1-46FD4AF13E98}" srcOrd="1" destOrd="0" presId="urn:microsoft.com/office/officeart/2005/8/layout/vList3"/>
    <dgm:cxn modelId="{4457C54B-AB2E-4F09-B62D-592123043BAC}" type="presParOf" srcId="{97BE0A0B-801A-427D-AC7F-E767BC8D8F41}" destId="{6F0A5B0B-8C7E-4612-96F5-B32A3F5B4F21}" srcOrd="7" destOrd="0" presId="urn:microsoft.com/office/officeart/2005/8/layout/vList3"/>
    <dgm:cxn modelId="{D953DBE1-DFD6-4B05-86C6-FB3D30DFC1D4}" type="presParOf" srcId="{97BE0A0B-801A-427D-AC7F-E767BC8D8F41}" destId="{DCEEF744-52D5-476B-88AA-BC39A7043A02}" srcOrd="8" destOrd="0" presId="urn:microsoft.com/office/officeart/2005/8/layout/vList3"/>
    <dgm:cxn modelId="{6D14C419-F487-4874-B5B1-80A6A711540E}" type="presParOf" srcId="{DCEEF744-52D5-476B-88AA-BC39A7043A02}" destId="{7741F97E-11CA-4525-819F-C0AB2EE88DD1}" srcOrd="0" destOrd="0" presId="urn:microsoft.com/office/officeart/2005/8/layout/vList3"/>
    <dgm:cxn modelId="{71019DE7-6ED4-4B3E-BB7F-117008B49D17}" type="presParOf" srcId="{DCEEF744-52D5-476B-88AA-BC39A7043A02}" destId="{6ECB9A44-DC60-4191-AC98-F056E0DED4A9}" srcOrd="1" destOrd="0" presId="urn:microsoft.com/office/officeart/2005/8/layout/vList3"/>
    <dgm:cxn modelId="{D1D1E656-0A20-4D4E-8803-D59A71E120C9}" type="presParOf" srcId="{97BE0A0B-801A-427D-AC7F-E767BC8D8F41}" destId="{2CD952D2-CB6C-4BA9-AB34-20F50F78B097}" srcOrd="9" destOrd="0" presId="urn:microsoft.com/office/officeart/2005/8/layout/vList3"/>
    <dgm:cxn modelId="{7A6DA816-0F7D-40F2-BACA-05B2F4DA980A}" type="presParOf" srcId="{97BE0A0B-801A-427D-AC7F-E767BC8D8F41}" destId="{8205B897-D81F-40E6-A6FF-DAB961034C93}" srcOrd="10" destOrd="0" presId="urn:microsoft.com/office/officeart/2005/8/layout/vList3"/>
    <dgm:cxn modelId="{F5FF6B83-FC9F-490E-BB21-8DB1837F2B9F}" type="presParOf" srcId="{8205B897-D81F-40E6-A6FF-DAB961034C93}" destId="{1BB89E34-01F9-4110-AC81-D858005C220D}" srcOrd="0" destOrd="0" presId="urn:microsoft.com/office/officeart/2005/8/layout/vList3"/>
    <dgm:cxn modelId="{18A17073-2183-40D4-A768-CD53E22B8E95}" type="presParOf" srcId="{8205B897-D81F-40E6-A6FF-DAB961034C93}" destId="{95A6F6B5-99DC-4CBC-845C-FD6E718884E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3796-06A9-4E9D-864B-C36390A9DBA1}">
      <dsp:nvSpPr>
        <dsp:cNvPr id="0" name=""/>
        <dsp:cNvSpPr/>
      </dsp:nvSpPr>
      <dsp:spPr>
        <a:xfrm>
          <a:off x="1039038" y="221331"/>
          <a:ext cx="3790110" cy="11844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21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4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/>
            <a:t>Lost revenue and job losses</a:t>
          </a:r>
        </a:p>
      </dsp:txBody>
      <dsp:txXfrm>
        <a:off x="1039038" y="221331"/>
        <a:ext cx="3790110" cy="1184409"/>
      </dsp:txXfrm>
    </dsp:sp>
    <dsp:sp modelId="{6F48E8B6-2D14-424D-AD1B-661D430F0F46}">
      <dsp:nvSpPr>
        <dsp:cNvPr id="0" name=""/>
        <dsp:cNvSpPr/>
      </dsp:nvSpPr>
      <dsp:spPr>
        <a:xfrm>
          <a:off x="891941" y="42831"/>
          <a:ext cx="807439" cy="125846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EC462-D930-4A6B-A367-355D43BF6FA4}">
      <dsp:nvSpPr>
        <dsp:cNvPr id="0" name=""/>
        <dsp:cNvSpPr/>
      </dsp:nvSpPr>
      <dsp:spPr>
        <a:xfrm>
          <a:off x="5154407" y="221331"/>
          <a:ext cx="3790110" cy="11844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21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4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/>
            <a:t>Significant industry restructuring and resizing in 2020 and 2021</a:t>
          </a:r>
        </a:p>
      </dsp:txBody>
      <dsp:txXfrm>
        <a:off x="5154407" y="221331"/>
        <a:ext cx="3790110" cy="1184409"/>
      </dsp:txXfrm>
    </dsp:sp>
    <dsp:sp modelId="{7C4819CF-9B4D-4417-8375-40A8D14BB038}">
      <dsp:nvSpPr>
        <dsp:cNvPr id="0" name=""/>
        <dsp:cNvSpPr/>
      </dsp:nvSpPr>
      <dsp:spPr>
        <a:xfrm>
          <a:off x="5007309" y="42831"/>
          <a:ext cx="807439" cy="125846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29479-70D4-4E29-83FF-B4422606A7DD}">
      <dsp:nvSpPr>
        <dsp:cNvPr id="0" name=""/>
        <dsp:cNvSpPr/>
      </dsp:nvSpPr>
      <dsp:spPr>
        <a:xfrm>
          <a:off x="1039038" y="1720554"/>
          <a:ext cx="3790110" cy="11844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21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4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/>
            <a:t>Managing risk in a ‘</a:t>
          </a:r>
          <a:r>
            <a:rPr lang="en-AU" sz="2000" kern="1200" dirty="0" err="1"/>
            <a:t>COVID</a:t>
          </a:r>
          <a:r>
            <a:rPr lang="en-AU" sz="2000" kern="1200" dirty="0"/>
            <a:t> Normal’ world</a:t>
          </a:r>
        </a:p>
      </dsp:txBody>
      <dsp:txXfrm>
        <a:off x="1039038" y="1720554"/>
        <a:ext cx="3790110" cy="1184409"/>
      </dsp:txXfrm>
    </dsp:sp>
    <dsp:sp modelId="{77F9BE28-5BC0-4FF7-B643-6445FC9F3D7B}">
      <dsp:nvSpPr>
        <dsp:cNvPr id="0" name=""/>
        <dsp:cNvSpPr/>
      </dsp:nvSpPr>
      <dsp:spPr>
        <a:xfrm>
          <a:off x="881117" y="1541290"/>
          <a:ext cx="829086" cy="125999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650E6-58F6-4F6B-9726-8927B59CA4BD}">
      <dsp:nvSpPr>
        <dsp:cNvPr id="0" name=""/>
        <dsp:cNvSpPr/>
      </dsp:nvSpPr>
      <dsp:spPr>
        <a:xfrm>
          <a:off x="5165230" y="1720554"/>
          <a:ext cx="3790110" cy="11844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21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4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/>
            <a:t>Financing and investment challenges</a:t>
          </a:r>
        </a:p>
      </dsp:txBody>
      <dsp:txXfrm>
        <a:off x="5165230" y="1720554"/>
        <a:ext cx="3790110" cy="1184409"/>
      </dsp:txXfrm>
    </dsp:sp>
    <dsp:sp modelId="{996C6F1B-FB45-4393-B207-F73535D80F10}">
      <dsp:nvSpPr>
        <dsp:cNvPr id="0" name=""/>
        <dsp:cNvSpPr/>
      </dsp:nvSpPr>
      <dsp:spPr>
        <a:xfrm>
          <a:off x="5007309" y="1541290"/>
          <a:ext cx="829086" cy="125999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6FC5A-65FA-4862-9DC4-5C1E575BB64D}">
      <dsp:nvSpPr>
        <dsp:cNvPr id="0" name=""/>
        <dsp:cNvSpPr/>
      </dsp:nvSpPr>
      <dsp:spPr>
        <a:xfrm>
          <a:off x="3102134" y="3211594"/>
          <a:ext cx="3790110" cy="11844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C02144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224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/>
            <a:t>Consumer sentiment</a:t>
          </a:r>
        </a:p>
      </dsp:txBody>
      <dsp:txXfrm>
        <a:off x="3102134" y="3211594"/>
        <a:ext cx="3790110" cy="1184409"/>
      </dsp:txXfrm>
    </dsp:sp>
    <dsp:sp modelId="{5734877B-0DE8-4DBF-B37A-6D52CB2AC073}">
      <dsp:nvSpPr>
        <dsp:cNvPr id="0" name=""/>
        <dsp:cNvSpPr/>
      </dsp:nvSpPr>
      <dsp:spPr>
        <a:xfrm>
          <a:off x="2944213" y="3040513"/>
          <a:ext cx="829086" cy="124363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C59A4-E49B-4276-A6B1-C62F6DD7E7F7}">
      <dsp:nvSpPr>
        <dsp:cNvPr id="0" name=""/>
        <dsp:cNvSpPr/>
      </dsp:nvSpPr>
      <dsp:spPr>
        <a:xfrm rot="10800000">
          <a:off x="2093346" y="3223"/>
          <a:ext cx="7727907" cy="587372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15" tIns="60960" rIns="113792" bIns="60960" numCol="1" spcCol="1270" anchor="ctr" anchorCtr="0">
          <a:noAutofit/>
        </a:bodyPr>
        <a:lstStyle/>
        <a:p>
          <a:pPr marL="8890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>
              <a:solidFill>
                <a:schemeClr val="tx1"/>
              </a:solidFill>
            </a:rPr>
            <a:t>Continue working closely with states and territories re further easing restrictions; travel and border issues</a:t>
          </a:r>
        </a:p>
      </dsp:txBody>
      <dsp:txXfrm rot="10800000">
        <a:off x="2240189" y="3223"/>
        <a:ext cx="7581064" cy="587372"/>
      </dsp:txXfrm>
    </dsp:sp>
    <dsp:sp modelId="{FC01B3CC-731E-4654-8919-11D72CB0CD47}">
      <dsp:nvSpPr>
        <dsp:cNvPr id="0" name=""/>
        <dsp:cNvSpPr/>
      </dsp:nvSpPr>
      <dsp:spPr>
        <a:xfrm>
          <a:off x="1799659" y="3223"/>
          <a:ext cx="587372" cy="587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3304A-B48E-408C-A823-5C7DDC0B712D}">
      <dsp:nvSpPr>
        <dsp:cNvPr id="0" name=""/>
        <dsp:cNvSpPr/>
      </dsp:nvSpPr>
      <dsp:spPr>
        <a:xfrm rot="10800000">
          <a:off x="2093346" y="754727"/>
          <a:ext cx="7727907" cy="587372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15" tIns="60960" rIns="113792" bIns="60960" numCol="1" spcCol="1270" anchor="ctr" anchorCtr="0">
          <a:noAutofit/>
        </a:bodyPr>
        <a:lstStyle/>
        <a:p>
          <a:pPr marL="8890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>
              <a:solidFill>
                <a:schemeClr val="tx1"/>
              </a:solidFill>
            </a:rPr>
            <a:t>Live Entertainment Business Interruption Fund</a:t>
          </a:r>
        </a:p>
      </dsp:txBody>
      <dsp:txXfrm rot="10800000">
        <a:off x="2240189" y="754727"/>
        <a:ext cx="7581064" cy="587372"/>
      </dsp:txXfrm>
    </dsp:sp>
    <dsp:sp modelId="{810C6B51-80C5-4BE3-A35F-630893AF741A}">
      <dsp:nvSpPr>
        <dsp:cNvPr id="0" name=""/>
        <dsp:cNvSpPr/>
      </dsp:nvSpPr>
      <dsp:spPr>
        <a:xfrm>
          <a:off x="1799659" y="754727"/>
          <a:ext cx="587372" cy="587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03F98-BF6F-4F64-9B76-42478E6AB3B7}">
      <dsp:nvSpPr>
        <dsp:cNvPr id="0" name=""/>
        <dsp:cNvSpPr/>
      </dsp:nvSpPr>
      <dsp:spPr>
        <a:xfrm rot="10800000">
          <a:off x="2093346" y="1506230"/>
          <a:ext cx="7727907" cy="587372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15" tIns="60960" rIns="113792" bIns="60960" numCol="1" spcCol="1270" anchor="ctr" anchorCtr="0">
          <a:noAutofit/>
        </a:bodyPr>
        <a:lstStyle/>
        <a:p>
          <a:pPr marL="8890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>
              <a:solidFill>
                <a:schemeClr val="tx1"/>
              </a:solidFill>
            </a:rPr>
            <a:t>Tax Incentives for live theatre production</a:t>
          </a:r>
        </a:p>
      </dsp:txBody>
      <dsp:txXfrm rot="10800000">
        <a:off x="2240189" y="1506230"/>
        <a:ext cx="7581064" cy="587372"/>
      </dsp:txXfrm>
    </dsp:sp>
    <dsp:sp modelId="{60D0386A-7495-4550-9969-E631ABE5682A}">
      <dsp:nvSpPr>
        <dsp:cNvPr id="0" name=""/>
        <dsp:cNvSpPr/>
      </dsp:nvSpPr>
      <dsp:spPr>
        <a:xfrm>
          <a:off x="1799659" y="1506230"/>
          <a:ext cx="587372" cy="587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DD6C4-A728-4826-86B1-46FD4AF13E98}">
      <dsp:nvSpPr>
        <dsp:cNvPr id="0" name=""/>
        <dsp:cNvSpPr/>
      </dsp:nvSpPr>
      <dsp:spPr>
        <a:xfrm rot="10800000">
          <a:off x="2093346" y="2257734"/>
          <a:ext cx="7727907" cy="587372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15" tIns="60960" rIns="113792" bIns="60960" numCol="1" spcCol="1270" anchor="ctr" anchorCtr="0">
          <a:noAutofit/>
        </a:bodyPr>
        <a:lstStyle/>
        <a:p>
          <a:pPr marL="8890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>
              <a:solidFill>
                <a:schemeClr val="tx1"/>
              </a:solidFill>
            </a:rPr>
            <a:t>Parliamentary Inquiry into Australia's creative and cultural industries and institutions</a:t>
          </a:r>
        </a:p>
      </dsp:txBody>
      <dsp:txXfrm rot="10800000">
        <a:off x="2240189" y="2257734"/>
        <a:ext cx="7581064" cy="587372"/>
      </dsp:txXfrm>
    </dsp:sp>
    <dsp:sp modelId="{740D8396-431F-440F-824A-6F2D90A7EA9C}">
      <dsp:nvSpPr>
        <dsp:cNvPr id="0" name=""/>
        <dsp:cNvSpPr/>
      </dsp:nvSpPr>
      <dsp:spPr>
        <a:xfrm>
          <a:off x="1799659" y="2257734"/>
          <a:ext cx="587372" cy="587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B9A44-DC60-4191-AC98-F056E0DED4A9}">
      <dsp:nvSpPr>
        <dsp:cNvPr id="0" name=""/>
        <dsp:cNvSpPr/>
      </dsp:nvSpPr>
      <dsp:spPr>
        <a:xfrm rot="10800000">
          <a:off x="2093346" y="3009238"/>
          <a:ext cx="7727907" cy="587372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15" tIns="60960" rIns="113792" bIns="60960" numCol="1" spcCol="1270" anchor="ctr" anchorCtr="0">
          <a:noAutofit/>
        </a:bodyPr>
        <a:lstStyle/>
        <a:p>
          <a:pPr marL="8890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>
              <a:solidFill>
                <a:schemeClr val="tx1"/>
              </a:solidFill>
            </a:rPr>
            <a:t>Pre-Budget proposal for May 2021 Budget</a:t>
          </a:r>
        </a:p>
      </dsp:txBody>
      <dsp:txXfrm rot="10800000">
        <a:off x="2240189" y="3009238"/>
        <a:ext cx="7581064" cy="587372"/>
      </dsp:txXfrm>
    </dsp:sp>
    <dsp:sp modelId="{7741F97E-11CA-4525-819F-C0AB2EE88DD1}">
      <dsp:nvSpPr>
        <dsp:cNvPr id="0" name=""/>
        <dsp:cNvSpPr/>
      </dsp:nvSpPr>
      <dsp:spPr>
        <a:xfrm>
          <a:off x="1799659" y="3009238"/>
          <a:ext cx="587372" cy="587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6F6B5-99DC-4CBC-845C-FD6E718884EB}">
      <dsp:nvSpPr>
        <dsp:cNvPr id="0" name=""/>
        <dsp:cNvSpPr/>
      </dsp:nvSpPr>
      <dsp:spPr>
        <a:xfrm rot="10800000">
          <a:off x="2093346" y="3760742"/>
          <a:ext cx="7727907" cy="587372"/>
        </a:xfrm>
        <a:prstGeom prst="homePlate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015" tIns="60960" rIns="113792" bIns="60960" numCol="1" spcCol="1270" anchor="ctr" anchorCtr="0">
          <a:noAutofit/>
        </a:bodyPr>
        <a:lstStyle/>
        <a:p>
          <a:pPr marL="8890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>
              <a:solidFill>
                <a:schemeClr val="tx1"/>
              </a:solidFill>
            </a:rPr>
            <a:t>2021: pre-election work federally</a:t>
          </a:r>
        </a:p>
      </dsp:txBody>
      <dsp:txXfrm rot="10800000">
        <a:off x="2240189" y="3760742"/>
        <a:ext cx="7581064" cy="587372"/>
      </dsp:txXfrm>
    </dsp:sp>
    <dsp:sp modelId="{1BB89E34-01F9-4110-AC81-D858005C220D}">
      <dsp:nvSpPr>
        <dsp:cNvPr id="0" name=""/>
        <dsp:cNvSpPr/>
      </dsp:nvSpPr>
      <dsp:spPr>
        <a:xfrm>
          <a:off x="1799659" y="3760742"/>
          <a:ext cx="587372" cy="5873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C4DFA-77E9-4832-99A6-3535BFA2E818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DE7C6-4672-46CB-923A-A4FAC52295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37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8713E-24CF-4254-B296-2FFB46200730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34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8713E-24CF-4254-B296-2FFB4620073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972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8713E-24CF-4254-B296-2FFB4620073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9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7FC3A9-230F-45F4-854E-9F2BDCCFC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D8FC12-19C7-4938-A2EF-40226420A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2ECE89-5612-430C-99D6-79A2F3EB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BE9D6B8-CAA8-40AE-BCAE-1B24EC7F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61DA16-FBCF-40DD-B7A4-972923D5A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46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5AF258-3083-44CD-8494-5EF97379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C270351-0BB1-4902-9773-BC784C4D0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97E242-9F4A-4682-A0DB-48736427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878C4F-D17D-4C55-807D-2C65A3F5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024928-9F9B-4346-9106-AF4A3B71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1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7AC5A0D-E2E7-42B0-B225-177F452A3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DC0E12-20DA-4883-9825-EBD34B6DA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48A1CF-11E4-45A2-8762-BCA45F9D7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86385-3212-421C-BD2E-0E792013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0846D8-3EDE-4125-A26D-4A0F4CEF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05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4F52EA-7A40-4069-858B-476C66DA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F6D42A-ADEE-4B5E-97FF-FA4F1D00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3CF291-E4E7-4129-B7FD-767A032A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96B763-39FC-4C17-A3C2-4CFE2966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6A660D-F4DC-4659-94C7-FA8CE1B5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602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F7BCA7-DD96-455A-B353-5318B92C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97B5BB-3DD9-4DE3-97DC-5C7E798C3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05D113-0F47-4C36-A179-56358745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D8937A-8935-472F-9D73-893F4DEC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848D765-D13A-4F3B-ABD5-584E7155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778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4F77B-EA47-4A5B-8FA0-FFE6BEA5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F84DFE-04A2-4ECB-B73D-BED6A2E02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B0472D-407A-4128-8D2B-9D6F89D5B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D0F236-7B05-4B64-B000-7954FD07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63F92-59A7-4DA4-B282-6D6B2DC1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8F5B8D-AB9B-44EE-A2FE-C7137D2C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63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3689CE-6E9B-46CA-8EC0-4FDC36BF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79D6A6-5914-4002-B1DF-9A5F1B505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F91EE1-70F2-4F8C-93D6-F151D4F9F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40DC6C6-A9BC-455B-B63A-1CFCAD334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52CEA99-BD2A-4A07-8DF3-786D58BDB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3981EF0-7109-4B6E-B295-911619AB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69A7C5B-D568-40C6-BA6F-460BCE26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64BF66E-B889-461A-B3A4-97B2179C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5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8948F0-B4DF-40D0-B205-6BDF2771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C163859-93BB-4284-AF93-621F8629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7F03813-5BFE-4ACD-A8F5-37932C06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202229A-D7FB-4590-9B95-4A915126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998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4135FE-8BA5-4B81-8DEC-5389692D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D9D8B7B-2BA0-4747-9248-5D9EA3EE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EB682E-61D1-4A80-9ECE-48EB8148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012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987188-B1AD-46E1-9587-7F3BEEC3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BB6D99-270D-49BF-839E-9BDF04295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E4D4C3-2319-4292-8BC5-AB59C00D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19877A-20AA-4AAC-BA50-BF040EF4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3B89A1-713F-464C-8E36-16A48FDC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9198C8-C497-4E7F-809F-FC476B95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1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A1819-0603-4F1D-844D-6C223478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2A246E7-3111-4BB0-891A-EC5A5B229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EDBEFB-2209-4F27-BB1F-7D26B6952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4EAC4B-501D-4099-A9C7-425AB4EE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433D29-7541-40AF-A73F-6D1C3442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4E71BD-A9FA-42CD-883B-C8A0F7FC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69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215FE30-A53B-42B4-8715-BAAD09AE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2CC512-618F-4921-9CB7-E3A03F666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CF686B-D0C3-4320-9EA3-9E12663492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8412C-78D7-4499-BF8A-7298172EEE4E}" type="datetimeFigureOut">
              <a:rPr lang="en-AU" smtClean="0"/>
              <a:t>22/10/2020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375E82-4E9E-4F3F-9180-761E9AF44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191987-0AA6-4C80-B986-0E3DAF42F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7D1D6-A6A6-469D-89B4-9A383FC211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282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790 LPA Powerpoint template FA3_HR - p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590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8959" y="4157185"/>
            <a:ext cx="39155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cs typeface="Arial"/>
              </a:rPr>
              <a:t>October </a:t>
            </a:r>
            <a:r>
              <a:rPr lang="en-AU" sz="2800" b="1" dirty="0" smtClean="0">
                <a:solidFill>
                  <a:schemeClr val="bg1"/>
                </a:solidFill>
                <a:cs typeface="Arial"/>
              </a:rPr>
              <a:t>2020</a:t>
            </a:r>
            <a:endParaRPr lang="en-AU" sz="28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8959" y="635038"/>
            <a:ext cx="5189526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4600" b="1" dirty="0">
                <a:solidFill>
                  <a:schemeClr val="bg1"/>
                </a:solidFill>
                <a:cs typeface="Arial"/>
              </a:rPr>
              <a:t>Virtual Member Town Hall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539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021" y="6335877"/>
            <a:ext cx="391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i="1" dirty="0">
                <a:solidFill>
                  <a:schemeClr val="bg1"/>
                </a:solidFill>
              </a:rPr>
              <a:t>Ghost light, </a:t>
            </a:r>
            <a:r>
              <a:rPr lang="en-AU" sz="1200" b="1" i="1" dirty="0">
                <a:solidFill>
                  <a:schemeClr val="bg1"/>
                </a:solidFill>
              </a:rPr>
              <a:t>Arts Centre Melbourne</a:t>
            </a:r>
            <a:r>
              <a:rPr lang="en-AU" sz="1200" i="1" dirty="0">
                <a:solidFill>
                  <a:schemeClr val="bg1"/>
                </a:solidFill>
              </a:rPr>
              <a:t>. Photo: </a:t>
            </a:r>
            <a:r>
              <a:rPr lang="en-AU" sz="1200" b="1" i="1" dirty="0">
                <a:solidFill>
                  <a:schemeClr val="bg1"/>
                </a:solidFill>
              </a:rPr>
              <a:t>Mark Gambino</a:t>
            </a:r>
            <a:r>
              <a:rPr lang="en-AU" sz="1200" i="1" dirty="0">
                <a:solidFill>
                  <a:schemeClr val="bg1"/>
                </a:solidFill>
              </a:rPr>
              <a:t>.</a:t>
            </a:r>
            <a:endParaRPr lang="en-AU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" y="1"/>
            <a:ext cx="12185904" cy="7060027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7676" y="635037"/>
            <a:ext cx="109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New Live Performance Award</a:t>
            </a:r>
            <a:endParaRPr lang="en-US" sz="4000" b="1" dirty="0">
              <a:solidFill>
                <a:srgbClr val="CD093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676" y="1739248"/>
            <a:ext cx="3420000" cy="468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b="1" dirty="0">
                <a:solidFill>
                  <a:schemeClr val="tx1"/>
                </a:solidFill>
                <a:cs typeface="Arial" panose="020B0604020202020204" pitchFamily="34" charset="0"/>
              </a:rPr>
              <a:t>Definitions</a:t>
            </a:r>
          </a:p>
          <a:p>
            <a:pPr>
              <a:spcAft>
                <a:spcPts val="600"/>
              </a:spcAft>
            </a:pPr>
            <a:endParaRPr lang="en-A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Inclusion of “local show” definition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Inclusion of “musician” definition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“Whole time performance” defined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5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en-AU" sz="2400" b="1" dirty="0">
                <a:solidFill>
                  <a:schemeClr val="tx1"/>
                </a:solidFill>
                <a:cs typeface="Arial" panose="020B0604020202020204" pitchFamily="34" charset="0"/>
              </a:rPr>
              <a:t>New Clause</a:t>
            </a:r>
          </a:p>
          <a:p>
            <a:pPr>
              <a:spcAft>
                <a:spcPts val="600"/>
              </a:spcAft>
            </a:pPr>
            <a:endParaRPr lang="en-AU" sz="1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700" dirty="0">
                <a:solidFill>
                  <a:schemeClr val="tx1"/>
                </a:solidFill>
                <a:cs typeface="Arial" panose="020B0604020202020204" pitchFamily="34" charset="0"/>
              </a:rPr>
              <a:t>Time off in Lieu (TOIL) instead of overtime</a:t>
            </a:r>
          </a:p>
          <a:p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82174" y="1739250"/>
            <a:ext cx="3420000" cy="3874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Travelling allowance</a:t>
            </a:r>
          </a:p>
          <a:p>
            <a:pPr algn="ctr"/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Clarification that daily meals and incidental allowances are derived by dividing the weekly allowances by 5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Inclusion of a cash allowance in lieu of accommodation for periods of less than 1 week</a:t>
            </a:r>
          </a:p>
          <a:p>
            <a:pPr algn="ctr"/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66672" y="1739248"/>
            <a:ext cx="3420000" cy="38747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of employment</a:t>
            </a:r>
          </a:p>
          <a:p>
            <a:pPr algn="ctr"/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Only general employment conditions contained in this section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Specific issues relating to performers/dancers, musicians, and production and support staff now contained in each part of the Award</a:t>
            </a:r>
          </a:p>
        </p:txBody>
      </p:sp>
      <p:sp>
        <p:nvSpPr>
          <p:cNvPr id="23" name="Freeform 4912"/>
          <p:cNvSpPr>
            <a:spLocks noEditPoints="1"/>
          </p:cNvSpPr>
          <p:nvPr/>
        </p:nvSpPr>
        <p:spPr bwMode="auto">
          <a:xfrm>
            <a:off x="5550174" y="1881971"/>
            <a:ext cx="684000" cy="684000"/>
          </a:xfrm>
          <a:custGeom>
            <a:avLst/>
            <a:gdLst>
              <a:gd name="T0" fmla="*/ 30 w 320"/>
              <a:gd name="T1" fmla="*/ 56 h 278"/>
              <a:gd name="T2" fmla="*/ 30 w 320"/>
              <a:gd name="T3" fmla="*/ 0 h 278"/>
              <a:gd name="T4" fmla="*/ 290 w 320"/>
              <a:gd name="T5" fmla="*/ 0 h 278"/>
              <a:gd name="T6" fmla="*/ 290 w 320"/>
              <a:gd name="T7" fmla="*/ 56 h 278"/>
              <a:gd name="T8" fmla="*/ 290 w 320"/>
              <a:gd name="T9" fmla="*/ 56 h 278"/>
              <a:gd name="T10" fmla="*/ 280 w 320"/>
              <a:gd name="T11" fmla="*/ 48 h 278"/>
              <a:gd name="T12" fmla="*/ 274 w 320"/>
              <a:gd name="T13" fmla="*/ 46 h 278"/>
              <a:gd name="T14" fmla="*/ 268 w 320"/>
              <a:gd name="T15" fmla="*/ 46 h 278"/>
              <a:gd name="T16" fmla="*/ 52 w 320"/>
              <a:gd name="T17" fmla="*/ 46 h 278"/>
              <a:gd name="T18" fmla="*/ 52 w 320"/>
              <a:gd name="T19" fmla="*/ 46 h 278"/>
              <a:gd name="T20" fmla="*/ 46 w 320"/>
              <a:gd name="T21" fmla="*/ 46 h 278"/>
              <a:gd name="T22" fmla="*/ 40 w 320"/>
              <a:gd name="T23" fmla="*/ 48 h 278"/>
              <a:gd name="T24" fmla="*/ 30 w 320"/>
              <a:gd name="T25" fmla="*/ 56 h 278"/>
              <a:gd name="T26" fmla="*/ 30 w 320"/>
              <a:gd name="T27" fmla="*/ 56 h 278"/>
              <a:gd name="T28" fmla="*/ 310 w 320"/>
              <a:gd name="T29" fmla="*/ 154 h 278"/>
              <a:gd name="T30" fmla="*/ 10 w 320"/>
              <a:gd name="T31" fmla="*/ 154 h 278"/>
              <a:gd name="T32" fmla="*/ 10 w 320"/>
              <a:gd name="T33" fmla="*/ 154 h 278"/>
              <a:gd name="T34" fmla="*/ 10 w 320"/>
              <a:gd name="T35" fmla="*/ 152 h 278"/>
              <a:gd name="T36" fmla="*/ 42 w 320"/>
              <a:gd name="T37" fmla="*/ 70 h 278"/>
              <a:gd name="T38" fmla="*/ 42 w 320"/>
              <a:gd name="T39" fmla="*/ 70 h 278"/>
              <a:gd name="T40" fmla="*/ 46 w 320"/>
              <a:gd name="T41" fmla="*/ 66 h 278"/>
              <a:gd name="T42" fmla="*/ 52 w 320"/>
              <a:gd name="T43" fmla="*/ 64 h 278"/>
              <a:gd name="T44" fmla="*/ 208 w 320"/>
              <a:gd name="T45" fmla="*/ 64 h 278"/>
              <a:gd name="T46" fmla="*/ 234 w 320"/>
              <a:gd name="T47" fmla="*/ 128 h 278"/>
              <a:gd name="T48" fmla="*/ 298 w 320"/>
              <a:gd name="T49" fmla="*/ 124 h 278"/>
              <a:gd name="T50" fmla="*/ 310 w 320"/>
              <a:gd name="T51" fmla="*/ 154 h 278"/>
              <a:gd name="T52" fmla="*/ 278 w 320"/>
              <a:gd name="T53" fmla="*/ 110 h 278"/>
              <a:gd name="T54" fmla="*/ 244 w 320"/>
              <a:gd name="T55" fmla="*/ 112 h 278"/>
              <a:gd name="T56" fmla="*/ 228 w 320"/>
              <a:gd name="T57" fmla="*/ 78 h 278"/>
              <a:gd name="T58" fmla="*/ 278 w 320"/>
              <a:gd name="T59" fmla="*/ 110 h 278"/>
              <a:gd name="T60" fmla="*/ 320 w 320"/>
              <a:gd name="T61" fmla="*/ 232 h 278"/>
              <a:gd name="T62" fmla="*/ 320 w 320"/>
              <a:gd name="T63" fmla="*/ 174 h 278"/>
              <a:gd name="T64" fmla="*/ 0 w 320"/>
              <a:gd name="T65" fmla="*/ 174 h 278"/>
              <a:gd name="T66" fmla="*/ 0 w 320"/>
              <a:gd name="T67" fmla="*/ 232 h 278"/>
              <a:gd name="T68" fmla="*/ 0 w 320"/>
              <a:gd name="T69" fmla="*/ 252 h 278"/>
              <a:gd name="T70" fmla="*/ 0 w 320"/>
              <a:gd name="T71" fmla="*/ 278 h 278"/>
              <a:gd name="T72" fmla="*/ 42 w 320"/>
              <a:gd name="T73" fmla="*/ 278 h 278"/>
              <a:gd name="T74" fmla="*/ 42 w 320"/>
              <a:gd name="T75" fmla="*/ 252 h 278"/>
              <a:gd name="T76" fmla="*/ 278 w 320"/>
              <a:gd name="T77" fmla="*/ 252 h 278"/>
              <a:gd name="T78" fmla="*/ 278 w 320"/>
              <a:gd name="T79" fmla="*/ 278 h 278"/>
              <a:gd name="T80" fmla="*/ 320 w 320"/>
              <a:gd name="T81" fmla="*/ 278 h 278"/>
              <a:gd name="T82" fmla="*/ 320 w 320"/>
              <a:gd name="T83" fmla="*/ 232 h 278"/>
              <a:gd name="T84" fmla="*/ 320 w 320"/>
              <a:gd name="T85" fmla="*/ 232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278">
                <a:moveTo>
                  <a:pt x="30" y="56"/>
                </a:moveTo>
                <a:lnTo>
                  <a:pt x="30" y="0"/>
                </a:lnTo>
                <a:lnTo>
                  <a:pt x="290" y="0"/>
                </a:lnTo>
                <a:lnTo>
                  <a:pt x="290" y="56"/>
                </a:lnTo>
                <a:lnTo>
                  <a:pt x="290" y="56"/>
                </a:lnTo>
                <a:lnTo>
                  <a:pt x="280" y="48"/>
                </a:lnTo>
                <a:lnTo>
                  <a:pt x="274" y="46"/>
                </a:lnTo>
                <a:lnTo>
                  <a:pt x="268" y="46"/>
                </a:lnTo>
                <a:lnTo>
                  <a:pt x="52" y="46"/>
                </a:lnTo>
                <a:lnTo>
                  <a:pt x="52" y="46"/>
                </a:lnTo>
                <a:lnTo>
                  <a:pt x="46" y="46"/>
                </a:lnTo>
                <a:lnTo>
                  <a:pt x="40" y="48"/>
                </a:lnTo>
                <a:lnTo>
                  <a:pt x="30" y="56"/>
                </a:lnTo>
                <a:lnTo>
                  <a:pt x="30" y="56"/>
                </a:lnTo>
                <a:close/>
                <a:moveTo>
                  <a:pt x="310" y="154"/>
                </a:moveTo>
                <a:lnTo>
                  <a:pt x="10" y="154"/>
                </a:lnTo>
                <a:lnTo>
                  <a:pt x="10" y="154"/>
                </a:lnTo>
                <a:lnTo>
                  <a:pt x="10" y="152"/>
                </a:lnTo>
                <a:lnTo>
                  <a:pt x="42" y="70"/>
                </a:lnTo>
                <a:lnTo>
                  <a:pt x="42" y="70"/>
                </a:lnTo>
                <a:lnTo>
                  <a:pt x="46" y="66"/>
                </a:lnTo>
                <a:lnTo>
                  <a:pt x="52" y="64"/>
                </a:lnTo>
                <a:lnTo>
                  <a:pt x="208" y="64"/>
                </a:lnTo>
                <a:lnTo>
                  <a:pt x="234" y="128"/>
                </a:lnTo>
                <a:lnTo>
                  <a:pt x="298" y="124"/>
                </a:lnTo>
                <a:lnTo>
                  <a:pt x="310" y="154"/>
                </a:lnTo>
                <a:close/>
                <a:moveTo>
                  <a:pt x="278" y="110"/>
                </a:moveTo>
                <a:lnTo>
                  <a:pt x="244" y="112"/>
                </a:lnTo>
                <a:lnTo>
                  <a:pt x="228" y="78"/>
                </a:lnTo>
                <a:lnTo>
                  <a:pt x="278" y="110"/>
                </a:lnTo>
                <a:close/>
                <a:moveTo>
                  <a:pt x="320" y="232"/>
                </a:moveTo>
                <a:lnTo>
                  <a:pt x="320" y="174"/>
                </a:lnTo>
                <a:lnTo>
                  <a:pt x="0" y="174"/>
                </a:lnTo>
                <a:lnTo>
                  <a:pt x="0" y="232"/>
                </a:lnTo>
                <a:lnTo>
                  <a:pt x="0" y="252"/>
                </a:lnTo>
                <a:lnTo>
                  <a:pt x="0" y="278"/>
                </a:lnTo>
                <a:lnTo>
                  <a:pt x="42" y="278"/>
                </a:lnTo>
                <a:lnTo>
                  <a:pt x="42" y="252"/>
                </a:lnTo>
                <a:lnTo>
                  <a:pt x="278" y="252"/>
                </a:lnTo>
                <a:lnTo>
                  <a:pt x="278" y="278"/>
                </a:lnTo>
                <a:lnTo>
                  <a:pt x="320" y="278"/>
                </a:lnTo>
                <a:lnTo>
                  <a:pt x="320" y="232"/>
                </a:lnTo>
                <a:lnTo>
                  <a:pt x="320" y="232"/>
                </a:lnTo>
                <a:close/>
              </a:path>
            </a:pathLst>
          </a:custGeom>
          <a:solidFill>
            <a:srgbClr val="CD09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Freeform 4992"/>
          <p:cNvSpPr>
            <a:spLocks noEditPoints="1"/>
          </p:cNvSpPr>
          <p:nvPr/>
        </p:nvSpPr>
        <p:spPr bwMode="auto">
          <a:xfrm>
            <a:off x="1965676" y="1881971"/>
            <a:ext cx="684000" cy="684000"/>
          </a:xfrm>
          <a:custGeom>
            <a:avLst/>
            <a:gdLst>
              <a:gd name="T0" fmla="*/ 14 w 276"/>
              <a:gd name="T1" fmla="*/ 26 h 308"/>
              <a:gd name="T2" fmla="*/ 36 w 276"/>
              <a:gd name="T3" fmla="*/ 30 h 308"/>
              <a:gd name="T4" fmla="*/ 2 w 276"/>
              <a:gd name="T5" fmla="*/ 52 h 308"/>
              <a:gd name="T6" fmla="*/ 6 w 276"/>
              <a:gd name="T7" fmla="*/ 30 h 308"/>
              <a:gd name="T8" fmla="*/ 176 w 276"/>
              <a:gd name="T9" fmla="*/ 202 h 308"/>
              <a:gd name="T10" fmla="*/ 174 w 276"/>
              <a:gd name="T11" fmla="*/ 194 h 308"/>
              <a:gd name="T12" fmla="*/ 100 w 276"/>
              <a:gd name="T13" fmla="*/ 132 h 308"/>
              <a:gd name="T14" fmla="*/ 50 w 276"/>
              <a:gd name="T15" fmla="*/ 80 h 308"/>
              <a:gd name="T16" fmla="*/ 30 w 276"/>
              <a:gd name="T17" fmla="*/ 58 h 308"/>
              <a:gd name="T18" fmla="*/ 22 w 276"/>
              <a:gd name="T19" fmla="*/ 64 h 308"/>
              <a:gd name="T20" fmla="*/ 42 w 276"/>
              <a:gd name="T21" fmla="*/ 88 h 308"/>
              <a:gd name="T22" fmla="*/ 92 w 276"/>
              <a:gd name="T23" fmla="*/ 140 h 308"/>
              <a:gd name="T24" fmla="*/ 168 w 276"/>
              <a:gd name="T25" fmla="*/ 204 h 308"/>
              <a:gd name="T26" fmla="*/ 172 w 276"/>
              <a:gd name="T27" fmla="*/ 206 h 308"/>
              <a:gd name="T28" fmla="*/ 176 w 276"/>
              <a:gd name="T29" fmla="*/ 202 h 308"/>
              <a:gd name="T30" fmla="*/ 276 w 276"/>
              <a:gd name="T31" fmla="*/ 292 h 308"/>
              <a:gd name="T32" fmla="*/ 266 w 276"/>
              <a:gd name="T33" fmla="*/ 308 h 308"/>
              <a:gd name="T34" fmla="*/ 62 w 276"/>
              <a:gd name="T35" fmla="*/ 308 h 308"/>
              <a:gd name="T36" fmla="*/ 46 w 276"/>
              <a:gd name="T37" fmla="*/ 298 h 308"/>
              <a:gd name="T38" fmla="*/ 46 w 276"/>
              <a:gd name="T39" fmla="*/ 112 h 308"/>
              <a:gd name="T40" fmla="*/ 88 w 276"/>
              <a:gd name="T41" fmla="*/ 156 h 308"/>
              <a:gd name="T42" fmla="*/ 168 w 276"/>
              <a:gd name="T43" fmla="*/ 220 h 308"/>
              <a:gd name="T44" fmla="*/ 182 w 276"/>
              <a:gd name="T45" fmla="*/ 214 h 308"/>
              <a:gd name="T46" fmla="*/ 200 w 276"/>
              <a:gd name="T47" fmla="*/ 196 h 308"/>
              <a:gd name="T48" fmla="*/ 204 w 276"/>
              <a:gd name="T49" fmla="*/ 182 h 308"/>
              <a:gd name="T50" fmla="*/ 136 w 276"/>
              <a:gd name="T51" fmla="*/ 106 h 308"/>
              <a:gd name="T52" fmla="*/ 86 w 276"/>
              <a:gd name="T53" fmla="*/ 62 h 308"/>
              <a:gd name="T54" fmla="*/ 62 w 276"/>
              <a:gd name="T55" fmla="*/ 34 h 308"/>
              <a:gd name="T56" fmla="*/ 116 w 276"/>
              <a:gd name="T57" fmla="*/ 68 h 308"/>
              <a:gd name="T58" fmla="*/ 150 w 276"/>
              <a:gd name="T59" fmla="*/ 106 h 308"/>
              <a:gd name="T60" fmla="*/ 162 w 276"/>
              <a:gd name="T61" fmla="*/ 126 h 308"/>
              <a:gd name="T62" fmla="*/ 168 w 276"/>
              <a:gd name="T63" fmla="*/ 126 h 308"/>
              <a:gd name="T64" fmla="*/ 170 w 276"/>
              <a:gd name="T65" fmla="*/ 118 h 308"/>
              <a:gd name="T66" fmla="*/ 144 w 276"/>
              <a:gd name="T67" fmla="*/ 80 h 308"/>
              <a:gd name="T68" fmla="*/ 102 w 276"/>
              <a:gd name="T69" fmla="*/ 40 h 308"/>
              <a:gd name="T70" fmla="*/ 62 w 276"/>
              <a:gd name="T71" fmla="*/ 20 h 308"/>
              <a:gd name="T72" fmla="*/ 46 w 276"/>
              <a:gd name="T73" fmla="*/ 16 h 308"/>
              <a:gd name="T74" fmla="*/ 50 w 276"/>
              <a:gd name="T75" fmla="*/ 4 h 308"/>
              <a:gd name="T76" fmla="*/ 194 w 276"/>
              <a:gd name="T77" fmla="*/ 0 h 308"/>
              <a:gd name="T78" fmla="*/ 276 w 276"/>
              <a:gd name="T79" fmla="*/ 82 h 308"/>
              <a:gd name="T80" fmla="*/ 220 w 276"/>
              <a:gd name="T81" fmla="*/ 206 h 308"/>
              <a:gd name="T82" fmla="*/ 220 w 276"/>
              <a:gd name="T83" fmla="*/ 206 h 308"/>
              <a:gd name="T84" fmla="*/ 202 w 276"/>
              <a:gd name="T85" fmla="*/ 214 h 308"/>
              <a:gd name="T86" fmla="*/ 194 w 276"/>
              <a:gd name="T87" fmla="*/ 226 h 308"/>
              <a:gd name="T88" fmla="*/ 240 w 276"/>
              <a:gd name="T89" fmla="*/ 272 h 308"/>
              <a:gd name="T90" fmla="*/ 238 w 276"/>
              <a:gd name="T91" fmla="*/ 266 h 308"/>
              <a:gd name="T92" fmla="*/ 88 w 276"/>
              <a:gd name="T93" fmla="*/ 264 h 308"/>
              <a:gd name="T94" fmla="*/ 84 w 276"/>
              <a:gd name="T95" fmla="*/ 266 h 308"/>
              <a:gd name="T96" fmla="*/ 80 w 276"/>
              <a:gd name="T97" fmla="*/ 272 h 308"/>
              <a:gd name="T98" fmla="*/ 86 w 276"/>
              <a:gd name="T99" fmla="*/ 280 h 308"/>
              <a:gd name="T100" fmla="*/ 232 w 276"/>
              <a:gd name="T101" fmla="*/ 280 h 308"/>
              <a:gd name="T102" fmla="*/ 240 w 276"/>
              <a:gd name="T103" fmla="*/ 274 h 308"/>
              <a:gd name="T104" fmla="*/ 262 w 276"/>
              <a:gd name="T105" fmla="*/ 84 h 308"/>
              <a:gd name="T106" fmla="*/ 220 w 276"/>
              <a:gd name="T107" fmla="*/ 42 h 308"/>
              <a:gd name="T108" fmla="*/ 262 w 276"/>
              <a:gd name="T109" fmla="*/ 8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6" h="308">
                <a:moveTo>
                  <a:pt x="6" y="30"/>
                </a:moveTo>
                <a:lnTo>
                  <a:pt x="6" y="30"/>
                </a:lnTo>
                <a:lnTo>
                  <a:pt x="14" y="26"/>
                </a:lnTo>
                <a:lnTo>
                  <a:pt x="20" y="24"/>
                </a:lnTo>
                <a:lnTo>
                  <a:pt x="28" y="26"/>
                </a:lnTo>
                <a:lnTo>
                  <a:pt x="36" y="30"/>
                </a:lnTo>
                <a:lnTo>
                  <a:pt x="8" y="60"/>
                </a:lnTo>
                <a:lnTo>
                  <a:pt x="8" y="60"/>
                </a:lnTo>
                <a:lnTo>
                  <a:pt x="2" y="52"/>
                </a:lnTo>
                <a:lnTo>
                  <a:pt x="0" y="46"/>
                </a:lnTo>
                <a:lnTo>
                  <a:pt x="2" y="38"/>
                </a:lnTo>
                <a:lnTo>
                  <a:pt x="6" y="30"/>
                </a:lnTo>
                <a:lnTo>
                  <a:pt x="6" y="30"/>
                </a:lnTo>
                <a:close/>
                <a:moveTo>
                  <a:pt x="176" y="202"/>
                </a:moveTo>
                <a:lnTo>
                  <a:pt x="176" y="202"/>
                </a:lnTo>
                <a:lnTo>
                  <a:pt x="176" y="198"/>
                </a:lnTo>
                <a:lnTo>
                  <a:pt x="174" y="194"/>
                </a:lnTo>
                <a:lnTo>
                  <a:pt x="174" y="194"/>
                </a:lnTo>
                <a:lnTo>
                  <a:pt x="154" y="178"/>
                </a:lnTo>
                <a:lnTo>
                  <a:pt x="130" y="158"/>
                </a:lnTo>
                <a:lnTo>
                  <a:pt x="100" y="132"/>
                </a:lnTo>
                <a:lnTo>
                  <a:pt x="100" y="132"/>
                </a:lnTo>
                <a:lnTo>
                  <a:pt x="70" y="102"/>
                </a:lnTo>
                <a:lnTo>
                  <a:pt x="50" y="80"/>
                </a:lnTo>
                <a:lnTo>
                  <a:pt x="32" y="60"/>
                </a:lnTo>
                <a:lnTo>
                  <a:pt x="32" y="60"/>
                </a:lnTo>
                <a:lnTo>
                  <a:pt x="30" y="58"/>
                </a:lnTo>
                <a:lnTo>
                  <a:pt x="24" y="60"/>
                </a:lnTo>
                <a:lnTo>
                  <a:pt x="24" y="60"/>
                </a:lnTo>
                <a:lnTo>
                  <a:pt x="22" y="64"/>
                </a:lnTo>
                <a:lnTo>
                  <a:pt x="24" y="68"/>
                </a:lnTo>
                <a:lnTo>
                  <a:pt x="24" y="68"/>
                </a:lnTo>
                <a:lnTo>
                  <a:pt x="42" y="88"/>
                </a:lnTo>
                <a:lnTo>
                  <a:pt x="62" y="110"/>
                </a:lnTo>
                <a:lnTo>
                  <a:pt x="92" y="140"/>
                </a:lnTo>
                <a:lnTo>
                  <a:pt x="92" y="140"/>
                </a:lnTo>
                <a:lnTo>
                  <a:pt x="122" y="168"/>
                </a:lnTo>
                <a:lnTo>
                  <a:pt x="146" y="188"/>
                </a:lnTo>
                <a:lnTo>
                  <a:pt x="168" y="204"/>
                </a:lnTo>
                <a:lnTo>
                  <a:pt x="168" y="204"/>
                </a:lnTo>
                <a:lnTo>
                  <a:pt x="172" y="206"/>
                </a:lnTo>
                <a:lnTo>
                  <a:pt x="172" y="206"/>
                </a:lnTo>
                <a:lnTo>
                  <a:pt x="174" y="204"/>
                </a:lnTo>
                <a:lnTo>
                  <a:pt x="176" y="202"/>
                </a:lnTo>
                <a:lnTo>
                  <a:pt x="176" y="202"/>
                </a:lnTo>
                <a:close/>
                <a:moveTo>
                  <a:pt x="276" y="82"/>
                </a:moveTo>
                <a:lnTo>
                  <a:pt x="276" y="292"/>
                </a:lnTo>
                <a:lnTo>
                  <a:pt x="276" y="292"/>
                </a:lnTo>
                <a:lnTo>
                  <a:pt x="274" y="298"/>
                </a:lnTo>
                <a:lnTo>
                  <a:pt x="270" y="304"/>
                </a:lnTo>
                <a:lnTo>
                  <a:pt x="266" y="308"/>
                </a:lnTo>
                <a:lnTo>
                  <a:pt x="260" y="308"/>
                </a:lnTo>
                <a:lnTo>
                  <a:pt x="62" y="308"/>
                </a:lnTo>
                <a:lnTo>
                  <a:pt x="62" y="308"/>
                </a:lnTo>
                <a:lnTo>
                  <a:pt x="56" y="308"/>
                </a:lnTo>
                <a:lnTo>
                  <a:pt x="50" y="304"/>
                </a:lnTo>
                <a:lnTo>
                  <a:pt x="46" y="298"/>
                </a:lnTo>
                <a:lnTo>
                  <a:pt x="46" y="292"/>
                </a:lnTo>
                <a:lnTo>
                  <a:pt x="46" y="112"/>
                </a:lnTo>
                <a:lnTo>
                  <a:pt x="46" y="112"/>
                </a:lnTo>
                <a:lnTo>
                  <a:pt x="64" y="132"/>
                </a:lnTo>
                <a:lnTo>
                  <a:pt x="88" y="156"/>
                </a:lnTo>
                <a:lnTo>
                  <a:pt x="88" y="156"/>
                </a:lnTo>
                <a:lnTo>
                  <a:pt x="122" y="186"/>
                </a:lnTo>
                <a:lnTo>
                  <a:pt x="150" y="208"/>
                </a:lnTo>
                <a:lnTo>
                  <a:pt x="168" y="220"/>
                </a:lnTo>
                <a:lnTo>
                  <a:pt x="178" y="226"/>
                </a:lnTo>
                <a:lnTo>
                  <a:pt x="178" y="226"/>
                </a:lnTo>
                <a:lnTo>
                  <a:pt x="182" y="214"/>
                </a:lnTo>
                <a:lnTo>
                  <a:pt x="190" y="204"/>
                </a:lnTo>
                <a:lnTo>
                  <a:pt x="190" y="204"/>
                </a:lnTo>
                <a:lnTo>
                  <a:pt x="200" y="196"/>
                </a:lnTo>
                <a:lnTo>
                  <a:pt x="210" y="192"/>
                </a:lnTo>
                <a:lnTo>
                  <a:pt x="210" y="192"/>
                </a:lnTo>
                <a:lnTo>
                  <a:pt x="204" y="182"/>
                </a:lnTo>
                <a:lnTo>
                  <a:pt x="190" y="164"/>
                </a:lnTo>
                <a:lnTo>
                  <a:pt x="168" y="136"/>
                </a:lnTo>
                <a:lnTo>
                  <a:pt x="136" y="106"/>
                </a:lnTo>
                <a:lnTo>
                  <a:pt x="136" y="106"/>
                </a:lnTo>
                <a:lnTo>
                  <a:pt x="110" y="82"/>
                </a:lnTo>
                <a:lnTo>
                  <a:pt x="86" y="62"/>
                </a:lnTo>
                <a:lnTo>
                  <a:pt x="54" y="40"/>
                </a:lnTo>
                <a:lnTo>
                  <a:pt x="62" y="34"/>
                </a:lnTo>
                <a:lnTo>
                  <a:pt x="62" y="34"/>
                </a:lnTo>
                <a:lnTo>
                  <a:pt x="84" y="44"/>
                </a:lnTo>
                <a:lnTo>
                  <a:pt x="98" y="54"/>
                </a:lnTo>
                <a:lnTo>
                  <a:pt x="116" y="68"/>
                </a:lnTo>
                <a:lnTo>
                  <a:pt x="116" y="68"/>
                </a:lnTo>
                <a:lnTo>
                  <a:pt x="136" y="88"/>
                </a:lnTo>
                <a:lnTo>
                  <a:pt x="150" y="106"/>
                </a:lnTo>
                <a:lnTo>
                  <a:pt x="160" y="124"/>
                </a:lnTo>
                <a:lnTo>
                  <a:pt x="160" y="124"/>
                </a:lnTo>
                <a:lnTo>
                  <a:pt x="162" y="126"/>
                </a:lnTo>
                <a:lnTo>
                  <a:pt x="166" y="126"/>
                </a:lnTo>
                <a:lnTo>
                  <a:pt x="166" y="126"/>
                </a:lnTo>
                <a:lnTo>
                  <a:pt x="168" y="126"/>
                </a:lnTo>
                <a:lnTo>
                  <a:pt x="168" y="126"/>
                </a:lnTo>
                <a:lnTo>
                  <a:pt x="172" y="122"/>
                </a:lnTo>
                <a:lnTo>
                  <a:pt x="170" y="118"/>
                </a:lnTo>
                <a:lnTo>
                  <a:pt x="170" y="118"/>
                </a:lnTo>
                <a:lnTo>
                  <a:pt x="158" y="98"/>
                </a:lnTo>
                <a:lnTo>
                  <a:pt x="144" y="80"/>
                </a:lnTo>
                <a:lnTo>
                  <a:pt x="124" y="58"/>
                </a:lnTo>
                <a:lnTo>
                  <a:pt x="124" y="58"/>
                </a:lnTo>
                <a:lnTo>
                  <a:pt x="102" y="40"/>
                </a:lnTo>
                <a:lnTo>
                  <a:pt x="82" y="30"/>
                </a:lnTo>
                <a:lnTo>
                  <a:pt x="68" y="22"/>
                </a:lnTo>
                <a:lnTo>
                  <a:pt x="62" y="20"/>
                </a:lnTo>
                <a:lnTo>
                  <a:pt x="58" y="20"/>
                </a:lnTo>
                <a:lnTo>
                  <a:pt x="46" y="34"/>
                </a:lnTo>
                <a:lnTo>
                  <a:pt x="46" y="16"/>
                </a:lnTo>
                <a:lnTo>
                  <a:pt x="46" y="16"/>
                </a:lnTo>
                <a:lnTo>
                  <a:pt x="46" y="10"/>
                </a:lnTo>
                <a:lnTo>
                  <a:pt x="50" y="4"/>
                </a:lnTo>
                <a:lnTo>
                  <a:pt x="56" y="0"/>
                </a:lnTo>
                <a:lnTo>
                  <a:pt x="62" y="0"/>
                </a:lnTo>
                <a:lnTo>
                  <a:pt x="194" y="0"/>
                </a:lnTo>
                <a:lnTo>
                  <a:pt x="210" y="16"/>
                </a:lnTo>
                <a:lnTo>
                  <a:pt x="260" y="66"/>
                </a:lnTo>
                <a:lnTo>
                  <a:pt x="276" y="82"/>
                </a:lnTo>
                <a:close/>
                <a:moveTo>
                  <a:pt x="194" y="234"/>
                </a:moveTo>
                <a:lnTo>
                  <a:pt x="234" y="246"/>
                </a:lnTo>
                <a:lnTo>
                  <a:pt x="220" y="206"/>
                </a:lnTo>
                <a:lnTo>
                  <a:pt x="220" y="206"/>
                </a:lnTo>
                <a:lnTo>
                  <a:pt x="220" y="206"/>
                </a:lnTo>
                <a:lnTo>
                  <a:pt x="220" y="206"/>
                </a:lnTo>
                <a:lnTo>
                  <a:pt x="212" y="208"/>
                </a:lnTo>
                <a:lnTo>
                  <a:pt x="206" y="210"/>
                </a:lnTo>
                <a:lnTo>
                  <a:pt x="202" y="214"/>
                </a:lnTo>
                <a:lnTo>
                  <a:pt x="202" y="214"/>
                </a:lnTo>
                <a:lnTo>
                  <a:pt x="198" y="220"/>
                </a:lnTo>
                <a:lnTo>
                  <a:pt x="194" y="226"/>
                </a:lnTo>
                <a:lnTo>
                  <a:pt x="194" y="234"/>
                </a:lnTo>
                <a:lnTo>
                  <a:pt x="194" y="234"/>
                </a:lnTo>
                <a:close/>
                <a:moveTo>
                  <a:pt x="240" y="272"/>
                </a:moveTo>
                <a:lnTo>
                  <a:pt x="240" y="272"/>
                </a:lnTo>
                <a:lnTo>
                  <a:pt x="240" y="268"/>
                </a:lnTo>
                <a:lnTo>
                  <a:pt x="238" y="266"/>
                </a:lnTo>
                <a:lnTo>
                  <a:pt x="236" y="264"/>
                </a:lnTo>
                <a:lnTo>
                  <a:pt x="232" y="264"/>
                </a:lnTo>
                <a:lnTo>
                  <a:pt x="88" y="264"/>
                </a:lnTo>
                <a:lnTo>
                  <a:pt x="88" y="264"/>
                </a:lnTo>
                <a:lnTo>
                  <a:pt x="86" y="264"/>
                </a:lnTo>
                <a:lnTo>
                  <a:pt x="84" y="266"/>
                </a:lnTo>
                <a:lnTo>
                  <a:pt x="82" y="268"/>
                </a:lnTo>
                <a:lnTo>
                  <a:pt x="80" y="272"/>
                </a:lnTo>
                <a:lnTo>
                  <a:pt x="80" y="272"/>
                </a:lnTo>
                <a:lnTo>
                  <a:pt x="82" y="274"/>
                </a:lnTo>
                <a:lnTo>
                  <a:pt x="84" y="278"/>
                </a:lnTo>
                <a:lnTo>
                  <a:pt x="86" y="280"/>
                </a:lnTo>
                <a:lnTo>
                  <a:pt x="88" y="280"/>
                </a:lnTo>
                <a:lnTo>
                  <a:pt x="232" y="280"/>
                </a:lnTo>
                <a:lnTo>
                  <a:pt x="232" y="280"/>
                </a:lnTo>
                <a:lnTo>
                  <a:pt x="236" y="280"/>
                </a:lnTo>
                <a:lnTo>
                  <a:pt x="238" y="278"/>
                </a:lnTo>
                <a:lnTo>
                  <a:pt x="240" y="274"/>
                </a:lnTo>
                <a:lnTo>
                  <a:pt x="240" y="272"/>
                </a:lnTo>
                <a:lnTo>
                  <a:pt x="240" y="272"/>
                </a:lnTo>
                <a:close/>
                <a:moveTo>
                  <a:pt x="262" y="84"/>
                </a:moveTo>
                <a:lnTo>
                  <a:pt x="244" y="66"/>
                </a:lnTo>
                <a:lnTo>
                  <a:pt x="220" y="66"/>
                </a:lnTo>
                <a:lnTo>
                  <a:pt x="220" y="42"/>
                </a:lnTo>
                <a:lnTo>
                  <a:pt x="202" y="24"/>
                </a:lnTo>
                <a:lnTo>
                  <a:pt x="202" y="84"/>
                </a:lnTo>
                <a:lnTo>
                  <a:pt x="262" y="84"/>
                </a:lnTo>
                <a:close/>
              </a:path>
            </a:pathLst>
          </a:custGeom>
          <a:solidFill>
            <a:srgbClr val="CD09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Freeform 4851"/>
          <p:cNvSpPr>
            <a:spLocks noEditPoints="1"/>
          </p:cNvSpPr>
          <p:nvPr/>
        </p:nvSpPr>
        <p:spPr bwMode="auto">
          <a:xfrm>
            <a:off x="9142330" y="1894113"/>
            <a:ext cx="668685" cy="671857"/>
          </a:xfrm>
          <a:custGeom>
            <a:avLst/>
            <a:gdLst>
              <a:gd name="T0" fmla="*/ 248 w 360"/>
              <a:gd name="T1" fmla="*/ 8 h 380"/>
              <a:gd name="T2" fmla="*/ 274 w 360"/>
              <a:gd name="T3" fmla="*/ 0 h 380"/>
              <a:gd name="T4" fmla="*/ 298 w 360"/>
              <a:gd name="T5" fmla="*/ 28 h 380"/>
              <a:gd name="T6" fmla="*/ 280 w 360"/>
              <a:gd name="T7" fmla="*/ 56 h 380"/>
              <a:gd name="T8" fmla="*/ 258 w 360"/>
              <a:gd name="T9" fmla="*/ 56 h 380"/>
              <a:gd name="T10" fmla="*/ 240 w 360"/>
              <a:gd name="T11" fmla="*/ 28 h 380"/>
              <a:gd name="T12" fmla="*/ 344 w 360"/>
              <a:gd name="T13" fmla="*/ 88 h 380"/>
              <a:gd name="T14" fmla="*/ 288 w 360"/>
              <a:gd name="T15" fmla="*/ 68 h 380"/>
              <a:gd name="T16" fmla="*/ 214 w 360"/>
              <a:gd name="T17" fmla="*/ 70 h 380"/>
              <a:gd name="T18" fmla="*/ 194 w 360"/>
              <a:gd name="T19" fmla="*/ 90 h 380"/>
              <a:gd name="T20" fmla="*/ 224 w 360"/>
              <a:gd name="T21" fmla="*/ 114 h 380"/>
              <a:gd name="T22" fmla="*/ 248 w 360"/>
              <a:gd name="T23" fmla="*/ 166 h 380"/>
              <a:gd name="T24" fmla="*/ 234 w 360"/>
              <a:gd name="T25" fmla="*/ 208 h 380"/>
              <a:gd name="T26" fmla="*/ 278 w 360"/>
              <a:gd name="T27" fmla="*/ 214 h 380"/>
              <a:gd name="T28" fmla="*/ 310 w 360"/>
              <a:gd name="T29" fmla="*/ 244 h 380"/>
              <a:gd name="T30" fmla="*/ 332 w 360"/>
              <a:gd name="T31" fmla="*/ 200 h 380"/>
              <a:gd name="T32" fmla="*/ 348 w 360"/>
              <a:gd name="T33" fmla="*/ 208 h 380"/>
              <a:gd name="T34" fmla="*/ 360 w 360"/>
              <a:gd name="T35" fmla="*/ 190 h 380"/>
              <a:gd name="T36" fmla="*/ 102 w 360"/>
              <a:gd name="T37" fmla="*/ 56 h 380"/>
              <a:gd name="T38" fmla="*/ 120 w 360"/>
              <a:gd name="T39" fmla="*/ 28 h 380"/>
              <a:gd name="T40" fmla="*/ 98 w 360"/>
              <a:gd name="T41" fmla="*/ 0 h 380"/>
              <a:gd name="T42" fmla="*/ 70 w 360"/>
              <a:gd name="T43" fmla="*/ 8 h 380"/>
              <a:gd name="T44" fmla="*/ 62 w 360"/>
              <a:gd name="T45" fmla="*/ 34 h 380"/>
              <a:gd name="T46" fmla="*/ 92 w 360"/>
              <a:gd name="T47" fmla="*/ 58 h 380"/>
              <a:gd name="T48" fmla="*/ 50 w 360"/>
              <a:gd name="T49" fmla="*/ 244 h 380"/>
              <a:gd name="T50" fmla="*/ 74 w 360"/>
              <a:gd name="T51" fmla="*/ 218 h 380"/>
              <a:gd name="T52" fmla="*/ 126 w 360"/>
              <a:gd name="T53" fmla="*/ 208 h 380"/>
              <a:gd name="T54" fmla="*/ 112 w 360"/>
              <a:gd name="T55" fmla="*/ 166 h 380"/>
              <a:gd name="T56" fmla="*/ 128 w 360"/>
              <a:gd name="T57" fmla="*/ 122 h 380"/>
              <a:gd name="T58" fmla="*/ 166 w 360"/>
              <a:gd name="T59" fmla="*/ 90 h 380"/>
              <a:gd name="T60" fmla="*/ 154 w 360"/>
              <a:gd name="T61" fmla="*/ 74 h 380"/>
              <a:gd name="T62" fmla="*/ 72 w 360"/>
              <a:gd name="T63" fmla="*/ 68 h 380"/>
              <a:gd name="T64" fmla="*/ 20 w 360"/>
              <a:gd name="T65" fmla="*/ 80 h 380"/>
              <a:gd name="T66" fmla="*/ 0 w 360"/>
              <a:gd name="T67" fmla="*/ 190 h 380"/>
              <a:gd name="T68" fmla="*/ 12 w 360"/>
              <a:gd name="T69" fmla="*/ 208 h 380"/>
              <a:gd name="T70" fmla="*/ 28 w 360"/>
              <a:gd name="T71" fmla="*/ 200 h 380"/>
              <a:gd name="T72" fmla="*/ 170 w 360"/>
              <a:gd name="T73" fmla="*/ 118 h 380"/>
              <a:gd name="T74" fmla="*/ 136 w 360"/>
              <a:gd name="T75" fmla="*/ 146 h 380"/>
              <a:gd name="T76" fmla="*/ 136 w 360"/>
              <a:gd name="T77" fmla="*/ 184 h 380"/>
              <a:gd name="T78" fmla="*/ 170 w 360"/>
              <a:gd name="T79" fmla="*/ 214 h 380"/>
              <a:gd name="T80" fmla="*/ 208 w 360"/>
              <a:gd name="T81" fmla="*/ 206 h 380"/>
              <a:gd name="T82" fmla="*/ 228 w 360"/>
              <a:gd name="T83" fmla="*/ 166 h 380"/>
              <a:gd name="T84" fmla="*/ 214 w 360"/>
              <a:gd name="T85" fmla="*/ 132 h 380"/>
              <a:gd name="T86" fmla="*/ 296 w 360"/>
              <a:gd name="T87" fmla="*/ 260 h 380"/>
              <a:gd name="T88" fmla="*/ 288 w 360"/>
              <a:gd name="T89" fmla="*/ 246 h 380"/>
              <a:gd name="T90" fmla="*/ 180 w 360"/>
              <a:gd name="T91" fmla="*/ 278 h 380"/>
              <a:gd name="T92" fmla="*/ 82 w 360"/>
              <a:gd name="T93" fmla="*/ 236 h 380"/>
              <a:gd name="T94" fmla="*/ 64 w 360"/>
              <a:gd name="T95" fmla="*/ 260 h 380"/>
              <a:gd name="T96" fmla="*/ 106 w 360"/>
              <a:gd name="T97" fmla="*/ 304 h 380"/>
              <a:gd name="T98" fmla="*/ 146 w 360"/>
              <a:gd name="T99" fmla="*/ 378 h 380"/>
              <a:gd name="T100" fmla="*/ 214 w 360"/>
              <a:gd name="T101" fmla="*/ 378 h 380"/>
              <a:gd name="T102" fmla="*/ 264 w 360"/>
              <a:gd name="T103" fmla="*/ 362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80">
                <a:moveTo>
                  <a:pt x="240" y="28"/>
                </a:moveTo>
                <a:lnTo>
                  <a:pt x="240" y="28"/>
                </a:lnTo>
                <a:lnTo>
                  <a:pt x="240" y="22"/>
                </a:lnTo>
                <a:lnTo>
                  <a:pt x="242" y="18"/>
                </a:lnTo>
                <a:lnTo>
                  <a:pt x="248" y="8"/>
                </a:lnTo>
                <a:lnTo>
                  <a:pt x="258" y="2"/>
                </a:lnTo>
                <a:lnTo>
                  <a:pt x="262" y="0"/>
                </a:lnTo>
                <a:lnTo>
                  <a:pt x="268" y="0"/>
                </a:lnTo>
                <a:lnTo>
                  <a:pt x="268" y="0"/>
                </a:lnTo>
                <a:lnTo>
                  <a:pt x="274" y="0"/>
                </a:lnTo>
                <a:lnTo>
                  <a:pt x="280" y="2"/>
                </a:lnTo>
                <a:lnTo>
                  <a:pt x="290" y="8"/>
                </a:lnTo>
                <a:lnTo>
                  <a:pt x="296" y="18"/>
                </a:lnTo>
                <a:lnTo>
                  <a:pt x="298" y="22"/>
                </a:lnTo>
                <a:lnTo>
                  <a:pt x="298" y="28"/>
                </a:lnTo>
                <a:lnTo>
                  <a:pt x="298" y="28"/>
                </a:lnTo>
                <a:lnTo>
                  <a:pt x="298" y="34"/>
                </a:lnTo>
                <a:lnTo>
                  <a:pt x="296" y="40"/>
                </a:lnTo>
                <a:lnTo>
                  <a:pt x="290" y="50"/>
                </a:lnTo>
                <a:lnTo>
                  <a:pt x="280" y="56"/>
                </a:lnTo>
                <a:lnTo>
                  <a:pt x="274" y="58"/>
                </a:lnTo>
                <a:lnTo>
                  <a:pt x="268" y="58"/>
                </a:lnTo>
                <a:lnTo>
                  <a:pt x="268" y="58"/>
                </a:lnTo>
                <a:lnTo>
                  <a:pt x="262" y="58"/>
                </a:lnTo>
                <a:lnTo>
                  <a:pt x="258" y="56"/>
                </a:lnTo>
                <a:lnTo>
                  <a:pt x="248" y="50"/>
                </a:lnTo>
                <a:lnTo>
                  <a:pt x="242" y="40"/>
                </a:lnTo>
                <a:lnTo>
                  <a:pt x="240" y="34"/>
                </a:lnTo>
                <a:lnTo>
                  <a:pt x="240" y="28"/>
                </a:lnTo>
                <a:lnTo>
                  <a:pt x="240" y="28"/>
                </a:lnTo>
                <a:close/>
                <a:moveTo>
                  <a:pt x="360" y="190"/>
                </a:moveTo>
                <a:lnTo>
                  <a:pt x="344" y="90"/>
                </a:lnTo>
                <a:lnTo>
                  <a:pt x="344" y="90"/>
                </a:lnTo>
                <a:lnTo>
                  <a:pt x="344" y="88"/>
                </a:lnTo>
                <a:lnTo>
                  <a:pt x="344" y="88"/>
                </a:lnTo>
                <a:lnTo>
                  <a:pt x="340" y="80"/>
                </a:lnTo>
                <a:lnTo>
                  <a:pt x="332" y="74"/>
                </a:lnTo>
                <a:lnTo>
                  <a:pt x="324" y="70"/>
                </a:lnTo>
                <a:lnTo>
                  <a:pt x="314" y="68"/>
                </a:lnTo>
                <a:lnTo>
                  <a:pt x="288" y="68"/>
                </a:lnTo>
                <a:lnTo>
                  <a:pt x="270" y="102"/>
                </a:lnTo>
                <a:lnTo>
                  <a:pt x="250" y="68"/>
                </a:lnTo>
                <a:lnTo>
                  <a:pt x="222" y="68"/>
                </a:lnTo>
                <a:lnTo>
                  <a:pt x="222" y="68"/>
                </a:lnTo>
                <a:lnTo>
                  <a:pt x="214" y="70"/>
                </a:lnTo>
                <a:lnTo>
                  <a:pt x="206" y="74"/>
                </a:lnTo>
                <a:lnTo>
                  <a:pt x="198" y="80"/>
                </a:lnTo>
                <a:lnTo>
                  <a:pt x="194" y="88"/>
                </a:lnTo>
                <a:lnTo>
                  <a:pt x="194" y="88"/>
                </a:lnTo>
                <a:lnTo>
                  <a:pt x="194" y="90"/>
                </a:lnTo>
                <a:lnTo>
                  <a:pt x="192" y="98"/>
                </a:lnTo>
                <a:lnTo>
                  <a:pt x="192" y="98"/>
                </a:lnTo>
                <a:lnTo>
                  <a:pt x="204" y="102"/>
                </a:lnTo>
                <a:lnTo>
                  <a:pt x="214" y="106"/>
                </a:lnTo>
                <a:lnTo>
                  <a:pt x="224" y="114"/>
                </a:lnTo>
                <a:lnTo>
                  <a:pt x="232" y="122"/>
                </a:lnTo>
                <a:lnTo>
                  <a:pt x="240" y="132"/>
                </a:lnTo>
                <a:lnTo>
                  <a:pt x="244" y="142"/>
                </a:lnTo>
                <a:lnTo>
                  <a:pt x="248" y="154"/>
                </a:lnTo>
                <a:lnTo>
                  <a:pt x="248" y="166"/>
                </a:lnTo>
                <a:lnTo>
                  <a:pt x="248" y="166"/>
                </a:lnTo>
                <a:lnTo>
                  <a:pt x="248" y="178"/>
                </a:lnTo>
                <a:lnTo>
                  <a:pt x="246" y="188"/>
                </a:lnTo>
                <a:lnTo>
                  <a:pt x="240" y="198"/>
                </a:lnTo>
                <a:lnTo>
                  <a:pt x="234" y="208"/>
                </a:lnTo>
                <a:lnTo>
                  <a:pt x="250" y="208"/>
                </a:lnTo>
                <a:lnTo>
                  <a:pt x="250" y="208"/>
                </a:lnTo>
                <a:lnTo>
                  <a:pt x="260" y="208"/>
                </a:lnTo>
                <a:lnTo>
                  <a:pt x="270" y="210"/>
                </a:lnTo>
                <a:lnTo>
                  <a:pt x="278" y="214"/>
                </a:lnTo>
                <a:lnTo>
                  <a:pt x="286" y="218"/>
                </a:lnTo>
                <a:lnTo>
                  <a:pt x="294" y="222"/>
                </a:lnTo>
                <a:lnTo>
                  <a:pt x="300" y="228"/>
                </a:lnTo>
                <a:lnTo>
                  <a:pt x="306" y="236"/>
                </a:lnTo>
                <a:lnTo>
                  <a:pt x="310" y="244"/>
                </a:lnTo>
                <a:lnTo>
                  <a:pt x="308" y="118"/>
                </a:lnTo>
                <a:lnTo>
                  <a:pt x="318" y="118"/>
                </a:lnTo>
                <a:lnTo>
                  <a:pt x="330" y="196"/>
                </a:lnTo>
                <a:lnTo>
                  <a:pt x="330" y="196"/>
                </a:lnTo>
                <a:lnTo>
                  <a:pt x="332" y="200"/>
                </a:lnTo>
                <a:lnTo>
                  <a:pt x="336" y="204"/>
                </a:lnTo>
                <a:lnTo>
                  <a:pt x="340" y="208"/>
                </a:lnTo>
                <a:lnTo>
                  <a:pt x="346" y="208"/>
                </a:lnTo>
                <a:lnTo>
                  <a:pt x="346" y="208"/>
                </a:lnTo>
                <a:lnTo>
                  <a:pt x="348" y="208"/>
                </a:lnTo>
                <a:lnTo>
                  <a:pt x="348" y="208"/>
                </a:lnTo>
                <a:lnTo>
                  <a:pt x="354" y="206"/>
                </a:lnTo>
                <a:lnTo>
                  <a:pt x="358" y="202"/>
                </a:lnTo>
                <a:lnTo>
                  <a:pt x="360" y="196"/>
                </a:lnTo>
                <a:lnTo>
                  <a:pt x="360" y="190"/>
                </a:lnTo>
                <a:lnTo>
                  <a:pt x="360" y="190"/>
                </a:lnTo>
                <a:close/>
                <a:moveTo>
                  <a:pt x="92" y="58"/>
                </a:moveTo>
                <a:lnTo>
                  <a:pt x="92" y="58"/>
                </a:lnTo>
                <a:lnTo>
                  <a:pt x="98" y="58"/>
                </a:lnTo>
                <a:lnTo>
                  <a:pt x="102" y="56"/>
                </a:lnTo>
                <a:lnTo>
                  <a:pt x="112" y="50"/>
                </a:lnTo>
                <a:lnTo>
                  <a:pt x="118" y="40"/>
                </a:lnTo>
                <a:lnTo>
                  <a:pt x="120" y="34"/>
                </a:lnTo>
                <a:lnTo>
                  <a:pt x="120" y="28"/>
                </a:lnTo>
                <a:lnTo>
                  <a:pt x="120" y="28"/>
                </a:lnTo>
                <a:lnTo>
                  <a:pt x="120" y="22"/>
                </a:lnTo>
                <a:lnTo>
                  <a:pt x="118" y="18"/>
                </a:lnTo>
                <a:lnTo>
                  <a:pt x="112" y="8"/>
                </a:lnTo>
                <a:lnTo>
                  <a:pt x="102" y="2"/>
                </a:lnTo>
                <a:lnTo>
                  <a:pt x="98" y="0"/>
                </a:lnTo>
                <a:lnTo>
                  <a:pt x="92" y="0"/>
                </a:lnTo>
                <a:lnTo>
                  <a:pt x="92" y="0"/>
                </a:lnTo>
                <a:lnTo>
                  <a:pt x="86" y="0"/>
                </a:lnTo>
                <a:lnTo>
                  <a:pt x="80" y="2"/>
                </a:lnTo>
                <a:lnTo>
                  <a:pt x="70" y="8"/>
                </a:lnTo>
                <a:lnTo>
                  <a:pt x="64" y="18"/>
                </a:lnTo>
                <a:lnTo>
                  <a:pt x="62" y="22"/>
                </a:lnTo>
                <a:lnTo>
                  <a:pt x="62" y="28"/>
                </a:lnTo>
                <a:lnTo>
                  <a:pt x="62" y="28"/>
                </a:lnTo>
                <a:lnTo>
                  <a:pt x="62" y="34"/>
                </a:lnTo>
                <a:lnTo>
                  <a:pt x="64" y="40"/>
                </a:lnTo>
                <a:lnTo>
                  <a:pt x="70" y="50"/>
                </a:lnTo>
                <a:lnTo>
                  <a:pt x="80" y="56"/>
                </a:lnTo>
                <a:lnTo>
                  <a:pt x="86" y="58"/>
                </a:lnTo>
                <a:lnTo>
                  <a:pt x="92" y="58"/>
                </a:lnTo>
                <a:lnTo>
                  <a:pt x="92" y="58"/>
                </a:lnTo>
                <a:close/>
                <a:moveTo>
                  <a:pt x="30" y="196"/>
                </a:moveTo>
                <a:lnTo>
                  <a:pt x="42" y="118"/>
                </a:lnTo>
                <a:lnTo>
                  <a:pt x="52" y="118"/>
                </a:lnTo>
                <a:lnTo>
                  <a:pt x="50" y="244"/>
                </a:lnTo>
                <a:lnTo>
                  <a:pt x="50" y="244"/>
                </a:lnTo>
                <a:lnTo>
                  <a:pt x="54" y="236"/>
                </a:lnTo>
                <a:lnTo>
                  <a:pt x="60" y="228"/>
                </a:lnTo>
                <a:lnTo>
                  <a:pt x="66" y="222"/>
                </a:lnTo>
                <a:lnTo>
                  <a:pt x="74" y="218"/>
                </a:lnTo>
                <a:lnTo>
                  <a:pt x="82" y="214"/>
                </a:lnTo>
                <a:lnTo>
                  <a:pt x="90" y="210"/>
                </a:lnTo>
                <a:lnTo>
                  <a:pt x="100" y="208"/>
                </a:lnTo>
                <a:lnTo>
                  <a:pt x="110" y="208"/>
                </a:lnTo>
                <a:lnTo>
                  <a:pt x="126" y="208"/>
                </a:lnTo>
                <a:lnTo>
                  <a:pt x="126" y="208"/>
                </a:lnTo>
                <a:lnTo>
                  <a:pt x="120" y="198"/>
                </a:lnTo>
                <a:lnTo>
                  <a:pt x="114" y="188"/>
                </a:lnTo>
                <a:lnTo>
                  <a:pt x="112" y="178"/>
                </a:lnTo>
                <a:lnTo>
                  <a:pt x="112" y="166"/>
                </a:lnTo>
                <a:lnTo>
                  <a:pt x="112" y="166"/>
                </a:lnTo>
                <a:lnTo>
                  <a:pt x="112" y="154"/>
                </a:lnTo>
                <a:lnTo>
                  <a:pt x="116" y="142"/>
                </a:lnTo>
                <a:lnTo>
                  <a:pt x="120" y="132"/>
                </a:lnTo>
                <a:lnTo>
                  <a:pt x="128" y="122"/>
                </a:lnTo>
                <a:lnTo>
                  <a:pt x="136" y="114"/>
                </a:lnTo>
                <a:lnTo>
                  <a:pt x="146" y="106"/>
                </a:lnTo>
                <a:lnTo>
                  <a:pt x="156" y="102"/>
                </a:lnTo>
                <a:lnTo>
                  <a:pt x="168" y="98"/>
                </a:lnTo>
                <a:lnTo>
                  <a:pt x="166" y="90"/>
                </a:lnTo>
                <a:lnTo>
                  <a:pt x="166" y="90"/>
                </a:lnTo>
                <a:lnTo>
                  <a:pt x="166" y="88"/>
                </a:lnTo>
                <a:lnTo>
                  <a:pt x="166" y="88"/>
                </a:lnTo>
                <a:lnTo>
                  <a:pt x="162" y="80"/>
                </a:lnTo>
                <a:lnTo>
                  <a:pt x="154" y="74"/>
                </a:lnTo>
                <a:lnTo>
                  <a:pt x="146" y="70"/>
                </a:lnTo>
                <a:lnTo>
                  <a:pt x="138" y="68"/>
                </a:lnTo>
                <a:lnTo>
                  <a:pt x="110" y="68"/>
                </a:lnTo>
                <a:lnTo>
                  <a:pt x="90" y="102"/>
                </a:lnTo>
                <a:lnTo>
                  <a:pt x="72" y="68"/>
                </a:lnTo>
                <a:lnTo>
                  <a:pt x="46" y="68"/>
                </a:lnTo>
                <a:lnTo>
                  <a:pt x="46" y="68"/>
                </a:lnTo>
                <a:lnTo>
                  <a:pt x="36" y="70"/>
                </a:lnTo>
                <a:lnTo>
                  <a:pt x="28" y="74"/>
                </a:lnTo>
                <a:lnTo>
                  <a:pt x="20" y="80"/>
                </a:lnTo>
                <a:lnTo>
                  <a:pt x="16" y="88"/>
                </a:lnTo>
                <a:lnTo>
                  <a:pt x="16" y="88"/>
                </a:lnTo>
                <a:lnTo>
                  <a:pt x="16" y="90"/>
                </a:lnTo>
                <a:lnTo>
                  <a:pt x="0" y="190"/>
                </a:lnTo>
                <a:lnTo>
                  <a:pt x="0" y="190"/>
                </a:lnTo>
                <a:lnTo>
                  <a:pt x="0" y="196"/>
                </a:lnTo>
                <a:lnTo>
                  <a:pt x="2" y="202"/>
                </a:lnTo>
                <a:lnTo>
                  <a:pt x="6" y="206"/>
                </a:lnTo>
                <a:lnTo>
                  <a:pt x="12" y="208"/>
                </a:lnTo>
                <a:lnTo>
                  <a:pt x="12" y="208"/>
                </a:lnTo>
                <a:lnTo>
                  <a:pt x="14" y="208"/>
                </a:lnTo>
                <a:lnTo>
                  <a:pt x="14" y="208"/>
                </a:lnTo>
                <a:lnTo>
                  <a:pt x="20" y="208"/>
                </a:lnTo>
                <a:lnTo>
                  <a:pt x="24" y="204"/>
                </a:lnTo>
                <a:lnTo>
                  <a:pt x="28" y="200"/>
                </a:lnTo>
                <a:lnTo>
                  <a:pt x="30" y="196"/>
                </a:lnTo>
                <a:lnTo>
                  <a:pt x="30" y="196"/>
                </a:lnTo>
                <a:close/>
                <a:moveTo>
                  <a:pt x="180" y="118"/>
                </a:moveTo>
                <a:lnTo>
                  <a:pt x="180" y="118"/>
                </a:lnTo>
                <a:lnTo>
                  <a:pt x="170" y="118"/>
                </a:lnTo>
                <a:lnTo>
                  <a:pt x="162" y="120"/>
                </a:lnTo>
                <a:lnTo>
                  <a:pt x="152" y="126"/>
                </a:lnTo>
                <a:lnTo>
                  <a:pt x="146" y="132"/>
                </a:lnTo>
                <a:lnTo>
                  <a:pt x="140" y="138"/>
                </a:lnTo>
                <a:lnTo>
                  <a:pt x="136" y="146"/>
                </a:lnTo>
                <a:lnTo>
                  <a:pt x="132" y="156"/>
                </a:lnTo>
                <a:lnTo>
                  <a:pt x="132" y="166"/>
                </a:lnTo>
                <a:lnTo>
                  <a:pt x="132" y="166"/>
                </a:lnTo>
                <a:lnTo>
                  <a:pt x="132" y="176"/>
                </a:lnTo>
                <a:lnTo>
                  <a:pt x="136" y="184"/>
                </a:lnTo>
                <a:lnTo>
                  <a:pt x="140" y="194"/>
                </a:lnTo>
                <a:lnTo>
                  <a:pt x="146" y="200"/>
                </a:lnTo>
                <a:lnTo>
                  <a:pt x="152" y="206"/>
                </a:lnTo>
                <a:lnTo>
                  <a:pt x="162" y="210"/>
                </a:lnTo>
                <a:lnTo>
                  <a:pt x="170" y="214"/>
                </a:lnTo>
                <a:lnTo>
                  <a:pt x="180" y="214"/>
                </a:lnTo>
                <a:lnTo>
                  <a:pt x="180" y="214"/>
                </a:lnTo>
                <a:lnTo>
                  <a:pt x="190" y="214"/>
                </a:lnTo>
                <a:lnTo>
                  <a:pt x="200" y="210"/>
                </a:lnTo>
                <a:lnTo>
                  <a:pt x="208" y="206"/>
                </a:lnTo>
                <a:lnTo>
                  <a:pt x="214" y="200"/>
                </a:lnTo>
                <a:lnTo>
                  <a:pt x="220" y="194"/>
                </a:lnTo>
                <a:lnTo>
                  <a:pt x="224" y="184"/>
                </a:lnTo>
                <a:lnTo>
                  <a:pt x="228" y="176"/>
                </a:lnTo>
                <a:lnTo>
                  <a:pt x="228" y="166"/>
                </a:lnTo>
                <a:lnTo>
                  <a:pt x="228" y="166"/>
                </a:lnTo>
                <a:lnTo>
                  <a:pt x="228" y="156"/>
                </a:lnTo>
                <a:lnTo>
                  <a:pt x="224" y="146"/>
                </a:lnTo>
                <a:lnTo>
                  <a:pt x="220" y="138"/>
                </a:lnTo>
                <a:lnTo>
                  <a:pt x="214" y="132"/>
                </a:lnTo>
                <a:lnTo>
                  <a:pt x="208" y="126"/>
                </a:lnTo>
                <a:lnTo>
                  <a:pt x="200" y="120"/>
                </a:lnTo>
                <a:lnTo>
                  <a:pt x="190" y="118"/>
                </a:lnTo>
                <a:lnTo>
                  <a:pt x="180" y="118"/>
                </a:lnTo>
                <a:close/>
                <a:moveTo>
                  <a:pt x="296" y="260"/>
                </a:moveTo>
                <a:lnTo>
                  <a:pt x="296" y="260"/>
                </a:lnTo>
                <a:lnTo>
                  <a:pt x="294" y="258"/>
                </a:lnTo>
                <a:lnTo>
                  <a:pt x="294" y="258"/>
                </a:lnTo>
                <a:lnTo>
                  <a:pt x="292" y="252"/>
                </a:lnTo>
                <a:lnTo>
                  <a:pt x="288" y="246"/>
                </a:lnTo>
                <a:lnTo>
                  <a:pt x="278" y="236"/>
                </a:lnTo>
                <a:lnTo>
                  <a:pt x="266" y="230"/>
                </a:lnTo>
                <a:lnTo>
                  <a:pt x="250" y="228"/>
                </a:lnTo>
                <a:lnTo>
                  <a:pt x="210" y="228"/>
                </a:lnTo>
                <a:lnTo>
                  <a:pt x="180" y="278"/>
                </a:lnTo>
                <a:lnTo>
                  <a:pt x="150" y="228"/>
                </a:lnTo>
                <a:lnTo>
                  <a:pt x="110" y="228"/>
                </a:lnTo>
                <a:lnTo>
                  <a:pt x="110" y="228"/>
                </a:lnTo>
                <a:lnTo>
                  <a:pt x="94" y="230"/>
                </a:lnTo>
                <a:lnTo>
                  <a:pt x="82" y="236"/>
                </a:lnTo>
                <a:lnTo>
                  <a:pt x="72" y="246"/>
                </a:lnTo>
                <a:lnTo>
                  <a:pt x="68" y="252"/>
                </a:lnTo>
                <a:lnTo>
                  <a:pt x="66" y="258"/>
                </a:lnTo>
                <a:lnTo>
                  <a:pt x="66" y="258"/>
                </a:lnTo>
                <a:lnTo>
                  <a:pt x="64" y="260"/>
                </a:lnTo>
                <a:lnTo>
                  <a:pt x="52" y="336"/>
                </a:lnTo>
                <a:lnTo>
                  <a:pt x="52" y="336"/>
                </a:lnTo>
                <a:lnTo>
                  <a:pt x="72" y="352"/>
                </a:lnTo>
                <a:lnTo>
                  <a:pt x="96" y="362"/>
                </a:lnTo>
                <a:lnTo>
                  <a:pt x="106" y="304"/>
                </a:lnTo>
                <a:lnTo>
                  <a:pt x="118" y="304"/>
                </a:lnTo>
                <a:lnTo>
                  <a:pt x="114" y="370"/>
                </a:lnTo>
                <a:lnTo>
                  <a:pt x="114" y="370"/>
                </a:lnTo>
                <a:lnTo>
                  <a:pt x="130" y="374"/>
                </a:lnTo>
                <a:lnTo>
                  <a:pt x="146" y="378"/>
                </a:lnTo>
                <a:lnTo>
                  <a:pt x="162" y="380"/>
                </a:lnTo>
                <a:lnTo>
                  <a:pt x="180" y="380"/>
                </a:lnTo>
                <a:lnTo>
                  <a:pt x="180" y="380"/>
                </a:lnTo>
                <a:lnTo>
                  <a:pt x="196" y="380"/>
                </a:lnTo>
                <a:lnTo>
                  <a:pt x="214" y="378"/>
                </a:lnTo>
                <a:lnTo>
                  <a:pt x="230" y="374"/>
                </a:lnTo>
                <a:lnTo>
                  <a:pt x="246" y="370"/>
                </a:lnTo>
                <a:lnTo>
                  <a:pt x="242" y="304"/>
                </a:lnTo>
                <a:lnTo>
                  <a:pt x="254" y="304"/>
                </a:lnTo>
                <a:lnTo>
                  <a:pt x="264" y="362"/>
                </a:lnTo>
                <a:lnTo>
                  <a:pt x="264" y="362"/>
                </a:lnTo>
                <a:lnTo>
                  <a:pt x="288" y="350"/>
                </a:lnTo>
                <a:lnTo>
                  <a:pt x="308" y="336"/>
                </a:lnTo>
                <a:lnTo>
                  <a:pt x="296" y="260"/>
                </a:lnTo>
                <a:close/>
              </a:path>
            </a:pathLst>
          </a:custGeom>
          <a:solidFill>
            <a:srgbClr val="CD093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17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" y="1"/>
            <a:ext cx="12185904" cy="7060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676" y="635037"/>
            <a:ext cx="109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New Live Performance Award</a:t>
            </a:r>
            <a:endParaRPr lang="en-US" sz="4000" b="1" dirty="0">
              <a:solidFill>
                <a:srgbClr val="CD093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676" y="2634844"/>
            <a:ext cx="4680000" cy="381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65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Performances of less than 1 hour – casuals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Not paid 3 hours per performance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3 hour call performer can undertake a number of performances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Adequate rest breaks to be given between performances </a:t>
            </a:r>
            <a:b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AU" sz="16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AU" sz="165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Meal break after 4 pm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1.5 hour break can be reduced to 1 hour by agreement between cast and employer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2" y="1710388"/>
            <a:ext cx="684000" cy="68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78924" y="2634845"/>
            <a:ext cx="4680000" cy="381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AU" sz="165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Break between rehearsals / performance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1.5 hour break to be given between a full rehearsal and another rehearsal OR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Break can be reduced to 1 hour with agreement between majority of employees and employer </a:t>
            </a:r>
            <a:b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en-AU" sz="16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n-AU" sz="165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Overtime for casual employee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Casual employees can work two 3 hour calls per day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Third and subsequent calls paid time and one half (Sunday double time applies to </a:t>
            </a:r>
            <a:b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all calls)</a:t>
            </a:r>
          </a:p>
          <a:p>
            <a:pPr algn="ctr"/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9314" y="1525444"/>
            <a:ext cx="5427840" cy="9050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Performers / company dancers</a:t>
            </a:r>
          </a:p>
        </p:txBody>
      </p:sp>
    </p:spTree>
    <p:extLst>
      <p:ext uri="{BB962C8B-B14F-4D97-AF65-F5344CB8AC3E}">
        <p14:creationId xmlns:p14="http://schemas.microsoft.com/office/powerpoint/2010/main" val="38246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" y="1"/>
            <a:ext cx="12185904" cy="7060027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7676" y="635037"/>
            <a:ext cx="1090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New Live Performance Award</a:t>
            </a:r>
            <a:endParaRPr lang="en-US" sz="4000" b="1" dirty="0">
              <a:solidFill>
                <a:srgbClr val="CD093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7676" y="1739250"/>
            <a:ext cx="4680000" cy="36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b="1" dirty="0">
                <a:solidFill>
                  <a:schemeClr val="tx1"/>
                </a:solidFill>
                <a:cs typeface="Arial" panose="020B0604020202020204" pitchFamily="34" charset="0"/>
              </a:rPr>
              <a:t>Musicians </a:t>
            </a:r>
          </a:p>
          <a:p>
            <a:pPr algn="ctr"/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Clarification of allowances including doubling, supply of music and upkeep allowances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65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0843" y="1739250"/>
            <a:ext cx="4680000" cy="36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chemeClr val="tx1"/>
                </a:solidFill>
                <a:cs typeface="Arial" panose="020B0604020202020204" pitchFamily="34" charset="0"/>
              </a:rPr>
              <a:t>Production &amp; support staff</a:t>
            </a:r>
          </a:p>
          <a:p>
            <a:pPr algn="ctr"/>
            <a:endParaRPr lang="en-A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50" dirty="0">
                <a:solidFill>
                  <a:schemeClr val="tx1"/>
                </a:solidFill>
                <a:cs typeface="Arial" panose="020B0604020202020204" pitchFamily="34" charset="0"/>
              </a:rPr>
              <a:t>Provision change to pay 1/10th of weekly wage when travelling on a Sunday or other rostered day off </a:t>
            </a:r>
          </a:p>
          <a:p>
            <a:pPr>
              <a:spcAft>
                <a:spcPts val="600"/>
              </a:spcAft>
            </a:pPr>
            <a:endParaRPr lang="en-A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76" y="1866841"/>
            <a:ext cx="720000" cy="7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43" y="186684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Immigration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46201" y="2055817"/>
            <a:ext cx="6120000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International performers, creatives and crew can apply for a Travel Exemption based on the requirement for people with </a:t>
            </a:r>
            <a:r>
              <a:rPr lang="en-AU" b="1" dirty="0">
                <a:solidFill>
                  <a:schemeClr val="tx1"/>
                </a:solidFill>
              </a:rPr>
              <a:t>critical skills</a:t>
            </a:r>
            <a:r>
              <a:rPr lang="en-AU" dirty="0">
                <a:solidFill>
                  <a:schemeClr val="tx1"/>
                </a:solidFill>
              </a:rPr>
              <a:t> to perform work in </a:t>
            </a:r>
            <a:r>
              <a:rPr lang="en-AU" dirty="0" smtClean="0">
                <a:solidFill>
                  <a:schemeClr val="tx1"/>
                </a:solidFill>
              </a:rPr>
              <a:t>Australia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98201" y="2061330"/>
            <a:ext cx="2448000" cy="1152000"/>
          </a:xfrm>
          <a:prstGeom prst="roundRect">
            <a:avLst/>
          </a:prstGeom>
          <a:solidFill>
            <a:srgbClr val="41B6E6"/>
          </a:solidFill>
          <a:ln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cs typeface="Calibri"/>
              </a:rPr>
              <a:t>Travel </a:t>
            </a:r>
            <a:endParaRPr lang="en-AU" b="1" dirty="0" smtClean="0">
              <a:cs typeface="Calibri"/>
            </a:endParaRPr>
          </a:p>
          <a:p>
            <a:pPr algn="ctr"/>
            <a:r>
              <a:rPr lang="en-AU" b="1" dirty="0" smtClean="0">
                <a:cs typeface="Calibri"/>
              </a:rPr>
              <a:t>Exemptions</a:t>
            </a:r>
            <a:endParaRPr lang="en-AU" b="1" dirty="0"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46201" y="3379778"/>
            <a:ext cx="6120000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DF1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If an application for a Travel Exemption is approved, a 408 visa will then be required to travel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The 408 visa </a:t>
            </a:r>
            <a:r>
              <a:rPr lang="en-AU">
                <a:solidFill>
                  <a:schemeClr val="tx1"/>
                </a:solidFill>
                <a:cs typeface="Calibri"/>
              </a:rPr>
              <a:t>application process has </a:t>
            </a:r>
            <a:r>
              <a:rPr lang="en-AU" dirty="0">
                <a:solidFill>
                  <a:schemeClr val="tx1"/>
                </a:solidFill>
                <a:cs typeface="Calibri"/>
              </a:rPr>
              <a:t>not changed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98201" y="3379778"/>
            <a:ext cx="2448000" cy="1152000"/>
          </a:xfrm>
          <a:prstGeom prst="roundRect">
            <a:avLst/>
          </a:prstGeom>
          <a:solidFill>
            <a:srgbClr val="DF1995"/>
          </a:solidFill>
          <a:ln>
            <a:solidFill>
              <a:srgbClr val="DF1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cs typeface="Calibri"/>
              </a:rPr>
              <a:t>408 Visa </a:t>
            </a:r>
            <a:endParaRPr lang="en-AU" b="1" dirty="0" smtClean="0">
              <a:cs typeface="Calibri"/>
            </a:endParaRPr>
          </a:p>
          <a:p>
            <a:pPr algn="ctr"/>
            <a:r>
              <a:rPr lang="en-AU" b="1" dirty="0" smtClean="0">
                <a:cs typeface="Calibri"/>
              </a:rPr>
              <a:t>Applications</a:t>
            </a:r>
            <a:endParaRPr lang="en-AU" b="1" dirty="0">
              <a:cs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46201" y="4687200"/>
            <a:ext cx="6120000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8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LPA Guide: COVID-19 Travel Exemption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LPA Guide: 408 Visa Information Pack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98201" y="4687200"/>
            <a:ext cx="2448000" cy="1152000"/>
          </a:xfrm>
          <a:prstGeom prst="roundRect">
            <a:avLst/>
          </a:prstGeom>
          <a:solidFill>
            <a:srgbClr val="F8BE00"/>
          </a:solidFill>
          <a:ln>
            <a:solidFill>
              <a:srgbClr val="F8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cs typeface="Calibri"/>
              </a:rPr>
              <a:t>LPA Resources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8201" y="2271817"/>
            <a:ext cx="720000" cy="720000"/>
            <a:chOff x="589752" y="2258092"/>
            <a:chExt cx="612000" cy="612000"/>
          </a:xfrm>
          <a:solidFill>
            <a:schemeClr val="bg1"/>
          </a:solidFill>
        </p:grpSpPr>
        <p:sp>
          <p:nvSpPr>
            <p:cNvPr id="12" name="Oval 11"/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grpFill/>
            <a:ln w="19050">
              <a:solidFill>
                <a:srgbClr val="41B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04"/>
            <p:cNvSpPr>
              <a:spLocks/>
            </p:cNvSpPr>
            <p:nvPr/>
          </p:nvSpPr>
          <p:spPr bwMode="auto">
            <a:xfrm>
              <a:off x="659817" y="2374913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rgbClr val="41B6E6"/>
            </a:solidFill>
            <a:ln>
              <a:solidFill>
                <a:srgbClr val="41B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3595778"/>
            <a:ext cx="720000" cy="720000"/>
            <a:chOff x="2342233" y="3474401"/>
            <a:chExt cx="612000" cy="612000"/>
          </a:xfrm>
        </p:grpSpPr>
        <p:sp>
          <p:nvSpPr>
            <p:cNvPr id="19" name="Oval 18"/>
            <p:cNvSpPr/>
            <p:nvPr/>
          </p:nvSpPr>
          <p:spPr bwMode="ltGray">
            <a:xfrm>
              <a:off x="2342233" y="3474401"/>
              <a:ext cx="612000" cy="61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F1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19"/>
            <p:cNvSpPr>
              <a:spLocks noEditPoints="1"/>
            </p:cNvSpPr>
            <p:nvPr/>
          </p:nvSpPr>
          <p:spPr bwMode="auto">
            <a:xfrm>
              <a:off x="2498868" y="3566383"/>
              <a:ext cx="298730" cy="469776"/>
            </a:xfrm>
            <a:custGeom>
              <a:avLst/>
              <a:gdLst>
                <a:gd name="T0" fmla="*/ 150 w 248"/>
                <a:gd name="T1" fmla="*/ 30 h 390"/>
                <a:gd name="T2" fmla="*/ 160 w 248"/>
                <a:gd name="T3" fmla="*/ 12 h 390"/>
                <a:gd name="T4" fmla="*/ 178 w 248"/>
                <a:gd name="T5" fmla="*/ 2 h 390"/>
                <a:gd name="T6" fmla="*/ 192 w 248"/>
                <a:gd name="T7" fmla="*/ 2 h 390"/>
                <a:gd name="T8" fmla="*/ 212 w 248"/>
                <a:gd name="T9" fmla="*/ 12 h 390"/>
                <a:gd name="T10" fmla="*/ 222 w 248"/>
                <a:gd name="T11" fmla="*/ 30 h 390"/>
                <a:gd name="T12" fmla="*/ 222 w 248"/>
                <a:gd name="T13" fmla="*/ 44 h 390"/>
                <a:gd name="T14" fmla="*/ 212 w 248"/>
                <a:gd name="T15" fmla="*/ 64 h 390"/>
                <a:gd name="T16" fmla="*/ 192 w 248"/>
                <a:gd name="T17" fmla="*/ 74 h 390"/>
                <a:gd name="T18" fmla="*/ 178 w 248"/>
                <a:gd name="T19" fmla="*/ 74 h 390"/>
                <a:gd name="T20" fmla="*/ 160 w 248"/>
                <a:gd name="T21" fmla="*/ 64 h 390"/>
                <a:gd name="T22" fmla="*/ 150 w 248"/>
                <a:gd name="T23" fmla="*/ 44 h 390"/>
                <a:gd name="T24" fmla="*/ 248 w 248"/>
                <a:gd name="T25" fmla="*/ 120 h 390"/>
                <a:gd name="T26" fmla="*/ 242 w 248"/>
                <a:gd name="T27" fmla="*/ 100 h 390"/>
                <a:gd name="T28" fmla="*/ 232 w 248"/>
                <a:gd name="T29" fmla="*/ 90 h 390"/>
                <a:gd name="T30" fmla="*/ 210 w 248"/>
                <a:gd name="T31" fmla="*/ 84 h 390"/>
                <a:gd name="T32" fmla="*/ 194 w 248"/>
                <a:gd name="T33" fmla="*/ 88 h 390"/>
                <a:gd name="T34" fmla="*/ 182 w 248"/>
                <a:gd name="T35" fmla="*/ 98 h 390"/>
                <a:gd name="T36" fmla="*/ 182 w 248"/>
                <a:gd name="T37" fmla="*/ 98 h 390"/>
                <a:gd name="T38" fmla="*/ 84 w 248"/>
                <a:gd name="T39" fmla="*/ 156 h 390"/>
                <a:gd name="T40" fmla="*/ 74 w 248"/>
                <a:gd name="T41" fmla="*/ 160 h 390"/>
                <a:gd name="T42" fmla="*/ 70 w 248"/>
                <a:gd name="T43" fmla="*/ 170 h 390"/>
                <a:gd name="T44" fmla="*/ 80 w 248"/>
                <a:gd name="T45" fmla="*/ 184 h 390"/>
                <a:gd name="T46" fmla="*/ 146 w 248"/>
                <a:gd name="T47" fmla="*/ 186 h 390"/>
                <a:gd name="T48" fmla="*/ 172 w 248"/>
                <a:gd name="T49" fmla="*/ 160 h 390"/>
                <a:gd name="T50" fmla="*/ 138 w 248"/>
                <a:gd name="T51" fmla="*/ 222 h 390"/>
                <a:gd name="T52" fmla="*/ 146 w 248"/>
                <a:gd name="T53" fmla="*/ 212 h 390"/>
                <a:gd name="T54" fmla="*/ 142 w 248"/>
                <a:gd name="T55" fmla="*/ 204 h 390"/>
                <a:gd name="T56" fmla="*/ 50 w 248"/>
                <a:gd name="T57" fmla="*/ 202 h 390"/>
                <a:gd name="T58" fmla="*/ 42 w 248"/>
                <a:gd name="T59" fmla="*/ 204 h 390"/>
                <a:gd name="T60" fmla="*/ 38 w 248"/>
                <a:gd name="T61" fmla="*/ 212 h 390"/>
                <a:gd name="T62" fmla="*/ 46 w 248"/>
                <a:gd name="T63" fmla="*/ 222 h 390"/>
                <a:gd name="T64" fmla="*/ 104 w 248"/>
                <a:gd name="T65" fmla="*/ 224 h 390"/>
                <a:gd name="T66" fmla="*/ 98 w 248"/>
                <a:gd name="T67" fmla="*/ 226 h 390"/>
                <a:gd name="T68" fmla="*/ 94 w 248"/>
                <a:gd name="T69" fmla="*/ 228 h 390"/>
                <a:gd name="T70" fmla="*/ 0 w 248"/>
                <a:gd name="T71" fmla="*/ 324 h 390"/>
                <a:gd name="T72" fmla="*/ 6 w 248"/>
                <a:gd name="T73" fmla="*/ 344 h 390"/>
                <a:gd name="T74" fmla="*/ 20 w 248"/>
                <a:gd name="T75" fmla="*/ 350 h 390"/>
                <a:gd name="T76" fmla="*/ 88 w 248"/>
                <a:gd name="T77" fmla="*/ 290 h 390"/>
                <a:gd name="T78" fmla="*/ 90 w 248"/>
                <a:gd name="T79" fmla="*/ 378 h 390"/>
                <a:gd name="T80" fmla="*/ 108 w 248"/>
                <a:gd name="T81" fmla="*/ 390 h 390"/>
                <a:gd name="T82" fmla="*/ 116 w 248"/>
                <a:gd name="T83" fmla="*/ 388 h 390"/>
                <a:gd name="T84" fmla="*/ 128 w 248"/>
                <a:gd name="T85" fmla="*/ 370 h 390"/>
                <a:gd name="T86" fmla="*/ 216 w 248"/>
                <a:gd name="T87" fmla="*/ 284 h 390"/>
                <a:gd name="T88" fmla="*/ 236 w 248"/>
                <a:gd name="T89" fmla="*/ 282 h 390"/>
                <a:gd name="T90" fmla="*/ 248 w 248"/>
                <a:gd name="T91" fmla="*/ 264 h 390"/>
                <a:gd name="T92" fmla="*/ 248 w 248"/>
                <a:gd name="T93" fmla="*/ 120 h 390"/>
                <a:gd name="T94" fmla="*/ 28 w 248"/>
                <a:gd name="T95" fmla="*/ 202 h 390"/>
                <a:gd name="T96" fmla="*/ 36 w 248"/>
                <a:gd name="T97" fmla="*/ 208 h 390"/>
                <a:gd name="T98" fmla="*/ 42 w 248"/>
                <a:gd name="T99" fmla="*/ 206 h 390"/>
                <a:gd name="T100" fmla="*/ 44 w 248"/>
                <a:gd name="T101" fmla="*/ 196 h 390"/>
                <a:gd name="T102" fmla="*/ 16 w 248"/>
                <a:gd name="T103" fmla="*/ 118 h 390"/>
                <a:gd name="T104" fmla="*/ 8 w 248"/>
                <a:gd name="T105" fmla="*/ 116 h 390"/>
                <a:gd name="T106" fmla="*/ 2 w 248"/>
                <a:gd name="T107" fmla="*/ 120 h 390"/>
                <a:gd name="T108" fmla="*/ 28 w 248"/>
                <a:gd name="T109" fmla="*/ 20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8" h="390">
                  <a:moveTo>
                    <a:pt x="148" y="38"/>
                  </a:moveTo>
                  <a:lnTo>
                    <a:pt x="148" y="38"/>
                  </a:lnTo>
                  <a:lnTo>
                    <a:pt x="150" y="30"/>
                  </a:lnTo>
                  <a:lnTo>
                    <a:pt x="152" y="22"/>
                  </a:lnTo>
                  <a:lnTo>
                    <a:pt x="154" y="16"/>
                  </a:lnTo>
                  <a:lnTo>
                    <a:pt x="160" y="12"/>
                  </a:lnTo>
                  <a:lnTo>
                    <a:pt x="164" y="6"/>
                  </a:lnTo>
                  <a:lnTo>
                    <a:pt x="172" y="4"/>
                  </a:lnTo>
                  <a:lnTo>
                    <a:pt x="178" y="2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92" y="2"/>
                  </a:lnTo>
                  <a:lnTo>
                    <a:pt x="200" y="4"/>
                  </a:lnTo>
                  <a:lnTo>
                    <a:pt x="206" y="6"/>
                  </a:lnTo>
                  <a:lnTo>
                    <a:pt x="212" y="12"/>
                  </a:lnTo>
                  <a:lnTo>
                    <a:pt x="216" y="16"/>
                  </a:lnTo>
                  <a:lnTo>
                    <a:pt x="220" y="22"/>
                  </a:lnTo>
                  <a:lnTo>
                    <a:pt x="222" y="30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44"/>
                  </a:lnTo>
                  <a:lnTo>
                    <a:pt x="220" y="52"/>
                  </a:lnTo>
                  <a:lnTo>
                    <a:pt x="216" y="58"/>
                  </a:lnTo>
                  <a:lnTo>
                    <a:pt x="212" y="64"/>
                  </a:lnTo>
                  <a:lnTo>
                    <a:pt x="206" y="68"/>
                  </a:lnTo>
                  <a:lnTo>
                    <a:pt x="200" y="72"/>
                  </a:lnTo>
                  <a:lnTo>
                    <a:pt x="192" y="74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178" y="74"/>
                  </a:lnTo>
                  <a:lnTo>
                    <a:pt x="172" y="72"/>
                  </a:lnTo>
                  <a:lnTo>
                    <a:pt x="164" y="68"/>
                  </a:lnTo>
                  <a:lnTo>
                    <a:pt x="160" y="64"/>
                  </a:lnTo>
                  <a:lnTo>
                    <a:pt x="154" y="58"/>
                  </a:lnTo>
                  <a:lnTo>
                    <a:pt x="152" y="52"/>
                  </a:lnTo>
                  <a:lnTo>
                    <a:pt x="150" y="44"/>
                  </a:lnTo>
                  <a:lnTo>
                    <a:pt x="148" y="38"/>
                  </a:lnTo>
                  <a:lnTo>
                    <a:pt x="148" y="38"/>
                  </a:lnTo>
                  <a:close/>
                  <a:moveTo>
                    <a:pt x="248" y="120"/>
                  </a:moveTo>
                  <a:lnTo>
                    <a:pt x="248" y="120"/>
                  </a:lnTo>
                  <a:lnTo>
                    <a:pt x="246" y="106"/>
                  </a:lnTo>
                  <a:lnTo>
                    <a:pt x="242" y="100"/>
                  </a:lnTo>
                  <a:lnTo>
                    <a:pt x="238" y="96"/>
                  </a:lnTo>
                  <a:lnTo>
                    <a:pt x="238" y="96"/>
                  </a:lnTo>
                  <a:lnTo>
                    <a:pt x="232" y="90"/>
                  </a:lnTo>
                  <a:lnTo>
                    <a:pt x="226" y="88"/>
                  </a:lnTo>
                  <a:lnTo>
                    <a:pt x="218" y="84"/>
                  </a:lnTo>
                  <a:lnTo>
                    <a:pt x="210" y="84"/>
                  </a:lnTo>
                  <a:lnTo>
                    <a:pt x="210" y="84"/>
                  </a:lnTo>
                  <a:lnTo>
                    <a:pt x="202" y="86"/>
                  </a:lnTo>
                  <a:lnTo>
                    <a:pt x="194" y="88"/>
                  </a:lnTo>
                  <a:lnTo>
                    <a:pt x="188" y="92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82" y="98"/>
                  </a:lnTo>
                  <a:lnTo>
                    <a:pt x="178" y="102"/>
                  </a:lnTo>
                  <a:lnTo>
                    <a:pt x="138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0" y="156"/>
                  </a:lnTo>
                  <a:lnTo>
                    <a:pt x="74" y="160"/>
                  </a:lnTo>
                  <a:lnTo>
                    <a:pt x="70" y="16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70" y="176"/>
                  </a:lnTo>
                  <a:lnTo>
                    <a:pt x="74" y="182"/>
                  </a:lnTo>
                  <a:lnTo>
                    <a:pt x="80" y="184"/>
                  </a:lnTo>
                  <a:lnTo>
                    <a:pt x="84" y="186"/>
                  </a:lnTo>
                  <a:lnTo>
                    <a:pt x="146" y="186"/>
                  </a:lnTo>
                  <a:lnTo>
                    <a:pt x="146" y="186"/>
                  </a:lnTo>
                  <a:lnTo>
                    <a:pt x="152" y="184"/>
                  </a:lnTo>
                  <a:lnTo>
                    <a:pt x="158" y="180"/>
                  </a:lnTo>
                  <a:lnTo>
                    <a:pt x="172" y="160"/>
                  </a:lnTo>
                  <a:lnTo>
                    <a:pt x="172" y="222"/>
                  </a:lnTo>
                  <a:lnTo>
                    <a:pt x="138" y="222"/>
                  </a:lnTo>
                  <a:lnTo>
                    <a:pt x="138" y="222"/>
                  </a:lnTo>
                  <a:lnTo>
                    <a:pt x="142" y="218"/>
                  </a:lnTo>
                  <a:lnTo>
                    <a:pt x="144" y="216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4" y="208"/>
                  </a:lnTo>
                  <a:lnTo>
                    <a:pt x="142" y="204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50" y="202"/>
                  </a:lnTo>
                  <a:lnTo>
                    <a:pt x="50" y="202"/>
                  </a:lnTo>
                  <a:lnTo>
                    <a:pt x="46" y="202"/>
                  </a:lnTo>
                  <a:lnTo>
                    <a:pt x="42" y="204"/>
                  </a:lnTo>
                  <a:lnTo>
                    <a:pt x="40" y="208"/>
                  </a:lnTo>
                  <a:lnTo>
                    <a:pt x="38" y="212"/>
                  </a:lnTo>
                  <a:lnTo>
                    <a:pt x="38" y="212"/>
                  </a:lnTo>
                  <a:lnTo>
                    <a:pt x="40" y="216"/>
                  </a:lnTo>
                  <a:lnTo>
                    <a:pt x="42" y="220"/>
                  </a:lnTo>
                  <a:lnTo>
                    <a:pt x="46" y="222"/>
                  </a:lnTo>
                  <a:lnTo>
                    <a:pt x="50" y="224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94" y="228"/>
                  </a:lnTo>
                  <a:lnTo>
                    <a:pt x="94" y="228"/>
                  </a:lnTo>
                  <a:lnTo>
                    <a:pt x="6" y="318"/>
                  </a:lnTo>
                  <a:lnTo>
                    <a:pt x="6" y="318"/>
                  </a:lnTo>
                  <a:lnTo>
                    <a:pt x="0" y="324"/>
                  </a:lnTo>
                  <a:lnTo>
                    <a:pt x="0" y="332"/>
                  </a:lnTo>
                  <a:lnTo>
                    <a:pt x="0" y="338"/>
                  </a:lnTo>
                  <a:lnTo>
                    <a:pt x="6" y="344"/>
                  </a:lnTo>
                  <a:lnTo>
                    <a:pt x="6" y="344"/>
                  </a:lnTo>
                  <a:lnTo>
                    <a:pt x="12" y="350"/>
                  </a:lnTo>
                  <a:lnTo>
                    <a:pt x="20" y="350"/>
                  </a:lnTo>
                  <a:lnTo>
                    <a:pt x="26" y="350"/>
                  </a:lnTo>
                  <a:lnTo>
                    <a:pt x="32" y="344"/>
                  </a:lnTo>
                  <a:lnTo>
                    <a:pt x="88" y="290"/>
                  </a:lnTo>
                  <a:lnTo>
                    <a:pt x="88" y="370"/>
                  </a:lnTo>
                  <a:lnTo>
                    <a:pt x="88" y="370"/>
                  </a:lnTo>
                  <a:lnTo>
                    <a:pt x="90" y="378"/>
                  </a:lnTo>
                  <a:lnTo>
                    <a:pt x="94" y="384"/>
                  </a:lnTo>
                  <a:lnTo>
                    <a:pt x="100" y="388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16" y="388"/>
                  </a:lnTo>
                  <a:lnTo>
                    <a:pt x="122" y="384"/>
                  </a:lnTo>
                  <a:lnTo>
                    <a:pt x="126" y="378"/>
                  </a:lnTo>
                  <a:lnTo>
                    <a:pt x="128" y="370"/>
                  </a:lnTo>
                  <a:lnTo>
                    <a:pt x="128" y="284"/>
                  </a:lnTo>
                  <a:lnTo>
                    <a:pt x="192" y="284"/>
                  </a:lnTo>
                  <a:lnTo>
                    <a:pt x="216" y="284"/>
                  </a:lnTo>
                  <a:lnTo>
                    <a:pt x="230" y="284"/>
                  </a:lnTo>
                  <a:lnTo>
                    <a:pt x="230" y="284"/>
                  </a:lnTo>
                  <a:lnTo>
                    <a:pt x="236" y="282"/>
                  </a:lnTo>
                  <a:lnTo>
                    <a:pt x="244" y="278"/>
                  </a:lnTo>
                  <a:lnTo>
                    <a:pt x="248" y="272"/>
                  </a:lnTo>
                  <a:lnTo>
                    <a:pt x="248" y="264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48" y="120"/>
                  </a:lnTo>
                  <a:lnTo>
                    <a:pt x="248" y="120"/>
                  </a:lnTo>
                  <a:close/>
                  <a:moveTo>
                    <a:pt x="28" y="202"/>
                  </a:moveTo>
                  <a:lnTo>
                    <a:pt x="28" y="202"/>
                  </a:lnTo>
                  <a:lnTo>
                    <a:pt x="30" y="206"/>
                  </a:lnTo>
                  <a:lnTo>
                    <a:pt x="36" y="208"/>
                  </a:lnTo>
                  <a:lnTo>
                    <a:pt x="36" y="208"/>
                  </a:lnTo>
                  <a:lnTo>
                    <a:pt x="38" y="208"/>
                  </a:lnTo>
                  <a:lnTo>
                    <a:pt x="38" y="208"/>
                  </a:lnTo>
                  <a:lnTo>
                    <a:pt x="42" y="206"/>
                  </a:lnTo>
                  <a:lnTo>
                    <a:pt x="44" y="204"/>
                  </a:lnTo>
                  <a:lnTo>
                    <a:pt x="44" y="200"/>
                  </a:lnTo>
                  <a:lnTo>
                    <a:pt x="44" y="19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16" y="118"/>
                  </a:lnTo>
                  <a:lnTo>
                    <a:pt x="14" y="116"/>
                  </a:lnTo>
                  <a:lnTo>
                    <a:pt x="1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4" y="118"/>
                  </a:lnTo>
                  <a:lnTo>
                    <a:pt x="2" y="120"/>
                  </a:lnTo>
                  <a:lnTo>
                    <a:pt x="2" y="124"/>
                  </a:lnTo>
                  <a:lnTo>
                    <a:pt x="2" y="126"/>
                  </a:lnTo>
                  <a:lnTo>
                    <a:pt x="28" y="202"/>
                  </a:lnTo>
                  <a:close/>
                </a:path>
              </a:pathLst>
            </a:custGeom>
            <a:solidFill>
              <a:srgbClr val="DF19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00" y="4903200"/>
            <a:ext cx="720000" cy="720000"/>
            <a:chOff x="8742468" y="3474401"/>
            <a:chExt cx="612000" cy="612000"/>
          </a:xfrm>
        </p:grpSpPr>
        <p:sp>
          <p:nvSpPr>
            <p:cNvPr id="22" name="Oval 21"/>
            <p:cNvSpPr/>
            <p:nvPr/>
          </p:nvSpPr>
          <p:spPr bwMode="ltGray">
            <a:xfrm>
              <a:off x="8742468" y="3474401"/>
              <a:ext cx="612000" cy="61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8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4847"/>
            <p:cNvSpPr>
              <a:spLocks noEditPoints="1"/>
            </p:cNvSpPr>
            <p:nvPr/>
          </p:nvSpPr>
          <p:spPr bwMode="auto">
            <a:xfrm>
              <a:off x="8894545" y="3569952"/>
              <a:ext cx="307068" cy="424047"/>
            </a:xfrm>
            <a:custGeom>
              <a:avLst/>
              <a:gdLst>
                <a:gd name="T0" fmla="*/ 252 w 252"/>
                <a:gd name="T1" fmla="*/ 332 h 348"/>
                <a:gd name="T2" fmla="*/ 242 w 252"/>
                <a:gd name="T3" fmla="*/ 346 h 348"/>
                <a:gd name="T4" fmla="*/ 16 w 252"/>
                <a:gd name="T5" fmla="*/ 348 h 348"/>
                <a:gd name="T6" fmla="*/ 2 w 252"/>
                <a:gd name="T7" fmla="*/ 338 h 348"/>
                <a:gd name="T8" fmla="*/ 0 w 252"/>
                <a:gd name="T9" fmla="*/ 32 h 348"/>
                <a:gd name="T10" fmla="*/ 10 w 252"/>
                <a:gd name="T11" fmla="*/ 16 h 348"/>
                <a:gd name="T12" fmla="*/ 90 w 252"/>
                <a:gd name="T13" fmla="*/ 16 h 348"/>
                <a:gd name="T14" fmla="*/ 86 w 252"/>
                <a:gd name="T15" fmla="*/ 30 h 348"/>
                <a:gd name="T16" fmla="*/ 16 w 252"/>
                <a:gd name="T17" fmla="*/ 332 h 348"/>
                <a:gd name="T18" fmla="*/ 168 w 252"/>
                <a:gd name="T19" fmla="*/ 34 h 348"/>
                <a:gd name="T20" fmla="*/ 164 w 252"/>
                <a:gd name="T21" fmla="*/ 26 h 348"/>
                <a:gd name="T22" fmla="*/ 236 w 252"/>
                <a:gd name="T23" fmla="*/ 16 h 348"/>
                <a:gd name="T24" fmla="*/ 248 w 252"/>
                <a:gd name="T25" fmla="*/ 20 h 348"/>
                <a:gd name="T26" fmla="*/ 252 w 252"/>
                <a:gd name="T27" fmla="*/ 32 h 348"/>
                <a:gd name="T28" fmla="*/ 36 w 252"/>
                <a:gd name="T29" fmla="*/ 312 h 348"/>
                <a:gd name="T30" fmla="*/ 36 w 252"/>
                <a:gd name="T31" fmla="*/ 94 h 348"/>
                <a:gd name="T32" fmla="*/ 216 w 252"/>
                <a:gd name="T33" fmla="*/ 94 h 348"/>
                <a:gd name="T34" fmla="*/ 132 w 252"/>
                <a:gd name="T35" fmla="*/ 186 h 348"/>
                <a:gd name="T36" fmla="*/ 122 w 252"/>
                <a:gd name="T37" fmla="*/ 184 h 348"/>
                <a:gd name="T38" fmla="*/ 74 w 252"/>
                <a:gd name="T39" fmla="*/ 206 h 348"/>
                <a:gd name="T40" fmla="*/ 68 w 252"/>
                <a:gd name="T41" fmla="*/ 204 h 348"/>
                <a:gd name="T42" fmla="*/ 60 w 252"/>
                <a:gd name="T43" fmla="*/ 206 h 348"/>
                <a:gd name="T44" fmla="*/ 58 w 252"/>
                <a:gd name="T45" fmla="*/ 218 h 348"/>
                <a:gd name="T46" fmla="*/ 78 w 252"/>
                <a:gd name="T47" fmla="*/ 238 h 348"/>
                <a:gd name="T48" fmla="*/ 86 w 252"/>
                <a:gd name="T49" fmla="*/ 242 h 348"/>
                <a:gd name="T50" fmla="*/ 132 w 252"/>
                <a:gd name="T51" fmla="*/ 200 h 348"/>
                <a:gd name="T52" fmla="*/ 134 w 252"/>
                <a:gd name="T53" fmla="*/ 192 h 348"/>
                <a:gd name="T54" fmla="*/ 132 w 252"/>
                <a:gd name="T55" fmla="*/ 186 h 348"/>
                <a:gd name="T56" fmla="*/ 128 w 252"/>
                <a:gd name="T57" fmla="*/ 122 h 348"/>
                <a:gd name="T58" fmla="*/ 118 w 252"/>
                <a:gd name="T59" fmla="*/ 124 h 348"/>
                <a:gd name="T60" fmla="*/ 74 w 252"/>
                <a:gd name="T61" fmla="*/ 144 h 348"/>
                <a:gd name="T62" fmla="*/ 64 w 252"/>
                <a:gd name="T63" fmla="*/ 142 h 348"/>
                <a:gd name="T64" fmla="*/ 58 w 252"/>
                <a:gd name="T65" fmla="*/ 148 h 348"/>
                <a:gd name="T66" fmla="*/ 60 w 252"/>
                <a:gd name="T67" fmla="*/ 158 h 348"/>
                <a:gd name="T68" fmla="*/ 82 w 252"/>
                <a:gd name="T69" fmla="*/ 180 h 348"/>
                <a:gd name="T70" fmla="*/ 90 w 252"/>
                <a:gd name="T71" fmla="*/ 180 h 348"/>
                <a:gd name="T72" fmla="*/ 132 w 252"/>
                <a:gd name="T73" fmla="*/ 138 h 348"/>
                <a:gd name="T74" fmla="*/ 134 w 252"/>
                <a:gd name="T75" fmla="*/ 126 h 348"/>
                <a:gd name="T76" fmla="*/ 36 w 252"/>
                <a:gd name="T77" fmla="*/ 64 h 348"/>
                <a:gd name="T78" fmla="*/ 40 w 252"/>
                <a:gd name="T79" fmla="*/ 54 h 348"/>
                <a:gd name="T80" fmla="*/ 78 w 252"/>
                <a:gd name="T81" fmla="*/ 48 h 348"/>
                <a:gd name="T82" fmla="*/ 94 w 252"/>
                <a:gd name="T83" fmla="*/ 42 h 348"/>
                <a:gd name="T84" fmla="*/ 100 w 252"/>
                <a:gd name="T85" fmla="*/ 26 h 348"/>
                <a:gd name="T86" fmla="*/ 116 w 252"/>
                <a:gd name="T87" fmla="*/ 2 h 348"/>
                <a:gd name="T88" fmla="*/ 136 w 252"/>
                <a:gd name="T89" fmla="*/ 2 h 348"/>
                <a:gd name="T90" fmla="*/ 152 w 252"/>
                <a:gd name="T91" fmla="*/ 26 h 348"/>
                <a:gd name="T92" fmla="*/ 158 w 252"/>
                <a:gd name="T93" fmla="*/ 42 h 348"/>
                <a:gd name="T94" fmla="*/ 200 w 252"/>
                <a:gd name="T95" fmla="*/ 48 h 348"/>
                <a:gd name="T96" fmla="*/ 212 w 252"/>
                <a:gd name="T97" fmla="*/ 54 h 348"/>
                <a:gd name="T98" fmla="*/ 216 w 252"/>
                <a:gd name="T99" fmla="*/ 78 h 348"/>
                <a:gd name="T100" fmla="*/ 36 w 252"/>
                <a:gd name="T101" fmla="*/ 82 h 348"/>
                <a:gd name="T102" fmla="*/ 36 w 252"/>
                <a:gd name="T103" fmla="*/ 64 h 348"/>
                <a:gd name="T104" fmla="*/ 116 w 252"/>
                <a:gd name="T105" fmla="*/ 30 h 348"/>
                <a:gd name="T106" fmla="*/ 126 w 252"/>
                <a:gd name="T107" fmla="*/ 38 h 348"/>
                <a:gd name="T108" fmla="*/ 134 w 252"/>
                <a:gd name="T109" fmla="*/ 34 h 348"/>
                <a:gd name="T110" fmla="*/ 136 w 252"/>
                <a:gd name="T111" fmla="*/ 26 h 348"/>
                <a:gd name="T112" fmla="*/ 130 w 252"/>
                <a:gd name="T113" fmla="*/ 16 h 348"/>
                <a:gd name="T114" fmla="*/ 122 w 252"/>
                <a:gd name="T115" fmla="*/ 16 h 348"/>
                <a:gd name="T116" fmla="*/ 116 w 252"/>
                <a:gd name="T117" fmla="*/ 2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2" h="348">
                  <a:moveTo>
                    <a:pt x="252" y="32"/>
                  </a:moveTo>
                  <a:lnTo>
                    <a:pt x="252" y="332"/>
                  </a:lnTo>
                  <a:lnTo>
                    <a:pt x="252" y="332"/>
                  </a:lnTo>
                  <a:lnTo>
                    <a:pt x="250" y="338"/>
                  </a:lnTo>
                  <a:lnTo>
                    <a:pt x="248" y="344"/>
                  </a:lnTo>
                  <a:lnTo>
                    <a:pt x="242" y="346"/>
                  </a:lnTo>
                  <a:lnTo>
                    <a:pt x="236" y="348"/>
                  </a:lnTo>
                  <a:lnTo>
                    <a:pt x="16" y="348"/>
                  </a:lnTo>
                  <a:lnTo>
                    <a:pt x="16" y="348"/>
                  </a:lnTo>
                  <a:lnTo>
                    <a:pt x="10" y="346"/>
                  </a:lnTo>
                  <a:lnTo>
                    <a:pt x="4" y="344"/>
                  </a:lnTo>
                  <a:lnTo>
                    <a:pt x="2" y="338"/>
                  </a:lnTo>
                  <a:lnTo>
                    <a:pt x="0" y="3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86" y="30"/>
                  </a:lnTo>
                  <a:lnTo>
                    <a:pt x="84" y="34"/>
                  </a:lnTo>
                  <a:lnTo>
                    <a:pt x="16" y="34"/>
                  </a:lnTo>
                  <a:lnTo>
                    <a:pt x="16" y="332"/>
                  </a:lnTo>
                  <a:lnTo>
                    <a:pt x="236" y="332"/>
                  </a:lnTo>
                  <a:lnTo>
                    <a:pt x="236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6" y="30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16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42" y="16"/>
                  </a:lnTo>
                  <a:lnTo>
                    <a:pt x="248" y="20"/>
                  </a:lnTo>
                  <a:lnTo>
                    <a:pt x="250" y="26"/>
                  </a:lnTo>
                  <a:lnTo>
                    <a:pt x="252" y="32"/>
                  </a:lnTo>
                  <a:lnTo>
                    <a:pt x="252" y="32"/>
                  </a:lnTo>
                  <a:close/>
                  <a:moveTo>
                    <a:pt x="216" y="94"/>
                  </a:moveTo>
                  <a:lnTo>
                    <a:pt x="216" y="312"/>
                  </a:lnTo>
                  <a:lnTo>
                    <a:pt x="36" y="312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6" y="94"/>
                  </a:lnTo>
                  <a:lnTo>
                    <a:pt x="216" y="94"/>
                  </a:lnTo>
                  <a:close/>
                  <a:moveTo>
                    <a:pt x="132" y="186"/>
                  </a:moveTo>
                  <a:lnTo>
                    <a:pt x="132" y="186"/>
                  </a:lnTo>
                  <a:lnTo>
                    <a:pt x="128" y="184"/>
                  </a:lnTo>
                  <a:lnTo>
                    <a:pt x="124" y="182"/>
                  </a:lnTo>
                  <a:lnTo>
                    <a:pt x="122" y="184"/>
                  </a:lnTo>
                  <a:lnTo>
                    <a:pt x="118" y="186"/>
                  </a:lnTo>
                  <a:lnTo>
                    <a:pt x="86" y="218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70" y="204"/>
                  </a:lnTo>
                  <a:lnTo>
                    <a:pt x="68" y="204"/>
                  </a:lnTo>
                  <a:lnTo>
                    <a:pt x="64" y="204"/>
                  </a:lnTo>
                  <a:lnTo>
                    <a:pt x="60" y="206"/>
                  </a:lnTo>
                  <a:lnTo>
                    <a:pt x="60" y="206"/>
                  </a:lnTo>
                  <a:lnTo>
                    <a:pt x="58" y="210"/>
                  </a:lnTo>
                  <a:lnTo>
                    <a:pt x="58" y="214"/>
                  </a:lnTo>
                  <a:lnTo>
                    <a:pt x="58" y="218"/>
                  </a:lnTo>
                  <a:lnTo>
                    <a:pt x="60" y="220"/>
                  </a:lnTo>
                  <a:lnTo>
                    <a:pt x="78" y="238"/>
                  </a:lnTo>
                  <a:lnTo>
                    <a:pt x="78" y="238"/>
                  </a:lnTo>
                  <a:lnTo>
                    <a:pt x="82" y="242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90" y="242"/>
                  </a:lnTo>
                  <a:lnTo>
                    <a:pt x="92" y="238"/>
                  </a:lnTo>
                  <a:lnTo>
                    <a:pt x="132" y="200"/>
                  </a:lnTo>
                  <a:lnTo>
                    <a:pt x="132" y="200"/>
                  </a:lnTo>
                  <a:lnTo>
                    <a:pt x="134" y="196"/>
                  </a:lnTo>
                  <a:lnTo>
                    <a:pt x="134" y="192"/>
                  </a:lnTo>
                  <a:lnTo>
                    <a:pt x="134" y="188"/>
                  </a:lnTo>
                  <a:lnTo>
                    <a:pt x="132" y="186"/>
                  </a:lnTo>
                  <a:lnTo>
                    <a:pt x="132" y="186"/>
                  </a:lnTo>
                  <a:close/>
                  <a:moveTo>
                    <a:pt x="132" y="124"/>
                  </a:moveTo>
                  <a:lnTo>
                    <a:pt x="132" y="124"/>
                  </a:lnTo>
                  <a:lnTo>
                    <a:pt x="128" y="122"/>
                  </a:lnTo>
                  <a:lnTo>
                    <a:pt x="124" y="120"/>
                  </a:lnTo>
                  <a:lnTo>
                    <a:pt x="122" y="122"/>
                  </a:lnTo>
                  <a:lnTo>
                    <a:pt x="118" y="124"/>
                  </a:lnTo>
                  <a:lnTo>
                    <a:pt x="86" y="156"/>
                  </a:lnTo>
                  <a:lnTo>
                    <a:pt x="74" y="144"/>
                  </a:lnTo>
                  <a:lnTo>
                    <a:pt x="74" y="144"/>
                  </a:lnTo>
                  <a:lnTo>
                    <a:pt x="70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58" y="148"/>
                  </a:lnTo>
                  <a:lnTo>
                    <a:pt x="58" y="152"/>
                  </a:lnTo>
                  <a:lnTo>
                    <a:pt x="58" y="156"/>
                  </a:lnTo>
                  <a:lnTo>
                    <a:pt x="60" y="158"/>
                  </a:lnTo>
                  <a:lnTo>
                    <a:pt x="78" y="178"/>
                  </a:lnTo>
                  <a:lnTo>
                    <a:pt x="78" y="178"/>
                  </a:lnTo>
                  <a:lnTo>
                    <a:pt x="82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2" y="178"/>
                  </a:lnTo>
                  <a:lnTo>
                    <a:pt x="132" y="138"/>
                  </a:lnTo>
                  <a:lnTo>
                    <a:pt x="132" y="138"/>
                  </a:lnTo>
                  <a:lnTo>
                    <a:pt x="134" y="134"/>
                  </a:lnTo>
                  <a:lnTo>
                    <a:pt x="134" y="130"/>
                  </a:lnTo>
                  <a:lnTo>
                    <a:pt x="134" y="126"/>
                  </a:lnTo>
                  <a:lnTo>
                    <a:pt x="132" y="124"/>
                  </a:lnTo>
                  <a:lnTo>
                    <a:pt x="132" y="124"/>
                  </a:lnTo>
                  <a:close/>
                  <a:moveTo>
                    <a:pt x="36" y="64"/>
                  </a:moveTo>
                  <a:lnTo>
                    <a:pt x="36" y="64"/>
                  </a:lnTo>
                  <a:lnTo>
                    <a:pt x="36" y="58"/>
                  </a:lnTo>
                  <a:lnTo>
                    <a:pt x="40" y="54"/>
                  </a:lnTo>
                  <a:lnTo>
                    <a:pt x="46" y="50"/>
                  </a:lnTo>
                  <a:lnTo>
                    <a:pt x="52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6" y="46"/>
                  </a:lnTo>
                  <a:lnTo>
                    <a:pt x="94" y="42"/>
                  </a:lnTo>
                  <a:lnTo>
                    <a:pt x="98" y="3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2" y="16"/>
                  </a:lnTo>
                  <a:lnTo>
                    <a:pt x="108" y="8"/>
                  </a:lnTo>
                  <a:lnTo>
                    <a:pt x="116" y="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36" y="2"/>
                  </a:lnTo>
                  <a:lnTo>
                    <a:pt x="144" y="8"/>
                  </a:lnTo>
                  <a:lnTo>
                    <a:pt x="150" y="16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66" y="46"/>
                  </a:lnTo>
                  <a:lnTo>
                    <a:pt x="174" y="48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206" y="50"/>
                  </a:lnTo>
                  <a:lnTo>
                    <a:pt x="212" y="54"/>
                  </a:lnTo>
                  <a:lnTo>
                    <a:pt x="216" y="58"/>
                  </a:lnTo>
                  <a:lnTo>
                    <a:pt x="216" y="64"/>
                  </a:lnTo>
                  <a:lnTo>
                    <a:pt x="216" y="78"/>
                  </a:lnTo>
                  <a:lnTo>
                    <a:pt x="216" y="78"/>
                  </a:lnTo>
                  <a:lnTo>
                    <a:pt x="216" y="82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6" y="78"/>
                  </a:lnTo>
                  <a:lnTo>
                    <a:pt x="36" y="64"/>
                  </a:lnTo>
                  <a:close/>
                  <a:moveTo>
                    <a:pt x="116" y="26"/>
                  </a:moveTo>
                  <a:lnTo>
                    <a:pt x="116" y="26"/>
                  </a:lnTo>
                  <a:lnTo>
                    <a:pt x="116" y="30"/>
                  </a:lnTo>
                  <a:lnTo>
                    <a:pt x="118" y="34"/>
                  </a:lnTo>
                  <a:lnTo>
                    <a:pt x="122" y="36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30" y="36"/>
                  </a:lnTo>
                  <a:lnTo>
                    <a:pt x="134" y="34"/>
                  </a:lnTo>
                  <a:lnTo>
                    <a:pt x="136" y="30"/>
                  </a:lnTo>
                  <a:lnTo>
                    <a:pt x="136" y="26"/>
                  </a:lnTo>
                  <a:lnTo>
                    <a:pt x="136" y="26"/>
                  </a:lnTo>
                  <a:lnTo>
                    <a:pt x="136" y="22"/>
                  </a:lnTo>
                  <a:lnTo>
                    <a:pt x="134" y="20"/>
                  </a:lnTo>
                  <a:lnTo>
                    <a:pt x="130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2" y="16"/>
                  </a:lnTo>
                  <a:lnTo>
                    <a:pt x="118" y="20"/>
                  </a:lnTo>
                  <a:lnTo>
                    <a:pt x="116" y="22"/>
                  </a:lnTo>
                  <a:lnTo>
                    <a:pt x="116" y="26"/>
                  </a:lnTo>
                  <a:lnTo>
                    <a:pt x="116" y="26"/>
                  </a:lnTo>
                  <a:close/>
                </a:path>
              </a:pathLst>
            </a:custGeom>
            <a:solidFill>
              <a:srgbClr val="F8B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05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Refunds</a:t>
            </a:r>
            <a:r>
              <a:rPr lang="en-AU" b="1" dirty="0">
                <a:solidFill>
                  <a:srgbClr val="C02144"/>
                </a:solidFill>
                <a:latin typeface="Calibri"/>
                <a:cs typeface="Calibri"/>
              </a:rPr>
              <a:t> and exchanges (</a:t>
            </a:r>
            <a:r>
              <a:rPr lang="en-AU" b="1" dirty="0" err="1">
                <a:solidFill>
                  <a:srgbClr val="C02144"/>
                </a:solidFill>
                <a:latin typeface="Calibri"/>
                <a:cs typeface="Calibri"/>
              </a:rPr>
              <a:t>COVID</a:t>
            </a:r>
            <a:r>
              <a:rPr lang="en-AU" b="1" dirty="0">
                <a:solidFill>
                  <a:srgbClr val="C02144"/>
                </a:solidFill>
                <a:latin typeface="Calibri"/>
                <a:cs typeface="Calibri"/>
              </a:rPr>
              <a:t>-19)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00697" y="3022492"/>
            <a:ext cx="8289878" cy="2790000"/>
            <a:chOff x="1575126" y="2936924"/>
            <a:chExt cx="8289878" cy="2790000"/>
          </a:xfrm>
        </p:grpSpPr>
        <p:sp>
          <p:nvSpPr>
            <p:cNvPr id="8" name="Rectangle 7"/>
            <p:cNvSpPr/>
            <p:nvPr/>
          </p:nvSpPr>
          <p:spPr>
            <a:xfrm>
              <a:off x="1575126" y="3206924"/>
              <a:ext cx="3960000" cy="25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endParaRPr lang="en-AU" sz="1600" dirty="0">
                <a:solidFill>
                  <a:schemeClr val="tx1"/>
                </a:solidFill>
              </a:endParaRP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600" dirty="0">
                  <a:solidFill>
                    <a:schemeClr val="tx1"/>
                  </a:solidFill>
                </a:rPr>
                <a:t>Required to self-isolate or quarantine</a:t>
              </a: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</a:pPr>
              <a:r>
                <a:rPr lang="en-AU" sz="1600" dirty="0">
                  <a:solidFill>
                    <a:schemeClr val="tx1"/>
                  </a:solidFill>
                </a:rPr>
                <a:t>Confirmed </a:t>
              </a:r>
              <a:r>
                <a:rPr lang="en-AU" sz="1600" dirty="0" err="1">
                  <a:solidFill>
                    <a:schemeClr val="tx1"/>
                  </a:solidFill>
                </a:rPr>
                <a:t>COVID</a:t>
              </a:r>
              <a:r>
                <a:rPr lang="en-AU" sz="1600" dirty="0">
                  <a:solidFill>
                    <a:schemeClr val="tx1"/>
                  </a:solidFill>
                </a:rPr>
                <a:t>-19 case</a:t>
              </a: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</a:pPr>
              <a:r>
                <a:rPr lang="en-AU" sz="1600" dirty="0">
                  <a:solidFill>
                    <a:schemeClr val="tx1"/>
                  </a:solidFill>
                </a:rPr>
                <a:t>Close contact of confirmed case</a:t>
              </a: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</a:pPr>
              <a:r>
                <a:rPr lang="en-AU" sz="1600" dirty="0">
                  <a:solidFill>
                    <a:schemeClr val="tx1"/>
                  </a:solidFill>
                </a:rPr>
                <a:t>Living/been in high risk area</a:t>
              </a: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</a:pPr>
              <a:r>
                <a:rPr lang="en-AU" sz="1600" dirty="0">
                  <a:solidFill>
                    <a:schemeClr val="tx1"/>
                  </a:solidFill>
                </a:rPr>
                <a:t>Returned from overseas</a:t>
              </a:r>
            </a:p>
            <a:p>
              <a:pPr marL="742950" lvl="1" indent="-285750">
                <a:spcBef>
                  <a:spcPts val="200"/>
                </a:spcBef>
                <a:spcAft>
                  <a:spcPts val="200"/>
                </a:spcAft>
                <a:buFont typeface="Symbol" panose="05050102010706020507" pitchFamily="18" charset="2"/>
                <a:buChar char="-"/>
              </a:pPr>
              <a:r>
                <a:rPr lang="en-AU" sz="1600" dirty="0">
                  <a:solidFill>
                    <a:schemeClr val="tx1"/>
                  </a:solidFill>
                </a:rPr>
                <a:t>Awaiting test results </a:t>
              </a: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600" dirty="0">
                  <a:solidFill>
                    <a:schemeClr val="tx1"/>
                  </a:solidFill>
                </a:rPr>
                <a:t>Feeling unwell with </a:t>
              </a:r>
              <a:r>
                <a:rPr lang="en-AU" sz="1600" dirty="0" err="1">
                  <a:solidFill>
                    <a:schemeClr val="tx1"/>
                  </a:solidFill>
                </a:rPr>
                <a:t>COVID</a:t>
              </a:r>
              <a:r>
                <a:rPr lang="en-AU" sz="1600" dirty="0">
                  <a:solidFill>
                    <a:schemeClr val="tx1"/>
                  </a:solidFill>
                </a:rPr>
                <a:t>-19 symptoms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55126" y="2936924"/>
              <a:ext cx="3600000" cy="504000"/>
            </a:xfrm>
            <a:prstGeom prst="roundRect">
              <a:avLst>
                <a:gd name="adj" fmla="val 2477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Offer refund/exchange/credit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05004" y="3206924"/>
              <a:ext cx="3960000" cy="252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AU" sz="1600" dirty="0">
                <a:solidFill>
                  <a:schemeClr val="tx1"/>
                </a:solidFill>
              </a:endParaRP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600" dirty="0">
                  <a:solidFill>
                    <a:schemeClr val="tx1"/>
                  </a:solidFill>
                </a:rPr>
                <a:t>Fear of exposure to </a:t>
              </a:r>
              <a:r>
                <a:rPr lang="en-AU" sz="1600" dirty="0" err="1">
                  <a:solidFill>
                    <a:schemeClr val="tx1"/>
                  </a:solidFill>
                </a:rPr>
                <a:t>COVID</a:t>
              </a:r>
              <a:r>
                <a:rPr lang="en-AU" sz="1600" dirty="0">
                  <a:solidFill>
                    <a:schemeClr val="tx1"/>
                  </a:solidFill>
                </a:rPr>
                <a:t>-19</a:t>
              </a: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600" dirty="0">
                  <a:solidFill>
                    <a:schemeClr val="tx1"/>
                  </a:solidFill>
                </a:rPr>
                <a:t>Feeling unwell (except </a:t>
              </a:r>
              <a:r>
                <a:rPr lang="en-AU" sz="1600" dirty="0" err="1">
                  <a:solidFill>
                    <a:schemeClr val="tx1"/>
                  </a:solidFill>
                </a:rPr>
                <a:t>COVID</a:t>
              </a:r>
              <a:r>
                <a:rPr lang="en-AU" sz="1600" dirty="0">
                  <a:solidFill>
                    <a:schemeClr val="tx1"/>
                  </a:solidFill>
                </a:rPr>
                <a:t>-19 illness or symptoms) </a:t>
              </a: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600" dirty="0">
                  <a:solidFill>
                    <a:schemeClr val="tx1"/>
                  </a:solidFill>
                </a:rPr>
                <a:t>Group at higher risk of </a:t>
              </a:r>
              <a:r>
                <a:rPr lang="en-AU" sz="1600" dirty="0" err="1">
                  <a:solidFill>
                    <a:schemeClr val="tx1"/>
                  </a:solidFill>
                </a:rPr>
                <a:t>COVID</a:t>
              </a:r>
              <a:r>
                <a:rPr lang="en-AU" sz="1600" dirty="0">
                  <a:solidFill>
                    <a:schemeClr val="tx1"/>
                  </a:solidFill>
                </a:rPr>
                <a:t>-19</a:t>
              </a: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600" dirty="0">
                  <a:solidFill>
                    <a:schemeClr val="tx1"/>
                  </a:solidFill>
                </a:rPr>
                <a:t>Denied entry</a:t>
              </a:r>
            </a:p>
            <a:p>
              <a:pPr marL="285750" indent="-285750">
                <a:spcBef>
                  <a:spcPts val="20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AU" sz="1600" dirty="0">
                  <a:solidFill>
                    <a:schemeClr val="tx1"/>
                  </a:solidFill>
                </a:rPr>
                <a:t>Leaves partway through event due to feeling unwell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U" sz="16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AU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085004" y="2936924"/>
              <a:ext cx="3600000" cy="504000"/>
            </a:xfrm>
            <a:prstGeom prst="roundRect">
              <a:avLst>
                <a:gd name="adj" fmla="val 24777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No refund/exchange/credit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38200" y="1855920"/>
            <a:ext cx="10369448" cy="612000"/>
            <a:chOff x="834430" y="1733848"/>
            <a:chExt cx="10369448" cy="612000"/>
          </a:xfrm>
        </p:grpSpPr>
        <p:sp>
          <p:nvSpPr>
            <p:cNvPr id="17" name="Rectangle 16"/>
            <p:cNvSpPr/>
            <p:nvPr/>
          </p:nvSpPr>
          <p:spPr>
            <a:xfrm>
              <a:off x="2316000" y="1985848"/>
              <a:ext cx="7560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4430" y="1733848"/>
              <a:ext cx="1800000" cy="612000"/>
            </a:xfrm>
            <a:prstGeom prst="roundRect">
              <a:avLst>
                <a:gd name="adj" fmla="val 24777"/>
              </a:avLst>
            </a:prstGeom>
            <a:solidFill>
              <a:srgbClr val="FA4616"/>
            </a:solidFill>
            <a:ln w="19050">
              <a:solidFill>
                <a:srgbClr val="FA4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Safety first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96792" y="1733848"/>
              <a:ext cx="1800000" cy="612000"/>
            </a:xfrm>
            <a:prstGeom prst="roundRect">
              <a:avLst>
                <a:gd name="adj" fmla="val 24777"/>
              </a:avLst>
            </a:prstGeom>
            <a:solidFill>
              <a:srgbClr val="00B388"/>
            </a:solidFill>
            <a:ln w="1905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Two-way trust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759154" y="1733848"/>
              <a:ext cx="2160000" cy="612000"/>
            </a:xfrm>
            <a:prstGeom prst="roundRect">
              <a:avLst>
                <a:gd name="adj" fmla="val 24777"/>
              </a:avLst>
            </a:prstGeom>
            <a:solidFill>
              <a:srgbClr val="2C5697"/>
            </a:solidFill>
            <a:ln w="19050">
              <a:solidFill>
                <a:srgbClr val="2C5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Positively influence consumer behaviour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081516" y="1733848"/>
              <a:ext cx="2160000" cy="612000"/>
            </a:xfrm>
            <a:prstGeom prst="roundRect">
              <a:avLst>
                <a:gd name="adj" fmla="val 24777"/>
              </a:avLst>
            </a:prstGeom>
            <a:solidFill>
              <a:srgbClr val="F8BE00"/>
            </a:solidFill>
            <a:ln w="19050">
              <a:solidFill>
                <a:srgbClr val="F8B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Supporting industry sustainability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403878" y="1733848"/>
              <a:ext cx="1800000" cy="612000"/>
            </a:xfrm>
            <a:prstGeom prst="roundRect">
              <a:avLst>
                <a:gd name="adj" fmla="val 24777"/>
              </a:avLst>
            </a:prstGeom>
            <a:solidFill>
              <a:srgbClr val="DF1995"/>
            </a:solidFill>
            <a:ln w="19050">
              <a:solidFill>
                <a:srgbClr val="DF19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b="1" dirty="0"/>
                <a:t>Evolving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3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Revised Ticketing Code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6300" y="5116743"/>
            <a:ext cx="7560000" cy="72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cs typeface="Calibri"/>
              </a:rPr>
              <a:t>Eighth edition of the Ticketing Code will come into effect on </a:t>
            </a:r>
            <a:r>
              <a:rPr lang="en-GB" b="1" dirty="0">
                <a:solidFill>
                  <a:sysClr val="windowText" lastClr="000000"/>
                </a:solidFill>
                <a:cs typeface="Calibri"/>
              </a:rPr>
              <a:t>1 January 2021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38199" y="2167214"/>
            <a:ext cx="9819652" cy="1080000"/>
            <a:chOff x="838199" y="2167214"/>
            <a:chExt cx="9819652" cy="1080000"/>
          </a:xfrm>
        </p:grpSpPr>
        <p:sp>
          <p:nvSpPr>
            <p:cNvPr id="18" name="Rectangle 17"/>
            <p:cNvSpPr/>
            <p:nvPr/>
          </p:nvSpPr>
          <p:spPr>
            <a:xfrm>
              <a:off x="2105063" y="2622208"/>
              <a:ext cx="7560000" cy="180000"/>
            </a:xfrm>
            <a:prstGeom prst="rect">
              <a:avLst/>
            </a:prstGeom>
            <a:solidFill>
              <a:srgbClr val="FA4616"/>
            </a:solidFill>
            <a:ln>
              <a:solidFill>
                <a:srgbClr val="FA4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38199" y="2167214"/>
              <a:ext cx="2160000" cy="1080000"/>
            </a:xfrm>
            <a:prstGeom prst="roundRect">
              <a:avLst/>
            </a:prstGeom>
            <a:solidFill>
              <a:srgbClr val="FA4616"/>
            </a:solidFill>
            <a:ln>
              <a:solidFill>
                <a:srgbClr val="FA4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 err="1"/>
                <a:t>ACCC’s</a:t>
              </a:r>
              <a:r>
                <a:rPr lang="en-AU" dirty="0"/>
                <a:t> key concerns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11416" y="2167214"/>
              <a:ext cx="234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A4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No intent to reschedule ‘postponed’ events</a:t>
              </a: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317851" y="2167214"/>
              <a:ext cx="234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A4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Regular communications 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64633" y="2167214"/>
              <a:ext cx="234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A4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Rescheduled events look substantially different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8200" y="3560219"/>
            <a:ext cx="9819651" cy="1080000"/>
            <a:chOff x="838200" y="3560219"/>
            <a:chExt cx="9819651" cy="1080000"/>
          </a:xfrm>
        </p:grpSpPr>
        <p:sp>
          <p:nvSpPr>
            <p:cNvPr id="19" name="Rectangle 18"/>
            <p:cNvSpPr/>
            <p:nvPr/>
          </p:nvSpPr>
          <p:spPr>
            <a:xfrm>
              <a:off x="2316000" y="4010219"/>
              <a:ext cx="7560000" cy="180000"/>
            </a:xfrm>
            <a:prstGeom prst="rect">
              <a:avLst/>
            </a:prstGeom>
            <a:solidFill>
              <a:srgbClr val="00B388"/>
            </a:solidFill>
            <a:ln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38200" y="3560219"/>
              <a:ext cx="2160000" cy="1080000"/>
            </a:xfrm>
            <a:prstGeom prst="roundRect">
              <a:avLst/>
            </a:prstGeom>
            <a:solidFill>
              <a:srgbClr val="00B388"/>
            </a:solidFill>
            <a:ln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Key changes 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211417" y="3560219"/>
              <a:ext cx="234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Intervening circumstances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764634" y="3560219"/>
              <a:ext cx="234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Refund ‘window’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317851" y="3560219"/>
              <a:ext cx="234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chemeClr val="tx1"/>
                  </a:solidFill>
                </a:rPr>
                <a:t>Timeframe for announcing new date of rescheduled events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3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Q&amp;A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132304"/>
            <a:ext cx="10620000" cy="529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-717550"/>
            <a:r>
              <a:rPr lang="en-AU" b="1" dirty="0" err="1" smtClean="0">
                <a:solidFill>
                  <a:schemeClr val="tx1"/>
                </a:solidFill>
              </a:rPr>
              <a:t>Q1</a:t>
            </a:r>
            <a:r>
              <a:rPr lang="en-AU" b="1" dirty="0" smtClean="0">
                <a:solidFill>
                  <a:schemeClr val="tx1"/>
                </a:solidFill>
              </a:rPr>
              <a:t>: 	</a:t>
            </a:r>
            <a:r>
              <a:rPr lang="en-AU" dirty="0" smtClean="0">
                <a:solidFill>
                  <a:schemeClr val="tx1"/>
                </a:solidFill>
              </a:rPr>
              <a:t>Can I present a dance or theatre event outdoors with up to 500 people?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2782458"/>
            <a:ext cx="10620000" cy="360000"/>
          </a:xfrm>
          <a:prstGeom prst="rect">
            <a:avLst/>
          </a:prstGeom>
          <a:solidFill>
            <a:srgbClr val="C021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>
                <a:solidFill>
                  <a:schemeClr val="bg1"/>
                </a:solidFill>
              </a:rPr>
              <a:t>VIC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3310949"/>
            <a:ext cx="10620000" cy="529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-717550"/>
            <a:r>
              <a:rPr lang="en-AU" b="1" dirty="0" err="1" smtClean="0">
                <a:solidFill>
                  <a:schemeClr val="tx1"/>
                </a:solidFill>
              </a:rPr>
              <a:t>Q2</a:t>
            </a:r>
            <a:r>
              <a:rPr lang="en-AU" b="1" dirty="0" smtClean="0">
                <a:solidFill>
                  <a:schemeClr val="tx1"/>
                </a:solidFill>
              </a:rPr>
              <a:t>: 	</a:t>
            </a:r>
            <a:r>
              <a:rPr lang="en-AU" dirty="0" smtClean="0">
                <a:solidFill>
                  <a:schemeClr val="tx1"/>
                </a:solidFill>
              </a:rPr>
              <a:t>Theatres can be open for the purpose of ‘broadcast’. Does that only include livestreaming? Or can it include recording of any kind in a venue (without an audience)?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201104"/>
            <a:ext cx="10620000" cy="529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-717550"/>
            <a:r>
              <a:rPr lang="en-AU" b="1" dirty="0" err="1" smtClean="0">
                <a:solidFill>
                  <a:schemeClr val="tx1"/>
                </a:solidFill>
              </a:rPr>
              <a:t>Q3</a:t>
            </a:r>
            <a:r>
              <a:rPr lang="en-AU" b="1" dirty="0" smtClean="0">
                <a:solidFill>
                  <a:schemeClr val="tx1"/>
                </a:solidFill>
              </a:rPr>
              <a:t>: 	</a:t>
            </a:r>
            <a:r>
              <a:rPr lang="en-AU" dirty="0" smtClean="0">
                <a:solidFill>
                  <a:schemeClr val="tx1"/>
                </a:solidFill>
              </a:rPr>
              <a:t>What </a:t>
            </a:r>
            <a:r>
              <a:rPr lang="en-AU" dirty="0">
                <a:solidFill>
                  <a:schemeClr val="tx1"/>
                </a:solidFill>
              </a:rPr>
              <a:t>is the recommended </a:t>
            </a:r>
            <a:r>
              <a:rPr lang="en-AU" dirty="0" err="1">
                <a:solidFill>
                  <a:schemeClr val="tx1"/>
                </a:solidFill>
              </a:rPr>
              <a:t>COVID</a:t>
            </a:r>
            <a:r>
              <a:rPr lang="en-AU" dirty="0">
                <a:solidFill>
                  <a:schemeClr val="tx1"/>
                </a:solidFill>
              </a:rPr>
              <a:t> Safe distance between the front row of audience members and the performers on stage or in an orchestra pit for various genres</a:t>
            </a:r>
            <a:r>
              <a:rPr lang="en-AU" dirty="0" smtClean="0">
                <a:solidFill>
                  <a:schemeClr val="tx1"/>
                </a:solidFill>
              </a:rPr>
              <a:t>?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727782"/>
            <a:ext cx="10620000" cy="360000"/>
          </a:xfrm>
          <a:prstGeom prst="rect">
            <a:avLst/>
          </a:prstGeom>
          <a:solidFill>
            <a:srgbClr val="C021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>
                <a:solidFill>
                  <a:schemeClr val="bg1"/>
                </a:solidFill>
              </a:rPr>
              <a:t>NSW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524520"/>
            <a:ext cx="9648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7550" indent="-717550"/>
            <a:r>
              <a:rPr lang="en-AU" b="1" dirty="0" err="1" smtClean="0">
                <a:solidFill>
                  <a:schemeClr val="tx1"/>
                </a:solidFill>
              </a:rPr>
              <a:t>Q4</a:t>
            </a:r>
            <a:r>
              <a:rPr lang="en-AU" b="1" dirty="0" smtClean="0">
                <a:solidFill>
                  <a:schemeClr val="tx1"/>
                </a:solidFill>
              </a:rPr>
              <a:t>: 	</a:t>
            </a:r>
            <a:r>
              <a:rPr lang="en-AU" dirty="0" smtClean="0">
                <a:solidFill>
                  <a:schemeClr val="tx1"/>
                </a:solidFill>
              </a:rPr>
              <a:t>How could a workforce bubble apply to our industry, when there may be crew who work across multiple sites?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4967291"/>
            <a:ext cx="10620000" cy="360000"/>
          </a:xfrm>
          <a:prstGeom prst="rect">
            <a:avLst/>
          </a:prstGeom>
          <a:solidFill>
            <a:srgbClr val="C0214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 smtClean="0">
                <a:solidFill>
                  <a:schemeClr val="bg1"/>
                </a:solidFill>
              </a:rPr>
              <a:t>National / sector-wide</a:t>
            </a:r>
            <a:endParaRPr lang="en-A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6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88E124-E5D2-4ABE-B504-5186F2C0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600" b="1" dirty="0">
                <a:solidFill>
                  <a:schemeClr val="bg1"/>
                </a:solidFill>
                <a:latin typeface="+mn-lt"/>
              </a:rPr>
              <a:t>Thank you!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-1267968"/>
            <a:ext cx="12188952" cy="812596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0FCA05-4055-4867-839C-EE20B9195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Thank you!</a:t>
            </a:r>
          </a:p>
          <a:p>
            <a:endParaRPr lang="en-AU" sz="1200" dirty="0">
              <a:solidFill>
                <a:schemeClr val="bg1"/>
              </a:solidFill>
            </a:endParaRPr>
          </a:p>
          <a:p>
            <a:endParaRPr lang="en-AU" sz="1200" dirty="0">
              <a:solidFill>
                <a:schemeClr val="bg1"/>
              </a:solidFill>
            </a:endParaRPr>
          </a:p>
          <a:p>
            <a:r>
              <a:rPr lang="en-AU" sz="1200" i="1" dirty="0">
                <a:solidFill>
                  <a:schemeClr val="bg1"/>
                </a:solidFill>
              </a:rPr>
              <a:t>Ghost light, </a:t>
            </a:r>
            <a:r>
              <a:rPr lang="en-AU" sz="1200" b="1" i="1" dirty="0">
                <a:solidFill>
                  <a:schemeClr val="bg1"/>
                </a:solidFill>
              </a:rPr>
              <a:t>Arts Centre Melbourne</a:t>
            </a:r>
            <a:r>
              <a:rPr lang="en-AU" sz="1200" i="1" dirty="0">
                <a:solidFill>
                  <a:schemeClr val="bg1"/>
                </a:solidFill>
              </a:rPr>
              <a:t>. Photo: </a:t>
            </a:r>
            <a:r>
              <a:rPr lang="en-AU" sz="1200" b="1" i="1" dirty="0">
                <a:solidFill>
                  <a:schemeClr val="bg1"/>
                </a:solidFill>
              </a:rPr>
              <a:t>Mark Gambino</a:t>
            </a:r>
            <a:r>
              <a:rPr lang="en-AU" sz="1200" i="1" dirty="0">
                <a:solidFill>
                  <a:schemeClr val="bg1"/>
                </a:solidFill>
              </a:rPr>
              <a:t>.</a:t>
            </a:r>
            <a:endParaRPr lang="en-AU" sz="11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  <a:solidFill>
            <a:srgbClr val="2C5697"/>
          </a:solidFill>
          <a:ln>
            <a:noFill/>
          </a:ln>
        </p:spPr>
      </p:pic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EDB80FBF-4DB9-4DC9-9E22-7A1678BD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2144"/>
                </a:solidFill>
                <a:latin typeface="Calibri"/>
                <a:cs typeface="Calibri"/>
              </a:rPr>
              <a:t>Agenda 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387436"/>
              </p:ext>
            </p:extLst>
          </p:nvPr>
        </p:nvGraphicFramePr>
        <p:xfrm>
          <a:off x="1801956" y="1542821"/>
          <a:ext cx="7200000" cy="4284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0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COVID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-19: 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National update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LPA's roadmap to reopening theatres and live productions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​,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discussions with government 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Priorities for future government support and advocacy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Negotiations with 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MEAA</a:t>
                      </a:r>
                      <a:endParaRPr lang="en-GB" sz="1800" dirty="0">
                        <a:solidFill>
                          <a:srgbClr val="000000"/>
                        </a:solidFill>
                        <a:ea typeface="+mn-lt"/>
                        <a:cs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‘Failure to produce’, Performers' Collective Agreement (</a:t>
                      </a:r>
                      <a:r>
                        <a:rPr lang="en-GB" sz="1400" dirty="0" err="1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PCA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), digital agreements</a:t>
                      </a:r>
                      <a:endParaRPr lang="en-US" sz="1400" dirty="0">
                        <a:solidFill>
                          <a:srgbClr val="000000"/>
                        </a:solidFill>
                        <a:cs typeface="Calibri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New Live Performance Award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Refunds and exchanges (</a:t>
                      </a:r>
                      <a:r>
                        <a:rPr lang="en-GB" sz="1800" dirty="0" err="1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COVID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-19)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Revised Ticketing Code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a typeface="+mn-lt"/>
                          <a:cs typeface="+mn-lt"/>
                        </a:rPr>
                        <a:t>Q&amp;A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37551" y="1576041"/>
            <a:ext cx="720000" cy="540000"/>
          </a:xfrm>
          <a:prstGeom prst="roundRect">
            <a:avLst/>
          </a:prstGeom>
          <a:solidFill>
            <a:srgbClr val="FA4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cs typeface="Calibri"/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7551" y="2186896"/>
            <a:ext cx="720000" cy="540000"/>
          </a:xfrm>
          <a:prstGeom prst="roundRect">
            <a:avLst/>
          </a:prstGeom>
          <a:solidFill>
            <a:srgbClr val="00B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cs typeface="Calibri"/>
              </a:rPr>
              <a:t>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37551" y="2797751"/>
            <a:ext cx="720000" cy="540000"/>
          </a:xfrm>
          <a:prstGeom prst="roundRect">
            <a:avLst/>
          </a:prstGeom>
          <a:solidFill>
            <a:srgbClr val="2C5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cs typeface="Calibri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37551" y="3408606"/>
            <a:ext cx="720000" cy="540000"/>
          </a:xfrm>
          <a:prstGeom prst="roundRect">
            <a:avLst/>
          </a:prstGeom>
          <a:solidFill>
            <a:srgbClr val="F8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cs typeface="Calibri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37551" y="4019461"/>
            <a:ext cx="720000" cy="540000"/>
          </a:xfrm>
          <a:prstGeom prst="roundRect">
            <a:avLst/>
          </a:prstGeom>
          <a:solidFill>
            <a:srgbClr val="DF19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cs typeface="Calibri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37551" y="4630316"/>
            <a:ext cx="720000" cy="540000"/>
          </a:xfrm>
          <a:prstGeom prst="roundRect">
            <a:avLst/>
          </a:prstGeom>
          <a:solidFill>
            <a:srgbClr val="002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cs typeface="Calibri"/>
              </a:rPr>
              <a:t>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37551" y="5241169"/>
            <a:ext cx="720000" cy="540000"/>
          </a:xfrm>
          <a:prstGeom prst="round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>
                <a:cs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489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4019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2144"/>
                </a:solidFill>
                <a:latin typeface="Calibri"/>
                <a:cs typeface="Calibri"/>
              </a:rPr>
              <a:t>COVID</a:t>
            </a:r>
            <a:r>
              <a:rPr lang="en-US" sz="4000" b="1" dirty="0" smtClean="0">
                <a:solidFill>
                  <a:srgbClr val="C02144"/>
                </a:solidFill>
                <a:latin typeface="Calibri"/>
                <a:cs typeface="Calibri"/>
              </a:rPr>
              <a:t>-19: National </a:t>
            </a:r>
            <a:r>
              <a:rPr lang="en-US" sz="4000" b="1" dirty="0">
                <a:solidFill>
                  <a:srgbClr val="C02144"/>
                </a:solidFill>
                <a:latin typeface="Calibri"/>
                <a:cs typeface="Calibri"/>
              </a:rPr>
              <a:t>update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1232895" y="1903905"/>
            <a:ext cx="2880000" cy="1080000"/>
          </a:xfrm>
          <a:prstGeom prst="roundRect">
            <a:avLst/>
          </a:prstGeom>
          <a:noFill/>
          <a:ln w="28575">
            <a:solidFill>
              <a:srgbClr val="FA4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FA4616"/>
                </a:solidFill>
                <a:cs typeface="Calibri"/>
              </a:rPr>
              <a:t>LPA Roadmap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25993" y="1904514"/>
            <a:ext cx="2880000" cy="1080000"/>
          </a:xfrm>
          <a:prstGeom prst="roundRect">
            <a:avLst/>
          </a:prstGeom>
          <a:noFill/>
          <a:ln w="28575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err="1">
                <a:solidFill>
                  <a:srgbClr val="00B388"/>
                </a:solidFill>
                <a:cs typeface="Calibri"/>
              </a:rPr>
              <a:t>COVIDSafe</a:t>
            </a:r>
            <a:r>
              <a:rPr lang="en-AU" sz="2000" b="1" dirty="0">
                <a:solidFill>
                  <a:srgbClr val="00B388"/>
                </a:solidFill>
                <a:cs typeface="Calibri"/>
              </a:rPr>
              <a:t> Guidelines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19091" y="1903905"/>
            <a:ext cx="2880000" cy="1080000"/>
          </a:xfrm>
          <a:prstGeom prst="roundRect">
            <a:avLst/>
          </a:prstGeom>
          <a:noFill/>
          <a:ln w="28575">
            <a:solidFill>
              <a:srgbClr val="2C5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2C5697"/>
                </a:solidFill>
                <a:cs typeface="Calibri"/>
              </a:rPr>
              <a:t>Collaboration with LEIF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413586"/>
            <a:ext cx="2880000" cy="1080000"/>
          </a:xfrm>
          <a:prstGeom prst="roundRect">
            <a:avLst/>
          </a:prstGeom>
          <a:noFill/>
          <a:ln w="28575">
            <a:solidFill>
              <a:srgbClr val="F8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F8BE00"/>
                </a:solidFill>
                <a:cs typeface="Calibri"/>
              </a:rPr>
              <a:t>Discussions with </a:t>
            </a:r>
            <a:r>
              <a:rPr lang="en-AU" sz="2000" b="1" dirty="0" err="1">
                <a:solidFill>
                  <a:srgbClr val="F8BE00"/>
                </a:solidFill>
                <a:cs typeface="Calibri"/>
              </a:rPr>
              <a:t>MEAA</a:t>
            </a:r>
            <a:endParaRPr lang="en-AU" sz="2000" b="1" dirty="0">
              <a:solidFill>
                <a:srgbClr val="F8BE00"/>
              </a:solidFill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75993" y="3415071"/>
            <a:ext cx="3780000" cy="1080000"/>
          </a:xfrm>
          <a:prstGeom prst="roundRect">
            <a:avLst/>
          </a:prstGeom>
          <a:noFill/>
          <a:ln w="28575">
            <a:solidFill>
              <a:srgbClr val="DF1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DF1995"/>
                </a:solidFill>
                <a:cs typeface="Calibri"/>
              </a:rPr>
              <a:t>Liaison with Government (Home Affairs, Office of the Arts)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13786" y="3413586"/>
            <a:ext cx="2952000" cy="1080000"/>
          </a:xfrm>
          <a:prstGeom prst="roundRect">
            <a:avLst/>
          </a:prstGeom>
          <a:noFill/>
          <a:ln w="28575"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00205B"/>
                </a:solidFill>
                <a:cs typeface="Calibri"/>
              </a:rPr>
              <a:t>Consultation with </a:t>
            </a:r>
            <a:r>
              <a:rPr lang="en-AU" sz="2000" b="1" dirty="0" err="1" smtClean="0">
                <a:solidFill>
                  <a:srgbClr val="00205B"/>
                </a:solidFill>
                <a:cs typeface="Calibri"/>
              </a:rPr>
              <a:t>ACCC</a:t>
            </a:r>
            <a:r>
              <a:rPr lang="en-AU" sz="2000" b="1" dirty="0" smtClean="0">
                <a:solidFill>
                  <a:srgbClr val="00205B"/>
                </a:solidFill>
                <a:cs typeface="Calibri"/>
              </a:rPr>
              <a:t> / Revised Ticketing Code</a:t>
            </a:r>
            <a:endParaRPr lang="en-AU" sz="2000" b="1" dirty="0">
              <a:solidFill>
                <a:srgbClr val="00205B"/>
              </a:solidFill>
              <a:cs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72895" y="4923267"/>
            <a:ext cx="2880000" cy="1080000"/>
          </a:xfrm>
          <a:prstGeom prst="roundRect">
            <a:avLst/>
          </a:prstGeom>
          <a:noFill/>
          <a:ln w="28575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41B6E6"/>
                </a:solidFill>
                <a:cs typeface="Calibri"/>
              </a:rPr>
              <a:t>Creative Economy Taskforce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5993" y="4923267"/>
            <a:ext cx="2880000" cy="1080000"/>
          </a:xfrm>
          <a:prstGeom prst="roundRect">
            <a:avLst/>
          </a:prstGeom>
          <a:noFill/>
          <a:ln w="28575">
            <a:solidFill>
              <a:srgbClr val="C02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C02144"/>
                </a:solidFill>
                <a:cs typeface="Calibri"/>
              </a:rPr>
              <a:t>Regular Member updates</a:t>
            </a:r>
          </a:p>
        </p:txBody>
      </p:sp>
    </p:spTree>
    <p:extLst>
      <p:ext uri="{BB962C8B-B14F-4D97-AF65-F5344CB8AC3E}">
        <p14:creationId xmlns:p14="http://schemas.microsoft.com/office/powerpoint/2010/main" val="13552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89" y="1723919"/>
            <a:ext cx="8919221" cy="49016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 txBox="1">
            <a:spLocks/>
          </p:cNvSpPr>
          <p:nvPr/>
        </p:nvSpPr>
        <p:spPr>
          <a:xfrm>
            <a:off x="990600" y="517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2144"/>
                </a:solidFill>
                <a:latin typeface="Calibri"/>
              </a:rPr>
              <a:t>LPA Roadmap to reopening theatres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14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 txBox="1">
            <a:spLocks/>
          </p:cNvSpPr>
          <p:nvPr/>
        </p:nvSpPr>
        <p:spPr>
          <a:xfrm>
            <a:off x="990600" y="517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2144"/>
                </a:solidFill>
                <a:latin typeface="Calibri"/>
              </a:rPr>
              <a:t>Discussions with government about reactivation 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3521244"/>
            <a:ext cx="8640000" cy="721053"/>
            <a:chOff x="2050977" y="3717686"/>
            <a:chExt cx="7200000" cy="721053"/>
          </a:xfrm>
        </p:grpSpPr>
        <p:sp>
          <p:nvSpPr>
            <p:cNvPr id="61" name="Rectangle 60"/>
            <p:cNvSpPr/>
            <p:nvPr/>
          </p:nvSpPr>
          <p:spPr>
            <a:xfrm>
              <a:off x="2050977" y="3718739"/>
              <a:ext cx="7200000" cy="720000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050977" y="3717686"/>
              <a:ext cx="7200000" cy="720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ctr">
              <a:noAutofit/>
            </a:bodyPr>
            <a:lstStyle/>
            <a:p>
              <a:pPr marL="0" marR="0" lvl="0" indent="0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NSW</a:t>
              </a: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: </a:t>
              </a:r>
              <a:r>
                <a:rPr lang="en-GB" sz="1400" kern="0" dirty="0" smtClean="0">
                  <a:latin typeface="Georgia"/>
                </a:rPr>
                <a:t>Recently </a:t>
              </a:r>
              <a:r>
                <a:rPr lang="en-GB" sz="1400" kern="0" dirty="0">
                  <a:latin typeface="Georgia"/>
                </a:rPr>
                <a:t>eased restrictions; advocating for further easing by end 2020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90600" y="1875877"/>
            <a:ext cx="8640000" cy="720000"/>
            <a:chOff x="1684714" y="2155416"/>
            <a:chExt cx="7200000" cy="540000"/>
          </a:xfrm>
        </p:grpSpPr>
        <p:sp>
          <p:nvSpPr>
            <p:cNvPr id="2" name="Rectangle 1"/>
            <p:cNvSpPr/>
            <p:nvPr/>
          </p:nvSpPr>
          <p:spPr>
            <a:xfrm>
              <a:off x="1684714" y="2155416"/>
              <a:ext cx="7200000" cy="540000"/>
            </a:xfrm>
            <a:prstGeom prst="rect">
              <a:avLst/>
            </a:prstGeom>
            <a:solidFill>
              <a:srgbClr val="FA4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684714" y="2155416"/>
              <a:ext cx="7200000" cy="540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ctr">
              <a:noAutofit/>
            </a:bodyPr>
            <a:lstStyle/>
            <a:p>
              <a:pPr marL="0" marR="0" lvl="0" indent="0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Victorian outbreak: </a:t>
              </a:r>
              <a:r>
                <a:rPr lang="en-GB" sz="1400" kern="0" noProof="0" dirty="0">
                  <a:latin typeface="Georgia"/>
                </a:rPr>
                <a:t>I</a:t>
              </a:r>
              <a:r>
                <a:rPr kumimoji="0" lang="en-GB" sz="14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mpacted </a:t>
              </a:r>
              <a:r>
                <a:rPr kumimoji="0" lang="en-GB" sz="14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government responses across the country in </a:t>
              </a:r>
              <a:r>
                <a:rPr kumimoji="0" lang="en-GB" sz="14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mid-July</a:t>
              </a:r>
              <a:endParaRPr kumimoji="0" lang="en-GB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90600" y="2698560"/>
            <a:ext cx="8640000" cy="720001"/>
            <a:chOff x="1178140" y="2542006"/>
            <a:chExt cx="7200000" cy="547961"/>
          </a:xfrm>
        </p:grpSpPr>
        <p:sp>
          <p:nvSpPr>
            <p:cNvPr id="51" name="Rectangle 50"/>
            <p:cNvSpPr/>
            <p:nvPr/>
          </p:nvSpPr>
          <p:spPr>
            <a:xfrm>
              <a:off x="1178140" y="2549967"/>
              <a:ext cx="7200000" cy="540000"/>
            </a:xfrm>
            <a:prstGeom prst="rect">
              <a:avLst/>
            </a:prstGeom>
            <a:solidFill>
              <a:srgbClr val="00B3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8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78140" y="2542006"/>
              <a:ext cx="7199999" cy="54796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ctr">
              <a:noAutofit/>
            </a:bodyPr>
            <a:lstStyle/>
            <a:p>
              <a:pPr marR="0" lvl="0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Each state</a:t>
              </a:r>
              <a:r>
                <a:rPr kumimoji="0" lang="en-GB" sz="1400" b="1" i="1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 and </a:t>
              </a: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territory:</a:t>
              </a:r>
              <a:r>
                <a:rPr kumimoji="0" lang="en-GB" sz="1400" b="1" i="1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 </a:t>
              </a:r>
              <a:r>
                <a:rPr lang="en-GB" sz="1400" kern="0" dirty="0">
                  <a:latin typeface="Georgia"/>
                </a:rPr>
                <a:t>M</a:t>
              </a:r>
              <a:r>
                <a:rPr kumimoji="0" lang="en-GB" sz="14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oving</a:t>
              </a:r>
              <a:r>
                <a:rPr kumimoji="0" lang="en-GB" sz="14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 </a:t>
              </a:r>
              <a:r>
                <a:rPr kumimoji="0" lang="en-GB" sz="140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at different speeds, differing perspectives</a:t>
              </a:r>
              <a:r>
                <a:rPr kumimoji="0" lang="en-GB" sz="140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 </a:t>
              </a:r>
              <a:r>
                <a:rPr kumimoji="0" lang="en-GB" sz="140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and </a:t>
              </a:r>
              <a:r>
                <a:rPr kumimoji="0" lang="en-GB" sz="140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mitigation responses </a:t>
              </a:r>
              <a:endParaRPr kumimoji="0" lang="en-GB" sz="12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90598" y="4346033"/>
            <a:ext cx="8640000" cy="720000"/>
            <a:chOff x="990599" y="4346033"/>
            <a:chExt cx="7200001" cy="720000"/>
          </a:xfrm>
        </p:grpSpPr>
        <p:sp>
          <p:nvSpPr>
            <p:cNvPr id="55" name="Rectangle 54"/>
            <p:cNvSpPr/>
            <p:nvPr/>
          </p:nvSpPr>
          <p:spPr>
            <a:xfrm>
              <a:off x="990600" y="4346033"/>
              <a:ext cx="7200000" cy="720000"/>
            </a:xfrm>
            <a:prstGeom prst="rect">
              <a:avLst/>
            </a:prstGeom>
            <a:solidFill>
              <a:srgbClr val="F8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90599" y="4346033"/>
              <a:ext cx="7200000" cy="720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ctr">
              <a:noAutofit/>
            </a:bodyPr>
            <a:lstStyle/>
            <a:p>
              <a:pPr marL="0" marR="0" lvl="0" indent="0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Shift in national </a:t>
              </a: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narrative:</a:t>
              </a:r>
              <a:r>
                <a:rPr kumimoji="0" lang="en-GB" sz="1400" b="1" i="1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Health</a:t>
              </a:r>
              <a:r>
                <a:rPr kumimoji="0" lang="en-GB" sz="1400" b="0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 </a:t>
              </a:r>
              <a:r>
                <a:rPr kumimoji="0" lang="en-GB" sz="1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vs e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conomic pressures; economic impact driving reassessment</a:t>
              </a:r>
              <a:r>
                <a:rPr kumimoji="0" lang="en-GB" sz="1400" b="0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90600" y="5168717"/>
            <a:ext cx="8640000" cy="720000"/>
            <a:chOff x="1811986" y="5839829"/>
            <a:chExt cx="7200000" cy="720000"/>
          </a:xfrm>
        </p:grpSpPr>
        <p:sp>
          <p:nvSpPr>
            <p:cNvPr id="53" name="Rectangle 52"/>
            <p:cNvSpPr/>
            <p:nvPr/>
          </p:nvSpPr>
          <p:spPr>
            <a:xfrm>
              <a:off x="1811986" y="5839829"/>
              <a:ext cx="7200000" cy="720000"/>
            </a:xfrm>
            <a:prstGeom prst="rect">
              <a:avLst/>
            </a:prstGeom>
            <a:solidFill>
              <a:srgbClr val="DF19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11986" y="5839829"/>
              <a:ext cx="7200000" cy="720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w="6350">
              <a:noFill/>
            </a:ln>
          </p:spPr>
          <p:txBody>
            <a:bodyPr vert="horz" wrap="square" lIns="91440" tIns="46800" rIns="91440" bIns="46800" rtlCol="0" anchor="ctr">
              <a:noAutofit/>
            </a:bodyPr>
            <a:lstStyle/>
            <a:p>
              <a:pPr marL="0" marR="0" lvl="0" indent="0" defTabSz="8640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eorgia"/>
                </a:rPr>
                <a:t>2021</a:t>
              </a:r>
              <a:r>
                <a:rPr kumimoji="0" lang="en-GB" sz="1400" b="1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Georgia"/>
                </a:rPr>
                <a:t>: </a:t>
              </a:r>
              <a:r>
                <a:rPr lang="en-GB" sz="1400" kern="0" dirty="0" smtClean="0">
                  <a:latin typeface="Georgia"/>
                </a:rPr>
                <a:t>Lots </a:t>
              </a:r>
              <a:r>
                <a:rPr lang="en-GB" sz="1400" kern="0" dirty="0">
                  <a:latin typeface="Georgia"/>
                </a:rPr>
                <a:t>of unknowns</a:t>
              </a:r>
              <a:endParaRPr kumimoji="0" lang="en-GB" sz="14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eorg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5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2144"/>
                </a:solidFill>
                <a:latin typeface="Calibri"/>
                <a:cs typeface="Calibri"/>
              </a:rPr>
              <a:t>Key issues for our industry </a:t>
            </a:r>
            <a:endParaRPr 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606833"/>
              </p:ext>
            </p:extLst>
          </p:nvPr>
        </p:nvGraphicFramePr>
        <p:xfrm>
          <a:off x="1083075" y="1589104"/>
          <a:ext cx="9836459" cy="443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032112" y="4609342"/>
            <a:ext cx="828000" cy="1260000"/>
            <a:chOff x="4032112" y="4609342"/>
            <a:chExt cx="828000" cy="1260000"/>
          </a:xfrm>
        </p:grpSpPr>
        <p:sp>
          <p:nvSpPr>
            <p:cNvPr id="10" name="Rectangle 9"/>
            <p:cNvSpPr/>
            <p:nvPr/>
          </p:nvSpPr>
          <p:spPr>
            <a:xfrm>
              <a:off x="4032112" y="4609342"/>
              <a:ext cx="828000" cy="1260000"/>
            </a:xfrm>
            <a:prstGeom prst="rect">
              <a:avLst/>
            </a:prstGeom>
            <a:solidFill>
              <a:srgbClr val="DF199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4978"/>
            <p:cNvSpPr>
              <a:spLocks noChangeAspect="1" noEditPoints="1"/>
            </p:cNvSpPr>
            <p:nvPr/>
          </p:nvSpPr>
          <p:spPr bwMode="auto">
            <a:xfrm>
              <a:off x="4145580" y="4987342"/>
              <a:ext cx="601064" cy="504000"/>
            </a:xfrm>
            <a:custGeom>
              <a:avLst/>
              <a:gdLst>
                <a:gd name="T0" fmla="*/ 280 w 322"/>
                <a:gd name="T1" fmla="*/ 110 h 270"/>
                <a:gd name="T2" fmla="*/ 74 w 322"/>
                <a:gd name="T3" fmla="*/ 110 h 270"/>
                <a:gd name="T4" fmla="*/ 64 w 322"/>
                <a:gd name="T5" fmla="*/ 112 h 270"/>
                <a:gd name="T6" fmla="*/ 48 w 322"/>
                <a:gd name="T7" fmla="*/ 128 h 270"/>
                <a:gd name="T8" fmla="*/ 46 w 322"/>
                <a:gd name="T9" fmla="*/ 140 h 270"/>
                <a:gd name="T10" fmla="*/ 8 w 322"/>
                <a:gd name="T11" fmla="*/ 132 h 270"/>
                <a:gd name="T12" fmla="*/ 4 w 322"/>
                <a:gd name="T13" fmla="*/ 130 h 270"/>
                <a:gd name="T14" fmla="*/ 0 w 322"/>
                <a:gd name="T15" fmla="*/ 124 h 270"/>
                <a:gd name="T16" fmla="*/ 12 w 322"/>
                <a:gd name="T17" fmla="*/ 88 h 270"/>
                <a:gd name="T18" fmla="*/ 14 w 322"/>
                <a:gd name="T19" fmla="*/ 90 h 270"/>
                <a:gd name="T20" fmla="*/ 26 w 322"/>
                <a:gd name="T21" fmla="*/ 92 h 270"/>
                <a:gd name="T22" fmla="*/ 44 w 322"/>
                <a:gd name="T23" fmla="*/ 84 h 270"/>
                <a:gd name="T24" fmla="*/ 50 w 322"/>
                <a:gd name="T25" fmla="*/ 74 h 270"/>
                <a:gd name="T26" fmla="*/ 50 w 322"/>
                <a:gd name="T27" fmla="*/ 52 h 270"/>
                <a:gd name="T28" fmla="*/ 34 w 322"/>
                <a:gd name="T29" fmla="*/ 38 h 270"/>
                <a:gd name="T30" fmla="*/ 32 w 322"/>
                <a:gd name="T31" fmla="*/ 38 h 270"/>
                <a:gd name="T32" fmla="*/ 42 w 322"/>
                <a:gd name="T33" fmla="*/ 8 h 270"/>
                <a:gd name="T34" fmla="*/ 48 w 322"/>
                <a:gd name="T35" fmla="*/ 2 h 270"/>
                <a:gd name="T36" fmla="*/ 52 w 322"/>
                <a:gd name="T37" fmla="*/ 0 h 270"/>
                <a:gd name="T38" fmla="*/ 278 w 322"/>
                <a:gd name="T39" fmla="*/ 84 h 270"/>
                <a:gd name="T40" fmla="*/ 282 w 322"/>
                <a:gd name="T41" fmla="*/ 86 h 270"/>
                <a:gd name="T42" fmla="*/ 286 w 322"/>
                <a:gd name="T43" fmla="*/ 94 h 270"/>
                <a:gd name="T44" fmla="*/ 284 w 322"/>
                <a:gd name="T45" fmla="*/ 98 h 270"/>
                <a:gd name="T46" fmla="*/ 320 w 322"/>
                <a:gd name="T47" fmla="*/ 228 h 270"/>
                <a:gd name="T48" fmla="*/ 300 w 322"/>
                <a:gd name="T49" fmla="*/ 218 h 270"/>
                <a:gd name="T50" fmla="*/ 292 w 322"/>
                <a:gd name="T51" fmla="*/ 200 h 270"/>
                <a:gd name="T52" fmla="*/ 294 w 322"/>
                <a:gd name="T53" fmla="*/ 188 h 270"/>
                <a:gd name="T54" fmla="*/ 308 w 322"/>
                <a:gd name="T55" fmla="*/ 174 h 270"/>
                <a:gd name="T56" fmla="*/ 320 w 322"/>
                <a:gd name="T57" fmla="*/ 172 h 270"/>
                <a:gd name="T58" fmla="*/ 322 w 322"/>
                <a:gd name="T59" fmla="*/ 140 h 270"/>
                <a:gd name="T60" fmla="*/ 322 w 322"/>
                <a:gd name="T61" fmla="*/ 136 h 270"/>
                <a:gd name="T62" fmla="*/ 316 w 322"/>
                <a:gd name="T63" fmla="*/ 130 h 270"/>
                <a:gd name="T64" fmla="*/ 74 w 322"/>
                <a:gd name="T65" fmla="*/ 130 h 270"/>
                <a:gd name="T66" fmla="*/ 70 w 322"/>
                <a:gd name="T67" fmla="*/ 130 h 270"/>
                <a:gd name="T68" fmla="*/ 66 w 322"/>
                <a:gd name="T69" fmla="*/ 136 h 270"/>
                <a:gd name="T70" fmla="*/ 64 w 322"/>
                <a:gd name="T71" fmla="*/ 172 h 270"/>
                <a:gd name="T72" fmla="*/ 68 w 322"/>
                <a:gd name="T73" fmla="*/ 172 h 270"/>
                <a:gd name="T74" fmla="*/ 78 w 322"/>
                <a:gd name="T75" fmla="*/ 174 h 270"/>
                <a:gd name="T76" fmla="*/ 92 w 322"/>
                <a:gd name="T77" fmla="*/ 188 h 270"/>
                <a:gd name="T78" fmla="*/ 94 w 322"/>
                <a:gd name="T79" fmla="*/ 200 h 270"/>
                <a:gd name="T80" fmla="*/ 86 w 322"/>
                <a:gd name="T81" fmla="*/ 218 h 270"/>
                <a:gd name="T82" fmla="*/ 68 w 322"/>
                <a:gd name="T83" fmla="*/ 228 h 270"/>
                <a:gd name="T84" fmla="*/ 64 w 322"/>
                <a:gd name="T85" fmla="*/ 226 h 270"/>
                <a:gd name="T86" fmla="*/ 64 w 322"/>
                <a:gd name="T87" fmla="*/ 258 h 270"/>
                <a:gd name="T88" fmla="*/ 68 w 322"/>
                <a:gd name="T89" fmla="*/ 266 h 270"/>
                <a:gd name="T90" fmla="*/ 74 w 322"/>
                <a:gd name="T91" fmla="*/ 270 h 270"/>
                <a:gd name="T92" fmla="*/ 312 w 322"/>
                <a:gd name="T93" fmla="*/ 270 h 270"/>
                <a:gd name="T94" fmla="*/ 320 w 322"/>
                <a:gd name="T95" fmla="*/ 266 h 270"/>
                <a:gd name="T96" fmla="*/ 322 w 322"/>
                <a:gd name="T97" fmla="*/ 258 h 270"/>
                <a:gd name="T98" fmla="*/ 322 w 322"/>
                <a:gd name="T99" fmla="*/ 226 h 270"/>
                <a:gd name="T100" fmla="*/ 320 w 322"/>
                <a:gd name="T101" fmla="*/ 22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2" h="270">
                  <a:moveTo>
                    <a:pt x="284" y="98"/>
                  </a:moveTo>
                  <a:lnTo>
                    <a:pt x="280" y="110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68" y="110"/>
                  </a:lnTo>
                  <a:lnTo>
                    <a:pt x="64" y="112"/>
                  </a:lnTo>
                  <a:lnTo>
                    <a:pt x="54" y="118"/>
                  </a:lnTo>
                  <a:lnTo>
                    <a:pt x="48" y="128"/>
                  </a:lnTo>
                  <a:lnTo>
                    <a:pt x="46" y="134"/>
                  </a:lnTo>
                  <a:lnTo>
                    <a:pt x="46" y="140"/>
                  </a:lnTo>
                  <a:lnTo>
                    <a:pt x="46" y="146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4" y="130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26" y="92"/>
                  </a:lnTo>
                  <a:lnTo>
                    <a:pt x="36" y="90"/>
                  </a:lnTo>
                  <a:lnTo>
                    <a:pt x="44" y="84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2" y="64"/>
                  </a:lnTo>
                  <a:lnTo>
                    <a:pt x="50" y="52"/>
                  </a:lnTo>
                  <a:lnTo>
                    <a:pt x="44" y="4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6" y="2"/>
                  </a:lnTo>
                  <a:lnTo>
                    <a:pt x="278" y="84"/>
                  </a:lnTo>
                  <a:lnTo>
                    <a:pt x="278" y="84"/>
                  </a:lnTo>
                  <a:lnTo>
                    <a:pt x="282" y="86"/>
                  </a:lnTo>
                  <a:lnTo>
                    <a:pt x="284" y="90"/>
                  </a:lnTo>
                  <a:lnTo>
                    <a:pt x="286" y="94"/>
                  </a:lnTo>
                  <a:lnTo>
                    <a:pt x="284" y="98"/>
                  </a:lnTo>
                  <a:lnTo>
                    <a:pt x="284" y="98"/>
                  </a:lnTo>
                  <a:close/>
                  <a:moveTo>
                    <a:pt x="320" y="228"/>
                  </a:moveTo>
                  <a:lnTo>
                    <a:pt x="320" y="228"/>
                  </a:lnTo>
                  <a:lnTo>
                    <a:pt x="308" y="224"/>
                  </a:lnTo>
                  <a:lnTo>
                    <a:pt x="300" y="218"/>
                  </a:lnTo>
                  <a:lnTo>
                    <a:pt x="294" y="21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4" y="188"/>
                  </a:lnTo>
                  <a:lnTo>
                    <a:pt x="300" y="180"/>
                  </a:lnTo>
                  <a:lnTo>
                    <a:pt x="308" y="174"/>
                  </a:lnTo>
                  <a:lnTo>
                    <a:pt x="320" y="172"/>
                  </a:lnTo>
                  <a:lnTo>
                    <a:pt x="320" y="172"/>
                  </a:lnTo>
                  <a:lnTo>
                    <a:pt x="322" y="172"/>
                  </a:lnTo>
                  <a:lnTo>
                    <a:pt x="322" y="140"/>
                  </a:lnTo>
                  <a:lnTo>
                    <a:pt x="322" y="140"/>
                  </a:lnTo>
                  <a:lnTo>
                    <a:pt x="322" y="136"/>
                  </a:lnTo>
                  <a:lnTo>
                    <a:pt x="320" y="132"/>
                  </a:lnTo>
                  <a:lnTo>
                    <a:pt x="316" y="130"/>
                  </a:lnTo>
                  <a:lnTo>
                    <a:pt x="312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8" y="132"/>
                  </a:lnTo>
                  <a:lnTo>
                    <a:pt x="66" y="136"/>
                  </a:lnTo>
                  <a:lnTo>
                    <a:pt x="64" y="140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78" y="174"/>
                  </a:lnTo>
                  <a:lnTo>
                    <a:pt x="86" y="180"/>
                  </a:lnTo>
                  <a:lnTo>
                    <a:pt x="92" y="188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92" y="210"/>
                  </a:lnTo>
                  <a:lnTo>
                    <a:pt x="86" y="218"/>
                  </a:lnTo>
                  <a:lnTo>
                    <a:pt x="78" y="224"/>
                  </a:lnTo>
                  <a:lnTo>
                    <a:pt x="68" y="228"/>
                  </a:lnTo>
                  <a:lnTo>
                    <a:pt x="68" y="228"/>
                  </a:lnTo>
                  <a:lnTo>
                    <a:pt x="64" y="226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6" y="264"/>
                  </a:lnTo>
                  <a:lnTo>
                    <a:pt x="68" y="266"/>
                  </a:lnTo>
                  <a:lnTo>
                    <a:pt x="70" y="268"/>
                  </a:lnTo>
                  <a:lnTo>
                    <a:pt x="74" y="270"/>
                  </a:lnTo>
                  <a:lnTo>
                    <a:pt x="312" y="270"/>
                  </a:lnTo>
                  <a:lnTo>
                    <a:pt x="312" y="270"/>
                  </a:lnTo>
                  <a:lnTo>
                    <a:pt x="316" y="268"/>
                  </a:lnTo>
                  <a:lnTo>
                    <a:pt x="320" y="266"/>
                  </a:lnTo>
                  <a:lnTo>
                    <a:pt x="322" y="264"/>
                  </a:lnTo>
                  <a:lnTo>
                    <a:pt x="322" y="258"/>
                  </a:lnTo>
                  <a:lnTo>
                    <a:pt x="322" y="226"/>
                  </a:lnTo>
                  <a:lnTo>
                    <a:pt x="322" y="226"/>
                  </a:lnTo>
                  <a:lnTo>
                    <a:pt x="320" y="228"/>
                  </a:lnTo>
                  <a:lnTo>
                    <a:pt x="320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61967" y="3129841"/>
            <a:ext cx="828000" cy="1260000"/>
            <a:chOff x="1961967" y="3129841"/>
            <a:chExt cx="828000" cy="1260000"/>
          </a:xfrm>
        </p:grpSpPr>
        <p:sp>
          <p:nvSpPr>
            <p:cNvPr id="7" name="Rectangle 6"/>
            <p:cNvSpPr/>
            <p:nvPr/>
          </p:nvSpPr>
          <p:spPr>
            <a:xfrm>
              <a:off x="1961967" y="3129841"/>
              <a:ext cx="828000" cy="1260000"/>
            </a:xfrm>
            <a:prstGeom prst="rect">
              <a:avLst/>
            </a:prstGeom>
            <a:solidFill>
              <a:srgbClr val="2C56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Freeform 4960"/>
            <p:cNvSpPr>
              <a:spLocks noChangeAspect="1" noEditPoints="1"/>
            </p:cNvSpPr>
            <p:nvPr/>
          </p:nvSpPr>
          <p:spPr bwMode="auto">
            <a:xfrm>
              <a:off x="2087967" y="3608435"/>
              <a:ext cx="576000" cy="302811"/>
            </a:xfrm>
            <a:custGeom>
              <a:avLst/>
              <a:gdLst>
                <a:gd name="T0" fmla="*/ 242 w 350"/>
                <a:gd name="T1" fmla="*/ 32 h 184"/>
                <a:gd name="T2" fmla="*/ 236 w 350"/>
                <a:gd name="T3" fmla="*/ 42 h 184"/>
                <a:gd name="T4" fmla="*/ 78 w 350"/>
                <a:gd name="T5" fmla="*/ 42 h 184"/>
                <a:gd name="T6" fmla="*/ 68 w 350"/>
                <a:gd name="T7" fmla="*/ 36 h 184"/>
                <a:gd name="T8" fmla="*/ 68 w 350"/>
                <a:gd name="T9" fmla="*/ 10 h 184"/>
                <a:gd name="T10" fmla="*/ 74 w 350"/>
                <a:gd name="T11" fmla="*/ 0 h 184"/>
                <a:gd name="T12" fmla="*/ 232 w 350"/>
                <a:gd name="T13" fmla="*/ 0 h 184"/>
                <a:gd name="T14" fmla="*/ 242 w 350"/>
                <a:gd name="T15" fmla="*/ 6 h 184"/>
                <a:gd name="T16" fmla="*/ 34 w 350"/>
                <a:gd name="T17" fmla="*/ 0 h 184"/>
                <a:gd name="T18" fmla="*/ 6 w 350"/>
                <a:gd name="T19" fmla="*/ 0 h 184"/>
                <a:gd name="T20" fmla="*/ 0 w 350"/>
                <a:gd name="T21" fmla="*/ 10 h 184"/>
                <a:gd name="T22" fmla="*/ 0 w 350"/>
                <a:gd name="T23" fmla="*/ 36 h 184"/>
                <a:gd name="T24" fmla="*/ 10 w 350"/>
                <a:gd name="T25" fmla="*/ 42 h 184"/>
                <a:gd name="T26" fmla="*/ 38 w 350"/>
                <a:gd name="T27" fmla="*/ 42 h 184"/>
                <a:gd name="T28" fmla="*/ 44 w 350"/>
                <a:gd name="T29" fmla="*/ 32 h 184"/>
                <a:gd name="T30" fmla="*/ 42 w 350"/>
                <a:gd name="T31" fmla="*/ 6 h 184"/>
                <a:gd name="T32" fmla="*/ 34 w 350"/>
                <a:gd name="T33" fmla="*/ 0 h 184"/>
                <a:gd name="T34" fmla="*/ 174 w 350"/>
                <a:gd name="T35" fmla="*/ 114 h 184"/>
                <a:gd name="T36" fmla="*/ 78 w 350"/>
                <a:gd name="T37" fmla="*/ 70 h 184"/>
                <a:gd name="T38" fmla="*/ 70 w 350"/>
                <a:gd name="T39" fmla="*/ 72 h 184"/>
                <a:gd name="T40" fmla="*/ 68 w 350"/>
                <a:gd name="T41" fmla="*/ 104 h 184"/>
                <a:gd name="T42" fmla="*/ 70 w 350"/>
                <a:gd name="T43" fmla="*/ 110 h 184"/>
                <a:gd name="T44" fmla="*/ 78 w 350"/>
                <a:gd name="T45" fmla="*/ 114 h 184"/>
                <a:gd name="T46" fmla="*/ 10 w 350"/>
                <a:gd name="T47" fmla="*/ 140 h 184"/>
                <a:gd name="T48" fmla="*/ 0 w 350"/>
                <a:gd name="T49" fmla="*/ 146 h 184"/>
                <a:gd name="T50" fmla="*/ 0 w 350"/>
                <a:gd name="T51" fmla="*/ 174 h 184"/>
                <a:gd name="T52" fmla="*/ 6 w 350"/>
                <a:gd name="T53" fmla="*/ 184 h 184"/>
                <a:gd name="T54" fmla="*/ 34 w 350"/>
                <a:gd name="T55" fmla="*/ 184 h 184"/>
                <a:gd name="T56" fmla="*/ 42 w 350"/>
                <a:gd name="T57" fmla="*/ 178 h 184"/>
                <a:gd name="T58" fmla="*/ 44 w 350"/>
                <a:gd name="T59" fmla="*/ 150 h 184"/>
                <a:gd name="T60" fmla="*/ 38 w 350"/>
                <a:gd name="T61" fmla="*/ 142 h 184"/>
                <a:gd name="T62" fmla="*/ 188 w 350"/>
                <a:gd name="T63" fmla="*/ 140 h 184"/>
                <a:gd name="T64" fmla="*/ 74 w 350"/>
                <a:gd name="T65" fmla="*/ 142 h 184"/>
                <a:gd name="T66" fmla="*/ 68 w 350"/>
                <a:gd name="T67" fmla="*/ 150 h 184"/>
                <a:gd name="T68" fmla="*/ 68 w 350"/>
                <a:gd name="T69" fmla="*/ 178 h 184"/>
                <a:gd name="T70" fmla="*/ 78 w 350"/>
                <a:gd name="T71" fmla="*/ 184 h 184"/>
                <a:gd name="T72" fmla="*/ 34 w 350"/>
                <a:gd name="T73" fmla="*/ 70 h 184"/>
                <a:gd name="T74" fmla="*/ 6 w 350"/>
                <a:gd name="T75" fmla="*/ 70 h 184"/>
                <a:gd name="T76" fmla="*/ 0 w 350"/>
                <a:gd name="T77" fmla="*/ 80 h 184"/>
                <a:gd name="T78" fmla="*/ 0 w 350"/>
                <a:gd name="T79" fmla="*/ 108 h 184"/>
                <a:gd name="T80" fmla="*/ 10 w 350"/>
                <a:gd name="T81" fmla="*/ 114 h 184"/>
                <a:gd name="T82" fmla="*/ 38 w 350"/>
                <a:gd name="T83" fmla="*/ 112 h 184"/>
                <a:gd name="T84" fmla="*/ 44 w 350"/>
                <a:gd name="T85" fmla="*/ 104 h 184"/>
                <a:gd name="T86" fmla="*/ 42 w 350"/>
                <a:gd name="T87" fmla="*/ 76 h 184"/>
                <a:gd name="T88" fmla="*/ 34 w 350"/>
                <a:gd name="T89" fmla="*/ 70 h 184"/>
                <a:gd name="T90" fmla="*/ 312 w 350"/>
                <a:gd name="T91" fmla="*/ 0 h 184"/>
                <a:gd name="T92" fmla="*/ 184 w 350"/>
                <a:gd name="T93" fmla="*/ 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0" h="184">
                  <a:moveTo>
                    <a:pt x="242" y="10"/>
                  </a:moveTo>
                  <a:lnTo>
                    <a:pt x="242" y="32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0" y="40"/>
                  </a:lnTo>
                  <a:lnTo>
                    <a:pt x="236" y="42"/>
                  </a:lnTo>
                  <a:lnTo>
                    <a:pt x="232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0" y="40"/>
                  </a:lnTo>
                  <a:lnTo>
                    <a:pt x="68" y="36"/>
                  </a:lnTo>
                  <a:lnTo>
                    <a:pt x="68" y="32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6"/>
                  </a:lnTo>
                  <a:lnTo>
                    <a:pt x="70" y="2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0"/>
                  </a:lnTo>
                  <a:lnTo>
                    <a:pt x="240" y="2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2" y="10"/>
                  </a:lnTo>
                  <a:close/>
                  <a:moveTo>
                    <a:pt x="34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2" y="36"/>
                  </a:lnTo>
                  <a:lnTo>
                    <a:pt x="44" y="32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2" y="6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close/>
                  <a:moveTo>
                    <a:pt x="78" y="114"/>
                  </a:moveTo>
                  <a:lnTo>
                    <a:pt x="174" y="114"/>
                  </a:lnTo>
                  <a:lnTo>
                    <a:pt x="156" y="80"/>
                  </a:lnTo>
                  <a:lnTo>
                    <a:pt x="150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2"/>
                  </a:lnTo>
                  <a:lnTo>
                    <a:pt x="68" y="76"/>
                  </a:lnTo>
                  <a:lnTo>
                    <a:pt x="68" y="80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8" y="114"/>
                  </a:lnTo>
                  <a:lnTo>
                    <a:pt x="78" y="114"/>
                  </a:lnTo>
                  <a:close/>
                  <a:moveTo>
                    <a:pt x="34" y="140"/>
                  </a:moveTo>
                  <a:lnTo>
                    <a:pt x="10" y="140"/>
                  </a:lnTo>
                  <a:lnTo>
                    <a:pt x="10" y="140"/>
                  </a:lnTo>
                  <a:lnTo>
                    <a:pt x="6" y="142"/>
                  </a:lnTo>
                  <a:lnTo>
                    <a:pt x="2" y="144"/>
                  </a:lnTo>
                  <a:lnTo>
                    <a:pt x="0" y="146"/>
                  </a:lnTo>
                  <a:lnTo>
                    <a:pt x="0" y="150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8"/>
                  </a:lnTo>
                  <a:lnTo>
                    <a:pt x="2" y="182"/>
                  </a:lnTo>
                  <a:lnTo>
                    <a:pt x="6" y="184"/>
                  </a:lnTo>
                  <a:lnTo>
                    <a:pt x="10" y="184"/>
                  </a:lnTo>
                  <a:lnTo>
                    <a:pt x="34" y="184"/>
                  </a:lnTo>
                  <a:lnTo>
                    <a:pt x="34" y="184"/>
                  </a:lnTo>
                  <a:lnTo>
                    <a:pt x="38" y="184"/>
                  </a:lnTo>
                  <a:lnTo>
                    <a:pt x="40" y="182"/>
                  </a:lnTo>
                  <a:lnTo>
                    <a:pt x="42" y="178"/>
                  </a:lnTo>
                  <a:lnTo>
                    <a:pt x="44" y="17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2" y="146"/>
                  </a:lnTo>
                  <a:lnTo>
                    <a:pt x="40" y="144"/>
                  </a:lnTo>
                  <a:lnTo>
                    <a:pt x="38" y="142"/>
                  </a:lnTo>
                  <a:lnTo>
                    <a:pt x="34" y="140"/>
                  </a:lnTo>
                  <a:lnTo>
                    <a:pt x="34" y="140"/>
                  </a:lnTo>
                  <a:close/>
                  <a:moveTo>
                    <a:pt x="188" y="140"/>
                  </a:moveTo>
                  <a:lnTo>
                    <a:pt x="78" y="140"/>
                  </a:lnTo>
                  <a:lnTo>
                    <a:pt x="78" y="140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68" y="146"/>
                  </a:lnTo>
                  <a:lnTo>
                    <a:pt x="68" y="150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8" y="178"/>
                  </a:lnTo>
                  <a:lnTo>
                    <a:pt x="70" y="182"/>
                  </a:lnTo>
                  <a:lnTo>
                    <a:pt x="74" y="184"/>
                  </a:lnTo>
                  <a:lnTo>
                    <a:pt x="78" y="184"/>
                  </a:lnTo>
                  <a:lnTo>
                    <a:pt x="212" y="184"/>
                  </a:lnTo>
                  <a:lnTo>
                    <a:pt x="188" y="140"/>
                  </a:lnTo>
                  <a:close/>
                  <a:moveTo>
                    <a:pt x="34" y="70"/>
                  </a:moveTo>
                  <a:lnTo>
                    <a:pt x="10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0"/>
                  </a:lnTo>
                  <a:lnTo>
                    <a:pt x="6" y="112"/>
                  </a:lnTo>
                  <a:lnTo>
                    <a:pt x="10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8" y="112"/>
                  </a:lnTo>
                  <a:lnTo>
                    <a:pt x="40" y="110"/>
                  </a:lnTo>
                  <a:lnTo>
                    <a:pt x="42" y="108"/>
                  </a:lnTo>
                  <a:lnTo>
                    <a:pt x="44" y="10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42" y="76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350" y="0"/>
                  </a:moveTo>
                  <a:lnTo>
                    <a:pt x="312" y="0"/>
                  </a:lnTo>
                  <a:lnTo>
                    <a:pt x="248" y="116"/>
                  </a:lnTo>
                  <a:lnTo>
                    <a:pt x="220" y="66"/>
                  </a:lnTo>
                  <a:lnTo>
                    <a:pt x="184" y="66"/>
                  </a:lnTo>
                  <a:lnTo>
                    <a:pt x="248" y="184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95523" y="3129841"/>
            <a:ext cx="828000" cy="1260000"/>
            <a:chOff x="6095523" y="3129841"/>
            <a:chExt cx="828000" cy="1260000"/>
          </a:xfrm>
        </p:grpSpPr>
        <p:sp>
          <p:nvSpPr>
            <p:cNvPr id="9" name="Rectangle 8"/>
            <p:cNvSpPr/>
            <p:nvPr/>
          </p:nvSpPr>
          <p:spPr>
            <a:xfrm>
              <a:off x="6095523" y="3129841"/>
              <a:ext cx="828000" cy="1260000"/>
            </a:xfrm>
            <a:prstGeom prst="rect">
              <a:avLst/>
            </a:prstGeom>
            <a:solidFill>
              <a:srgbClr val="F8BE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3" name="Group 62"/>
            <p:cNvGrpSpPr>
              <a:grpSpLocks noChangeAspect="1"/>
            </p:cNvGrpSpPr>
            <p:nvPr/>
          </p:nvGrpSpPr>
          <p:grpSpPr bwMode="auto">
            <a:xfrm>
              <a:off x="6307212" y="3489840"/>
              <a:ext cx="404622" cy="540000"/>
              <a:chOff x="3198" y="2311"/>
              <a:chExt cx="534" cy="713"/>
            </a:xfrm>
            <a:solidFill>
              <a:schemeClr val="bg2"/>
            </a:solidFill>
          </p:grpSpPr>
          <p:sp>
            <p:nvSpPr>
              <p:cNvPr id="34" name="Freeform 63"/>
              <p:cNvSpPr>
                <a:spLocks noChangeAspect="1"/>
              </p:cNvSpPr>
              <p:nvPr/>
            </p:nvSpPr>
            <p:spPr bwMode="auto">
              <a:xfrm>
                <a:off x="3198" y="2478"/>
                <a:ext cx="534" cy="546"/>
              </a:xfrm>
              <a:custGeom>
                <a:avLst/>
                <a:gdLst>
                  <a:gd name="T0" fmla="*/ 198 w 1068"/>
                  <a:gd name="T1" fmla="*/ 36 h 1092"/>
                  <a:gd name="T2" fmla="*/ 223 w 1068"/>
                  <a:gd name="T3" fmla="*/ 75 h 1092"/>
                  <a:gd name="T4" fmla="*/ 238 w 1068"/>
                  <a:gd name="T5" fmla="*/ 111 h 1092"/>
                  <a:gd name="T6" fmla="*/ 247 w 1068"/>
                  <a:gd name="T7" fmla="*/ 141 h 1092"/>
                  <a:gd name="T8" fmla="*/ 251 w 1068"/>
                  <a:gd name="T9" fmla="*/ 160 h 1092"/>
                  <a:gd name="T10" fmla="*/ 250 w 1068"/>
                  <a:gd name="T11" fmla="*/ 182 h 1092"/>
                  <a:gd name="T12" fmla="*/ 235 w 1068"/>
                  <a:gd name="T13" fmla="*/ 219 h 1092"/>
                  <a:gd name="T14" fmla="*/ 209 w 1068"/>
                  <a:gd name="T15" fmla="*/ 241 h 1092"/>
                  <a:gd name="T16" fmla="*/ 180 w 1068"/>
                  <a:gd name="T17" fmla="*/ 253 h 1092"/>
                  <a:gd name="T18" fmla="*/ 155 w 1068"/>
                  <a:gd name="T19" fmla="*/ 258 h 1092"/>
                  <a:gd name="T20" fmla="*/ 144 w 1068"/>
                  <a:gd name="T21" fmla="*/ 258 h 1092"/>
                  <a:gd name="T22" fmla="*/ 119 w 1068"/>
                  <a:gd name="T23" fmla="*/ 257 h 1092"/>
                  <a:gd name="T24" fmla="*/ 97 w 1068"/>
                  <a:gd name="T25" fmla="*/ 253 h 1092"/>
                  <a:gd name="T26" fmla="*/ 77 w 1068"/>
                  <a:gd name="T27" fmla="*/ 247 h 1092"/>
                  <a:gd name="T28" fmla="*/ 60 w 1068"/>
                  <a:gd name="T29" fmla="*/ 238 h 1092"/>
                  <a:gd name="T30" fmla="*/ 45 w 1068"/>
                  <a:gd name="T31" fmla="*/ 227 h 1092"/>
                  <a:gd name="T32" fmla="*/ 25 w 1068"/>
                  <a:gd name="T33" fmla="*/ 203 h 1092"/>
                  <a:gd name="T34" fmla="*/ 17 w 1068"/>
                  <a:gd name="T35" fmla="*/ 176 h 1092"/>
                  <a:gd name="T36" fmla="*/ 14 w 1068"/>
                  <a:gd name="T37" fmla="*/ 164 h 1092"/>
                  <a:gd name="T38" fmla="*/ 25 w 1068"/>
                  <a:gd name="T39" fmla="*/ 118 h 1092"/>
                  <a:gd name="T40" fmla="*/ 45 w 1068"/>
                  <a:gd name="T41" fmla="*/ 79 h 1092"/>
                  <a:gd name="T42" fmla="*/ 70 w 1068"/>
                  <a:gd name="T43" fmla="*/ 47 h 1092"/>
                  <a:gd name="T44" fmla="*/ 92 w 1068"/>
                  <a:gd name="T45" fmla="*/ 24 h 1092"/>
                  <a:gd name="T46" fmla="*/ 105 w 1068"/>
                  <a:gd name="T47" fmla="*/ 13 h 1092"/>
                  <a:gd name="T48" fmla="*/ 96 w 1068"/>
                  <a:gd name="T49" fmla="*/ 2 h 1092"/>
                  <a:gd name="T50" fmla="*/ 81 w 1068"/>
                  <a:gd name="T51" fmla="*/ 14 h 1092"/>
                  <a:gd name="T52" fmla="*/ 58 w 1068"/>
                  <a:gd name="T53" fmla="*/ 38 h 1092"/>
                  <a:gd name="T54" fmla="*/ 33 w 1068"/>
                  <a:gd name="T55" fmla="*/ 72 h 1092"/>
                  <a:gd name="T56" fmla="*/ 10 w 1068"/>
                  <a:gd name="T57" fmla="*/ 114 h 1092"/>
                  <a:gd name="T58" fmla="*/ 0 w 1068"/>
                  <a:gd name="T59" fmla="*/ 163 h 1092"/>
                  <a:gd name="T60" fmla="*/ 1 w 1068"/>
                  <a:gd name="T61" fmla="*/ 178 h 1092"/>
                  <a:gd name="T62" fmla="*/ 12 w 1068"/>
                  <a:gd name="T63" fmla="*/ 210 h 1092"/>
                  <a:gd name="T64" fmla="*/ 35 w 1068"/>
                  <a:gd name="T65" fmla="*/ 238 h 1092"/>
                  <a:gd name="T66" fmla="*/ 51 w 1068"/>
                  <a:gd name="T67" fmla="*/ 251 h 1092"/>
                  <a:gd name="T68" fmla="*/ 71 w 1068"/>
                  <a:gd name="T69" fmla="*/ 261 h 1092"/>
                  <a:gd name="T70" fmla="*/ 92 w 1068"/>
                  <a:gd name="T71" fmla="*/ 268 h 1092"/>
                  <a:gd name="T72" fmla="*/ 117 w 1068"/>
                  <a:gd name="T73" fmla="*/ 272 h 1092"/>
                  <a:gd name="T74" fmla="*/ 144 w 1068"/>
                  <a:gd name="T75" fmla="*/ 273 h 1092"/>
                  <a:gd name="T76" fmla="*/ 156 w 1068"/>
                  <a:gd name="T77" fmla="*/ 273 h 1092"/>
                  <a:gd name="T78" fmla="*/ 183 w 1068"/>
                  <a:gd name="T79" fmla="*/ 268 h 1092"/>
                  <a:gd name="T80" fmla="*/ 217 w 1068"/>
                  <a:gd name="T81" fmla="*/ 254 h 1092"/>
                  <a:gd name="T82" fmla="*/ 247 w 1068"/>
                  <a:gd name="T83" fmla="*/ 228 h 1092"/>
                  <a:gd name="T84" fmla="*/ 266 w 1068"/>
                  <a:gd name="T85" fmla="*/ 185 h 1092"/>
                  <a:gd name="T86" fmla="*/ 267 w 1068"/>
                  <a:gd name="T87" fmla="*/ 165 h 1092"/>
                  <a:gd name="T88" fmla="*/ 266 w 1068"/>
                  <a:gd name="T89" fmla="*/ 154 h 1092"/>
                  <a:gd name="T90" fmla="*/ 261 w 1068"/>
                  <a:gd name="T91" fmla="*/ 131 h 1092"/>
                  <a:gd name="T92" fmla="*/ 249 w 1068"/>
                  <a:gd name="T93" fmla="*/ 96 h 1092"/>
                  <a:gd name="T94" fmla="*/ 229 w 1068"/>
                  <a:gd name="T95" fmla="*/ 55 h 1092"/>
                  <a:gd name="T96" fmla="*/ 198 w 1068"/>
                  <a:gd name="T97" fmla="*/ 13 h 10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68"/>
                  <a:gd name="T148" fmla="*/ 0 h 1092"/>
                  <a:gd name="T149" fmla="*/ 1068 w 1068"/>
                  <a:gd name="T150" fmla="*/ 1092 h 109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68" h="1092">
                    <a:moveTo>
                      <a:pt x="701" y="41"/>
                    </a:moveTo>
                    <a:lnTo>
                      <a:pt x="749" y="92"/>
                    </a:lnTo>
                    <a:lnTo>
                      <a:pt x="792" y="144"/>
                    </a:lnTo>
                    <a:lnTo>
                      <a:pt x="830" y="196"/>
                    </a:lnTo>
                    <a:lnTo>
                      <a:pt x="863" y="248"/>
                    </a:lnTo>
                    <a:lnTo>
                      <a:pt x="892" y="300"/>
                    </a:lnTo>
                    <a:lnTo>
                      <a:pt x="916" y="349"/>
                    </a:lnTo>
                    <a:lnTo>
                      <a:pt x="938" y="399"/>
                    </a:lnTo>
                    <a:lnTo>
                      <a:pt x="955" y="445"/>
                    </a:lnTo>
                    <a:lnTo>
                      <a:pt x="969" y="489"/>
                    </a:lnTo>
                    <a:lnTo>
                      <a:pt x="982" y="528"/>
                    </a:lnTo>
                    <a:lnTo>
                      <a:pt x="991" y="565"/>
                    </a:lnTo>
                    <a:lnTo>
                      <a:pt x="997" y="596"/>
                    </a:lnTo>
                    <a:lnTo>
                      <a:pt x="1002" y="622"/>
                    </a:lnTo>
                    <a:lnTo>
                      <a:pt x="1006" y="642"/>
                    </a:lnTo>
                    <a:lnTo>
                      <a:pt x="1007" y="657"/>
                    </a:lnTo>
                    <a:lnTo>
                      <a:pt x="1008" y="664"/>
                    </a:lnTo>
                    <a:lnTo>
                      <a:pt x="1002" y="728"/>
                    </a:lnTo>
                    <a:lnTo>
                      <a:pt x="989" y="786"/>
                    </a:lnTo>
                    <a:lnTo>
                      <a:pt x="968" y="835"/>
                    </a:lnTo>
                    <a:lnTo>
                      <a:pt x="940" y="877"/>
                    </a:lnTo>
                    <a:lnTo>
                      <a:pt x="909" y="913"/>
                    </a:lnTo>
                    <a:lnTo>
                      <a:pt x="873" y="943"/>
                    </a:lnTo>
                    <a:lnTo>
                      <a:pt x="837" y="967"/>
                    </a:lnTo>
                    <a:lnTo>
                      <a:pt x="797" y="986"/>
                    </a:lnTo>
                    <a:lnTo>
                      <a:pt x="758" y="1002"/>
                    </a:lnTo>
                    <a:lnTo>
                      <a:pt x="720" y="1013"/>
                    </a:lnTo>
                    <a:lnTo>
                      <a:pt x="685" y="1021"/>
                    </a:lnTo>
                    <a:lnTo>
                      <a:pt x="652" y="1027"/>
                    </a:lnTo>
                    <a:lnTo>
                      <a:pt x="623" y="1030"/>
                    </a:lnTo>
                    <a:lnTo>
                      <a:pt x="602" y="1031"/>
                    </a:lnTo>
                    <a:lnTo>
                      <a:pt x="587" y="1032"/>
                    </a:lnTo>
                    <a:lnTo>
                      <a:pt x="579" y="1032"/>
                    </a:lnTo>
                    <a:lnTo>
                      <a:pt x="544" y="1032"/>
                    </a:lnTo>
                    <a:lnTo>
                      <a:pt x="512" y="1030"/>
                    </a:lnTo>
                    <a:lnTo>
                      <a:pt x="479" y="1028"/>
                    </a:lnTo>
                    <a:lnTo>
                      <a:pt x="448" y="1024"/>
                    </a:lnTo>
                    <a:lnTo>
                      <a:pt x="418" y="1019"/>
                    </a:lnTo>
                    <a:lnTo>
                      <a:pt x="390" y="1013"/>
                    </a:lnTo>
                    <a:lnTo>
                      <a:pt x="362" y="1006"/>
                    </a:lnTo>
                    <a:lnTo>
                      <a:pt x="335" y="998"/>
                    </a:lnTo>
                    <a:lnTo>
                      <a:pt x="310" y="989"/>
                    </a:lnTo>
                    <a:lnTo>
                      <a:pt x="286" y="978"/>
                    </a:lnTo>
                    <a:lnTo>
                      <a:pt x="263" y="968"/>
                    </a:lnTo>
                    <a:lnTo>
                      <a:pt x="241" y="955"/>
                    </a:lnTo>
                    <a:lnTo>
                      <a:pt x="219" y="941"/>
                    </a:lnTo>
                    <a:lnTo>
                      <a:pt x="200" y="928"/>
                    </a:lnTo>
                    <a:lnTo>
                      <a:pt x="181" y="911"/>
                    </a:lnTo>
                    <a:lnTo>
                      <a:pt x="164" y="895"/>
                    </a:lnTo>
                    <a:lnTo>
                      <a:pt x="129" y="855"/>
                    </a:lnTo>
                    <a:lnTo>
                      <a:pt x="103" y="813"/>
                    </a:lnTo>
                    <a:lnTo>
                      <a:pt x="84" y="774"/>
                    </a:lnTo>
                    <a:lnTo>
                      <a:pt x="72" y="737"/>
                    </a:lnTo>
                    <a:lnTo>
                      <a:pt x="65" y="705"/>
                    </a:lnTo>
                    <a:lnTo>
                      <a:pt x="60" y="680"/>
                    </a:lnTo>
                    <a:lnTo>
                      <a:pt x="59" y="663"/>
                    </a:lnTo>
                    <a:lnTo>
                      <a:pt x="59" y="657"/>
                    </a:lnTo>
                    <a:lnTo>
                      <a:pt x="66" y="595"/>
                    </a:lnTo>
                    <a:lnTo>
                      <a:pt x="80" y="533"/>
                    </a:lnTo>
                    <a:lnTo>
                      <a:pt x="101" y="475"/>
                    </a:lnTo>
                    <a:lnTo>
                      <a:pt x="125" y="419"/>
                    </a:lnTo>
                    <a:lnTo>
                      <a:pt x="152" y="366"/>
                    </a:lnTo>
                    <a:lnTo>
                      <a:pt x="183" y="316"/>
                    </a:lnTo>
                    <a:lnTo>
                      <a:pt x="216" y="270"/>
                    </a:lnTo>
                    <a:lnTo>
                      <a:pt x="249" y="227"/>
                    </a:lnTo>
                    <a:lnTo>
                      <a:pt x="283" y="188"/>
                    </a:lnTo>
                    <a:lnTo>
                      <a:pt x="314" y="154"/>
                    </a:lnTo>
                    <a:lnTo>
                      <a:pt x="344" y="123"/>
                    </a:lnTo>
                    <a:lnTo>
                      <a:pt x="371" y="99"/>
                    </a:lnTo>
                    <a:lnTo>
                      <a:pt x="393" y="78"/>
                    </a:lnTo>
                    <a:lnTo>
                      <a:pt x="412" y="63"/>
                    </a:lnTo>
                    <a:lnTo>
                      <a:pt x="423" y="54"/>
                    </a:lnTo>
                    <a:lnTo>
                      <a:pt x="428" y="51"/>
                    </a:lnTo>
                    <a:lnTo>
                      <a:pt x="391" y="3"/>
                    </a:lnTo>
                    <a:lnTo>
                      <a:pt x="384" y="8"/>
                    </a:lnTo>
                    <a:lnTo>
                      <a:pt x="370" y="20"/>
                    </a:lnTo>
                    <a:lnTo>
                      <a:pt x="350" y="37"/>
                    </a:lnTo>
                    <a:lnTo>
                      <a:pt x="326" y="59"/>
                    </a:lnTo>
                    <a:lnTo>
                      <a:pt x="297" y="85"/>
                    </a:lnTo>
                    <a:lnTo>
                      <a:pt x="266" y="117"/>
                    </a:lnTo>
                    <a:lnTo>
                      <a:pt x="233" y="154"/>
                    </a:lnTo>
                    <a:lnTo>
                      <a:pt x="197" y="196"/>
                    </a:lnTo>
                    <a:lnTo>
                      <a:pt x="163" y="241"/>
                    </a:lnTo>
                    <a:lnTo>
                      <a:pt x="129" y="290"/>
                    </a:lnTo>
                    <a:lnTo>
                      <a:pt x="97" y="343"/>
                    </a:lnTo>
                    <a:lnTo>
                      <a:pt x="68" y="400"/>
                    </a:lnTo>
                    <a:lnTo>
                      <a:pt x="43" y="459"/>
                    </a:lnTo>
                    <a:lnTo>
                      <a:pt x="22" y="522"/>
                    </a:lnTo>
                    <a:lnTo>
                      <a:pt x="8" y="586"/>
                    </a:lnTo>
                    <a:lnTo>
                      <a:pt x="0" y="654"/>
                    </a:lnTo>
                    <a:lnTo>
                      <a:pt x="0" y="664"/>
                    </a:lnTo>
                    <a:lnTo>
                      <a:pt x="1" y="684"/>
                    </a:lnTo>
                    <a:lnTo>
                      <a:pt x="6" y="714"/>
                    </a:lnTo>
                    <a:lnTo>
                      <a:pt x="15" y="752"/>
                    </a:lnTo>
                    <a:lnTo>
                      <a:pt x="29" y="795"/>
                    </a:lnTo>
                    <a:lnTo>
                      <a:pt x="50" y="841"/>
                    </a:lnTo>
                    <a:lnTo>
                      <a:pt x="80" y="890"/>
                    </a:lnTo>
                    <a:lnTo>
                      <a:pt x="120" y="937"/>
                    </a:lnTo>
                    <a:lnTo>
                      <a:pt x="140" y="955"/>
                    </a:lnTo>
                    <a:lnTo>
                      <a:pt x="160" y="974"/>
                    </a:lnTo>
                    <a:lnTo>
                      <a:pt x="183" y="990"/>
                    </a:lnTo>
                    <a:lnTo>
                      <a:pt x="206" y="1005"/>
                    </a:lnTo>
                    <a:lnTo>
                      <a:pt x="231" y="1019"/>
                    </a:lnTo>
                    <a:lnTo>
                      <a:pt x="257" y="1031"/>
                    </a:lnTo>
                    <a:lnTo>
                      <a:pt x="284" y="1043"/>
                    </a:lnTo>
                    <a:lnTo>
                      <a:pt x="311" y="1053"/>
                    </a:lnTo>
                    <a:lnTo>
                      <a:pt x="341" y="1062"/>
                    </a:lnTo>
                    <a:lnTo>
                      <a:pt x="371" y="1070"/>
                    </a:lnTo>
                    <a:lnTo>
                      <a:pt x="403" y="1077"/>
                    </a:lnTo>
                    <a:lnTo>
                      <a:pt x="436" y="1083"/>
                    </a:lnTo>
                    <a:lnTo>
                      <a:pt x="470" y="1087"/>
                    </a:lnTo>
                    <a:lnTo>
                      <a:pt x="505" y="1090"/>
                    </a:lnTo>
                    <a:lnTo>
                      <a:pt x="542" y="1091"/>
                    </a:lnTo>
                    <a:lnTo>
                      <a:pt x="579" y="1092"/>
                    </a:lnTo>
                    <a:lnTo>
                      <a:pt x="584" y="1092"/>
                    </a:lnTo>
                    <a:lnTo>
                      <a:pt x="600" y="1091"/>
                    </a:lnTo>
                    <a:lnTo>
                      <a:pt x="625" y="1090"/>
                    </a:lnTo>
                    <a:lnTo>
                      <a:pt x="656" y="1085"/>
                    </a:lnTo>
                    <a:lnTo>
                      <a:pt x="693" y="1080"/>
                    </a:lnTo>
                    <a:lnTo>
                      <a:pt x="733" y="1070"/>
                    </a:lnTo>
                    <a:lnTo>
                      <a:pt x="777" y="1057"/>
                    </a:lnTo>
                    <a:lnTo>
                      <a:pt x="822" y="1039"/>
                    </a:lnTo>
                    <a:lnTo>
                      <a:pt x="868" y="1017"/>
                    </a:lnTo>
                    <a:lnTo>
                      <a:pt x="911" y="989"/>
                    </a:lnTo>
                    <a:lnTo>
                      <a:pt x="952" y="954"/>
                    </a:lnTo>
                    <a:lnTo>
                      <a:pt x="989" y="913"/>
                    </a:lnTo>
                    <a:lnTo>
                      <a:pt x="1021" y="863"/>
                    </a:lnTo>
                    <a:lnTo>
                      <a:pt x="1045" y="805"/>
                    </a:lnTo>
                    <a:lnTo>
                      <a:pt x="1061" y="740"/>
                    </a:lnTo>
                    <a:lnTo>
                      <a:pt x="1068" y="664"/>
                    </a:lnTo>
                    <a:lnTo>
                      <a:pt x="1068" y="661"/>
                    </a:lnTo>
                    <a:lnTo>
                      <a:pt x="1068" y="660"/>
                    </a:lnTo>
                    <a:lnTo>
                      <a:pt x="1067" y="653"/>
                    </a:lnTo>
                    <a:lnTo>
                      <a:pt x="1066" y="639"/>
                    </a:lnTo>
                    <a:lnTo>
                      <a:pt x="1062" y="619"/>
                    </a:lnTo>
                    <a:lnTo>
                      <a:pt x="1058" y="591"/>
                    </a:lnTo>
                    <a:lnTo>
                      <a:pt x="1051" y="559"/>
                    </a:lnTo>
                    <a:lnTo>
                      <a:pt x="1042" y="521"/>
                    </a:lnTo>
                    <a:lnTo>
                      <a:pt x="1030" y="478"/>
                    </a:lnTo>
                    <a:lnTo>
                      <a:pt x="1015" y="432"/>
                    </a:lnTo>
                    <a:lnTo>
                      <a:pt x="997" y="384"/>
                    </a:lnTo>
                    <a:lnTo>
                      <a:pt x="975" y="332"/>
                    </a:lnTo>
                    <a:lnTo>
                      <a:pt x="948" y="278"/>
                    </a:lnTo>
                    <a:lnTo>
                      <a:pt x="917" y="222"/>
                    </a:lnTo>
                    <a:lnTo>
                      <a:pt x="881" y="167"/>
                    </a:lnTo>
                    <a:lnTo>
                      <a:pt x="841" y="111"/>
                    </a:lnTo>
                    <a:lnTo>
                      <a:pt x="795" y="54"/>
                    </a:lnTo>
                    <a:lnTo>
                      <a:pt x="743" y="0"/>
                    </a:lnTo>
                    <a:lnTo>
                      <a:pt x="701" y="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64"/>
              <p:cNvSpPr>
                <a:spLocks noChangeAspect="1"/>
              </p:cNvSpPr>
              <p:nvPr/>
            </p:nvSpPr>
            <p:spPr bwMode="auto">
              <a:xfrm>
                <a:off x="3371" y="2470"/>
                <a:ext cx="222" cy="45"/>
              </a:xfrm>
              <a:custGeom>
                <a:avLst/>
                <a:gdLst>
                  <a:gd name="T0" fmla="*/ 102 w 443"/>
                  <a:gd name="T1" fmla="*/ 1 h 90"/>
                  <a:gd name="T2" fmla="*/ 91 w 443"/>
                  <a:gd name="T3" fmla="*/ 3 h 90"/>
                  <a:gd name="T4" fmla="*/ 81 w 443"/>
                  <a:gd name="T5" fmla="*/ 5 h 90"/>
                  <a:gd name="T6" fmla="*/ 71 w 443"/>
                  <a:gd name="T7" fmla="*/ 6 h 90"/>
                  <a:gd name="T8" fmla="*/ 63 w 443"/>
                  <a:gd name="T9" fmla="*/ 7 h 90"/>
                  <a:gd name="T10" fmla="*/ 54 w 443"/>
                  <a:gd name="T11" fmla="*/ 7 h 90"/>
                  <a:gd name="T12" fmla="*/ 47 w 443"/>
                  <a:gd name="T13" fmla="*/ 7 h 90"/>
                  <a:gd name="T14" fmla="*/ 40 w 443"/>
                  <a:gd name="T15" fmla="*/ 7 h 90"/>
                  <a:gd name="T16" fmla="*/ 34 w 443"/>
                  <a:gd name="T17" fmla="*/ 6 h 90"/>
                  <a:gd name="T18" fmla="*/ 29 w 443"/>
                  <a:gd name="T19" fmla="*/ 6 h 90"/>
                  <a:gd name="T20" fmla="*/ 24 w 443"/>
                  <a:gd name="T21" fmla="*/ 5 h 90"/>
                  <a:gd name="T22" fmla="*/ 20 w 443"/>
                  <a:gd name="T23" fmla="*/ 4 h 90"/>
                  <a:gd name="T24" fmla="*/ 17 w 443"/>
                  <a:gd name="T25" fmla="*/ 3 h 90"/>
                  <a:gd name="T26" fmla="*/ 14 w 443"/>
                  <a:gd name="T27" fmla="*/ 3 h 90"/>
                  <a:gd name="T28" fmla="*/ 12 w 443"/>
                  <a:gd name="T29" fmla="*/ 1 h 90"/>
                  <a:gd name="T30" fmla="*/ 11 w 443"/>
                  <a:gd name="T31" fmla="*/ 1 h 90"/>
                  <a:gd name="T32" fmla="*/ 11 w 443"/>
                  <a:gd name="T33" fmla="*/ 1 h 90"/>
                  <a:gd name="T34" fmla="*/ 10 w 443"/>
                  <a:gd name="T35" fmla="*/ 1 h 90"/>
                  <a:gd name="T36" fmla="*/ 8 w 443"/>
                  <a:gd name="T37" fmla="*/ 0 h 90"/>
                  <a:gd name="T38" fmla="*/ 7 w 443"/>
                  <a:gd name="T39" fmla="*/ 0 h 90"/>
                  <a:gd name="T40" fmla="*/ 6 w 443"/>
                  <a:gd name="T41" fmla="*/ 1 h 90"/>
                  <a:gd name="T42" fmla="*/ 4 w 443"/>
                  <a:gd name="T43" fmla="*/ 1 h 90"/>
                  <a:gd name="T44" fmla="*/ 3 w 443"/>
                  <a:gd name="T45" fmla="*/ 1 h 90"/>
                  <a:gd name="T46" fmla="*/ 2 w 443"/>
                  <a:gd name="T47" fmla="*/ 3 h 90"/>
                  <a:gd name="T48" fmla="*/ 1 w 443"/>
                  <a:gd name="T49" fmla="*/ 4 h 90"/>
                  <a:gd name="T50" fmla="*/ 0 w 443"/>
                  <a:gd name="T51" fmla="*/ 6 h 90"/>
                  <a:gd name="T52" fmla="*/ 1 w 443"/>
                  <a:gd name="T53" fmla="*/ 10 h 90"/>
                  <a:gd name="T54" fmla="*/ 2 w 443"/>
                  <a:gd name="T55" fmla="*/ 12 h 90"/>
                  <a:gd name="T56" fmla="*/ 4 w 443"/>
                  <a:gd name="T57" fmla="*/ 14 h 90"/>
                  <a:gd name="T58" fmla="*/ 5 w 443"/>
                  <a:gd name="T59" fmla="*/ 14 h 90"/>
                  <a:gd name="T60" fmla="*/ 6 w 443"/>
                  <a:gd name="T61" fmla="*/ 15 h 90"/>
                  <a:gd name="T62" fmla="*/ 8 w 443"/>
                  <a:gd name="T63" fmla="*/ 15 h 90"/>
                  <a:gd name="T64" fmla="*/ 11 w 443"/>
                  <a:gd name="T65" fmla="*/ 17 h 90"/>
                  <a:gd name="T66" fmla="*/ 15 w 443"/>
                  <a:gd name="T67" fmla="*/ 18 h 90"/>
                  <a:gd name="T68" fmla="*/ 20 w 443"/>
                  <a:gd name="T69" fmla="*/ 19 h 90"/>
                  <a:gd name="T70" fmla="*/ 25 w 443"/>
                  <a:gd name="T71" fmla="*/ 20 h 90"/>
                  <a:gd name="T72" fmla="*/ 31 w 443"/>
                  <a:gd name="T73" fmla="*/ 21 h 90"/>
                  <a:gd name="T74" fmla="*/ 37 w 443"/>
                  <a:gd name="T75" fmla="*/ 22 h 90"/>
                  <a:gd name="T76" fmla="*/ 45 w 443"/>
                  <a:gd name="T77" fmla="*/ 23 h 90"/>
                  <a:gd name="T78" fmla="*/ 53 w 443"/>
                  <a:gd name="T79" fmla="*/ 23 h 90"/>
                  <a:gd name="T80" fmla="*/ 62 w 443"/>
                  <a:gd name="T81" fmla="*/ 22 h 90"/>
                  <a:gd name="T82" fmla="*/ 72 w 443"/>
                  <a:gd name="T83" fmla="*/ 21 h 90"/>
                  <a:gd name="T84" fmla="*/ 82 w 443"/>
                  <a:gd name="T85" fmla="*/ 20 h 90"/>
                  <a:gd name="T86" fmla="*/ 94 w 443"/>
                  <a:gd name="T87" fmla="*/ 18 h 90"/>
                  <a:gd name="T88" fmla="*/ 106 w 443"/>
                  <a:gd name="T89" fmla="*/ 14 h 90"/>
                  <a:gd name="T90" fmla="*/ 108 w 443"/>
                  <a:gd name="T91" fmla="*/ 13 h 90"/>
                  <a:gd name="T92" fmla="*/ 110 w 443"/>
                  <a:gd name="T93" fmla="*/ 11 h 90"/>
                  <a:gd name="T94" fmla="*/ 111 w 443"/>
                  <a:gd name="T95" fmla="*/ 9 h 90"/>
                  <a:gd name="T96" fmla="*/ 111 w 443"/>
                  <a:gd name="T97" fmla="*/ 6 h 90"/>
                  <a:gd name="T98" fmla="*/ 111 w 443"/>
                  <a:gd name="T99" fmla="*/ 4 h 90"/>
                  <a:gd name="T100" fmla="*/ 110 w 443"/>
                  <a:gd name="T101" fmla="*/ 3 h 90"/>
                  <a:gd name="T102" fmla="*/ 109 w 443"/>
                  <a:gd name="T103" fmla="*/ 1 h 90"/>
                  <a:gd name="T104" fmla="*/ 108 w 443"/>
                  <a:gd name="T105" fmla="*/ 1 h 90"/>
                  <a:gd name="T106" fmla="*/ 106 w 443"/>
                  <a:gd name="T107" fmla="*/ 1 h 90"/>
                  <a:gd name="T108" fmla="*/ 105 w 443"/>
                  <a:gd name="T109" fmla="*/ 0 h 90"/>
                  <a:gd name="T110" fmla="*/ 103 w 443"/>
                  <a:gd name="T111" fmla="*/ 0 h 90"/>
                  <a:gd name="T112" fmla="*/ 102 w 443"/>
                  <a:gd name="T113" fmla="*/ 1 h 9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43"/>
                  <a:gd name="T172" fmla="*/ 0 h 90"/>
                  <a:gd name="T173" fmla="*/ 443 w 443"/>
                  <a:gd name="T174" fmla="*/ 90 h 9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43" h="90">
                    <a:moveTo>
                      <a:pt x="406" y="1"/>
                    </a:moveTo>
                    <a:lnTo>
                      <a:pt x="363" y="11"/>
                    </a:lnTo>
                    <a:lnTo>
                      <a:pt x="322" y="19"/>
                    </a:lnTo>
                    <a:lnTo>
                      <a:pt x="284" y="25"/>
                    </a:lnTo>
                    <a:lnTo>
                      <a:pt x="249" y="29"/>
                    </a:lnTo>
                    <a:lnTo>
                      <a:pt x="216" y="30"/>
                    </a:lnTo>
                    <a:lnTo>
                      <a:pt x="186" y="30"/>
                    </a:lnTo>
                    <a:lnTo>
                      <a:pt x="159" y="29"/>
                    </a:lnTo>
                    <a:lnTo>
                      <a:pt x="135" y="26"/>
                    </a:lnTo>
                    <a:lnTo>
                      <a:pt x="114" y="23"/>
                    </a:lnTo>
                    <a:lnTo>
                      <a:pt x="95" y="19"/>
                    </a:lnTo>
                    <a:lnTo>
                      <a:pt x="79" y="16"/>
                    </a:lnTo>
                    <a:lnTo>
                      <a:pt x="67" y="11"/>
                    </a:lnTo>
                    <a:lnTo>
                      <a:pt x="56" y="9"/>
                    </a:lnTo>
                    <a:lnTo>
                      <a:pt x="48" y="6"/>
                    </a:lnTo>
                    <a:lnTo>
                      <a:pt x="44" y="4"/>
                    </a:lnTo>
                    <a:lnTo>
                      <a:pt x="42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5" y="3"/>
                    </a:lnTo>
                    <a:lnTo>
                      <a:pt x="10" y="7"/>
                    </a:lnTo>
                    <a:lnTo>
                      <a:pt x="7" y="11"/>
                    </a:lnTo>
                    <a:lnTo>
                      <a:pt x="3" y="16"/>
                    </a:lnTo>
                    <a:lnTo>
                      <a:pt x="0" y="27"/>
                    </a:lnTo>
                    <a:lnTo>
                      <a:pt x="1" y="38"/>
                    </a:lnTo>
                    <a:lnTo>
                      <a:pt x="6" y="48"/>
                    </a:lnTo>
                    <a:lnTo>
                      <a:pt x="15" y="56"/>
                    </a:lnTo>
                    <a:lnTo>
                      <a:pt x="17" y="57"/>
                    </a:lnTo>
                    <a:lnTo>
                      <a:pt x="23" y="60"/>
                    </a:lnTo>
                    <a:lnTo>
                      <a:pt x="32" y="63"/>
                    </a:lnTo>
                    <a:lnTo>
                      <a:pt x="44" y="68"/>
                    </a:lnTo>
                    <a:lnTo>
                      <a:pt x="59" y="71"/>
                    </a:lnTo>
                    <a:lnTo>
                      <a:pt x="77" y="76"/>
                    </a:lnTo>
                    <a:lnTo>
                      <a:pt x="98" y="80"/>
                    </a:lnTo>
                    <a:lnTo>
                      <a:pt x="122" y="84"/>
                    </a:lnTo>
                    <a:lnTo>
                      <a:pt x="148" y="87"/>
                    </a:lnTo>
                    <a:lnTo>
                      <a:pt x="178" y="89"/>
                    </a:lnTo>
                    <a:lnTo>
                      <a:pt x="212" y="90"/>
                    </a:lnTo>
                    <a:lnTo>
                      <a:pt x="248" y="87"/>
                    </a:lnTo>
                    <a:lnTo>
                      <a:pt x="287" y="84"/>
                    </a:lnTo>
                    <a:lnTo>
                      <a:pt x="328" y="78"/>
                    </a:lnTo>
                    <a:lnTo>
                      <a:pt x="373" y="70"/>
                    </a:lnTo>
                    <a:lnTo>
                      <a:pt x="421" y="59"/>
                    </a:lnTo>
                    <a:lnTo>
                      <a:pt x="432" y="53"/>
                    </a:lnTo>
                    <a:lnTo>
                      <a:pt x="440" y="45"/>
                    </a:lnTo>
                    <a:lnTo>
                      <a:pt x="443" y="33"/>
                    </a:lnTo>
                    <a:lnTo>
                      <a:pt x="443" y="22"/>
                    </a:lnTo>
                    <a:lnTo>
                      <a:pt x="441" y="16"/>
                    </a:lnTo>
                    <a:lnTo>
                      <a:pt x="438" y="11"/>
                    </a:lnTo>
                    <a:lnTo>
                      <a:pt x="434" y="7"/>
                    </a:lnTo>
                    <a:lnTo>
                      <a:pt x="430" y="3"/>
                    </a:lnTo>
                    <a:lnTo>
                      <a:pt x="424" y="1"/>
                    </a:lnTo>
                    <a:lnTo>
                      <a:pt x="418" y="0"/>
                    </a:lnTo>
                    <a:lnTo>
                      <a:pt x="412" y="0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65"/>
              <p:cNvSpPr>
                <a:spLocks noChangeAspect="1"/>
              </p:cNvSpPr>
              <p:nvPr/>
            </p:nvSpPr>
            <p:spPr bwMode="auto">
              <a:xfrm>
                <a:off x="3282" y="2311"/>
                <a:ext cx="436" cy="180"/>
              </a:xfrm>
              <a:custGeom>
                <a:avLst/>
                <a:gdLst>
                  <a:gd name="T0" fmla="*/ 70 w 872"/>
                  <a:gd name="T1" fmla="*/ 14 h 359"/>
                  <a:gd name="T2" fmla="*/ 67 w 872"/>
                  <a:gd name="T3" fmla="*/ 14 h 359"/>
                  <a:gd name="T4" fmla="*/ 61 w 872"/>
                  <a:gd name="T5" fmla="*/ 13 h 359"/>
                  <a:gd name="T6" fmla="*/ 56 w 872"/>
                  <a:gd name="T7" fmla="*/ 11 h 359"/>
                  <a:gd name="T8" fmla="*/ 50 w 872"/>
                  <a:gd name="T9" fmla="*/ 8 h 359"/>
                  <a:gd name="T10" fmla="*/ 36 w 872"/>
                  <a:gd name="T11" fmla="*/ 6 h 359"/>
                  <a:gd name="T12" fmla="*/ 18 w 872"/>
                  <a:gd name="T13" fmla="*/ 8 h 359"/>
                  <a:gd name="T14" fmla="*/ 9 w 872"/>
                  <a:gd name="T15" fmla="*/ 13 h 359"/>
                  <a:gd name="T16" fmla="*/ 10 w 872"/>
                  <a:gd name="T17" fmla="*/ 26 h 359"/>
                  <a:gd name="T18" fmla="*/ 38 w 872"/>
                  <a:gd name="T19" fmla="*/ 54 h 359"/>
                  <a:gd name="T20" fmla="*/ 48 w 872"/>
                  <a:gd name="T21" fmla="*/ 82 h 359"/>
                  <a:gd name="T22" fmla="*/ 63 w 872"/>
                  <a:gd name="T23" fmla="*/ 90 h 359"/>
                  <a:gd name="T24" fmla="*/ 61 w 872"/>
                  <a:gd name="T25" fmla="*/ 74 h 359"/>
                  <a:gd name="T26" fmla="*/ 49 w 872"/>
                  <a:gd name="T27" fmla="*/ 42 h 359"/>
                  <a:gd name="T28" fmla="*/ 31 w 872"/>
                  <a:gd name="T29" fmla="*/ 21 h 359"/>
                  <a:gd name="T30" fmla="*/ 35 w 872"/>
                  <a:gd name="T31" fmla="*/ 21 h 359"/>
                  <a:gd name="T32" fmla="*/ 40 w 872"/>
                  <a:gd name="T33" fmla="*/ 21 h 359"/>
                  <a:gd name="T34" fmla="*/ 46 w 872"/>
                  <a:gd name="T35" fmla="*/ 23 h 359"/>
                  <a:gd name="T36" fmla="*/ 52 w 872"/>
                  <a:gd name="T37" fmla="*/ 25 h 359"/>
                  <a:gd name="T38" fmla="*/ 56 w 872"/>
                  <a:gd name="T39" fmla="*/ 26 h 359"/>
                  <a:gd name="T40" fmla="*/ 65 w 872"/>
                  <a:gd name="T41" fmla="*/ 29 h 359"/>
                  <a:gd name="T42" fmla="*/ 74 w 872"/>
                  <a:gd name="T43" fmla="*/ 28 h 359"/>
                  <a:gd name="T44" fmla="*/ 85 w 872"/>
                  <a:gd name="T45" fmla="*/ 21 h 359"/>
                  <a:gd name="T46" fmla="*/ 101 w 872"/>
                  <a:gd name="T47" fmla="*/ 16 h 359"/>
                  <a:gd name="T48" fmla="*/ 117 w 872"/>
                  <a:gd name="T49" fmla="*/ 18 h 359"/>
                  <a:gd name="T50" fmla="*/ 133 w 872"/>
                  <a:gd name="T51" fmla="*/ 31 h 359"/>
                  <a:gd name="T52" fmla="*/ 149 w 872"/>
                  <a:gd name="T53" fmla="*/ 33 h 359"/>
                  <a:gd name="T54" fmla="*/ 163 w 872"/>
                  <a:gd name="T55" fmla="*/ 29 h 359"/>
                  <a:gd name="T56" fmla="*/ 150 w 872"/>
                  <a:gd name="T57" fmla="*/ 46 h 359"/>
                  <a:gd name="T58" fmla="*/ 141 w 872"/>
                  <a:gd name="T59" fmla="*/ 67 h 359"/>
                  <a:gd name="T60" fmla="*/ 152 w 872"/>
                  <a:gd name="T61" fmla="*/ 85 h 359"/>
                  <a:gd name="T62" fmla="*/ 167 w 872"/>
                  <a:gd name="T63" fmla="*/ 47 h 359"/>
                  <a:gd name="T64" fmla="*/ 188 w 872"/>
                  <a:gd name="T65" fmla="*/ 26 h 359"/>
                  <a:gd name="T66" fmla="*/ 218 w 872"/>
                  <a:gd name="T67" fmla="*/ 6 h 359"/>
                  <a:gd name="T68" fmla="*/ 186 w 872"/>
                  <a:gd name="T69" fmla="*/ 8 h 359"/>
                  <a:gd name="T70" fmla="*/ 177 w 872"/>
                  <a:gd name="T71" fmla="*/ 9 h 359"/>
                  <a:gd name="T72" fmla="*/ 166 w 872"/>
                  <a:gd name="T73" fmla="*/ 11 h 359"/>
                  <a:gd name="T74" fmla="*/ 153 w 872"/>
                  <a:gd name="T75" fmla="*/ 17 h 359"/>
                  <a:gd name="T76" fmla="*/ 143 w 872"/>
                  <a:gd name="T77" fmla="*/ 18 h 359"/>
                  <a:gd name="T78" fmla="*/ 134 w 872"/>
                  <a:gd name="T79" fmla="*/ 13 h 359"/>
                  <a:gd name="T80" fmla="*/ 123 w 872"/>
                  <a:gd name="T81" fmla="*/ 5 h 359"/>
                  <a:gd name="T82" fmla="*/ 111 w 872"/>
                  <a:gd name="T83" fmla="*/ 1 h 359"/>
                  <a:gd name="T84" fmla="*/ 100 w 872"/>
                  <a:gd name="T85" fmla="*/ 1 h 359"/>
                  <a:gd name="T86" fmla="*/ 88 w 872"/>
                  <a:gd name="T87" fmla="*/ 4 h 359"/>
                  <a:gd name="T88" fmla="*/ 76 w 872"/>
                  <a:gd name="T89" fmla="*/ 9 h 3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72"/>
                  <a:gd name="T136" fmla="*/ 0 h 359"/>
                  <a:gd name="T137" fmla="*/ 872 w 872"/>
                  <a:gd name="T138" fmla="*/ 359 h 3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72" h="359">
                    <a:moveTo>
                      <a:pt x="289" y="45"/>
                    </a:moveTo>
                    <a:lnTo>
                      <a:pt x="283" y="49"/>
                    </a:lnTo>
                    <a:lnTo>
                      <a:pt x="278" y="53"/>
                    </a:lnTo>
                    <a:lnTo>
                      <a:pt x="273" y="55"/>
                    </a:lnTo>
                    <a:lnTo>
                      <a:pt x="270" y="55"/>
                    </a:lnTo>
                    <a:lnTo>
                      <a:pt x="265" y="55"/>
                    </a:lnTo>
                    <a:lnTo>
                      <a:pt x="261" y="54"/>
                    </a:lnTo>
                    <a:lnTo>
                      <a:pt x="255" y="53"/>
                    </a:lnTo>
                    <a:lnTo>
                      <a:pt x="247" y="49"/>
                    </a:lnTo>
                    <a:lnTo>
                      <a:pt x="241" y="47"/>
                    </a:lnTo>
                    <a:lnTo>
                      <a:pt x="234" y="44"/>
                    </a:lnTo>
                    <a:lnTo>
                      <a:pt x="227" y="41"/>
                    </a:lnTo>
                    <a:lnTo>
                      <a:pt x="219" y="38"/>
                    </a:lnTo>
                    <a:lnTo>
                      <a:pt x="210" y="34"/>
                    </a:lnTo>
                    <a:lnTo>
                      <a:pt x="200" y="32"/>
                    </a:lnTo>
                    <a:lnTo>
                      <a:pt x="188" y="29"/>
                    </a:lnTo>
                    <a:lnTo>
                      <a:pt x="177" y="26"/>
                    </a:lnTo>
                    <a:lnTo>
                      <a:pt x="143" y="23"/>
                    </a:lnTo>
                    <a:lnTo>
                      <a:pt x="114" y="23"/>
                    </a:lnTo>
                    <a:lnTo>
                      <a:pt x="90" y="26"/>
                    </a:lnTo>
                    <a:lnTo>
                      <a:pt x="69" y="31"/>
                    </a:lnTo>
                    <a:lnTo>
                      <a:pt x="53" y="38"/>
                    </a:lnTo>
                    <a:lnTo>
                      <a:pt x="42" y="45"/>
                    </a:lnTo>
                    <a:lnTo>
                      <a:pt x="34" y="49"/>
                    </a:lnTo>
                    <a:lnTo>
                      <a:pt x="30" y="53"/>
                    </a:lnTo>
                    <a:lnTo>
                      <a:pt x="0" y="82"/>
                    </a:lnTo>
                    <a:lnTo>
                      <a:pt x="37" y="101"/>
                    </a:lnTo>
                    <a:lnTo>
                      <a:pt x="87" y="135"/>
                    </a:lnTo>
                    <a:lnTo>
                      <a:pt x="125" y="174"/>
                    </a:lnTo>
                    <a:lnTo>
                      <a:pt x="152" y="215"/>
                    </a:lnTo>
                    <a:lnTo>
                      <a:pt x="172" y="257"/>
                    </a:lnTo>
                    <a:lnTo>
                      <a:pt x="183" y="295"/>
                    </a:lnTo>
                    <a:lnTo>
                      <a:pt x="189" y="327"/>
                    </a:lnTo>
                    <a:lnTo>
                      <a:pt x="193" y="349"/>
                    </a:lnTo>
                    <a:lnTo>
                      <a:pt x="193" y="359"/>
                    </a:lnTo>
                    <a:lnTo>
                      <a:pt x="253" y="358"/>
                    </a:lnTo>
                    <a:lnTo>
                      <a:pt x="253" y="348"/>
                    </a:lnTo>
                    <a:lnTo>
                      <a:pt x="250" y="326"/>
                    </a:lnTo>
                    <a:lnTo>
                      <a:pt x="245" y="295"/>
                    </a:lnTo>
                    <a:lnTo>
                      <a:pt x="234" y="257"/>
                    </a:lnTo>
                    <a:lnTo>
                      <a:pt x="218" y="213"/>
                    </a:lnTo>
                    <a:lnTo>
                      <a:pt x="194" y="168"/>
                    </a:lnTo>
                    <a:lnTo>
                      <a:pt x="160" y="124"/>
                    </a:lnTo>
                    <a:lnTo>
                      <a:pt x="118" y="83"/>
                    </a:lnTo>
                    <a:lnTo>
                      <a:pt x="124" y="83"/>
                    </a:lnTo>
                    <a:lnTo>
                      <a:pt x="128" y="82"/>
                    </a:lnTo>
                    <a:lnTo>
                      <a:pt x="134" y="82"/>
                    </a:lnTo>
                    <a:lnTo>
                      <a:pt x="140" y="82"/>
                    </a:lnTo>
                    <a:lnTo>
                      <a:pt x="145" y="83"/>
                    </a:lnTo>
                    <a:lnTo>
                      <a:pt x="152" y="83"/>
                    </a:lnTo>
                    <a:lnTo>
                      <a:pt x="158" y="84"/>
                    </a:lnTo>
                    <a:lnTo>
                      <a:pt x="165" y="85"/>
                    </a:lnTo>
                    <a:lnTo>
                      <a:pt x="175" y="87"/>
                    </a:lnTo>
                    <a:lnTo>
                      <a:pt x="183" y="90"/>
                    </a:lnTo>
                    <a:lnTo>
                      <a:pt x="193" y="92"/>
                    </a:lnTo>
                    <a:lnTo>
                      <a:pt x="200" y="94"/>
                    </a:lnTo>
                    <a:lnTo>
                      <a:pt x="207" y="97"/>
                    </a:lnTo>
                    <a:lnTo>
                      <a:pt x="212" y="99"/>
                    </a:lnTo>
                    <a:lnTo>
                      <a:pt x="218" y="101"/>
                    </a:lnTo>
                    <a:lnTo>
                      <a:pt x="224" y="104"/>
                    </a:lnTo>
                    <a:lnTo>
                      <a:pt x="236" y="108"/>
                    </a:lnTo>
                    <a:lnTo>
                      <a:pt x="247" y="112"/>
                    </a:lnTo>
                    <a:lnTo>
                      <a:pt x="258" y="115"/>
                    </a:lnTo>
                    <a:lnTo>
                      <a:pt x="270" y="115"/>
                    </a:lnTo>
                    <a:lnTo>
                      <a:pt x="281" y="114"/>
                    </a:lnTo>
                    <a:lnTo>
                      <a:pt x="294" y="109"/>
                    </a:lnTo>
                    <a:lnTo>
                      <a:pt x="309" y="104"/>
                    </a:lnTo>
                    <a:lnTo>
                      <a:pt x="324" y="93"/>
                    </a:lnTo>
                    <a:lnTo>
                      <a:pt x="340" y="83"/>
                    </a:lnTo>
                    <a:lnTo>
                      <a:pt x="360" y="74"/>
                    </a:lnTo>
                    <a:lnTo>
                      <a:pt x="380" y="66"/>
                    </a:lnTo>
                    <a:lnTo>
                      <a:pt x="403" y="61"/>
                    </a:lnTo>
                    <a:lnTo>
                      <a:pt x="427" y="60"/>
                    </a:lnTo>
                    <a:lnTo>
                      <a:pt x="450" y="63"/>
                    </a:lnTo>
                    <a:lnTo>
                      <a:pt x="470" y="72"/>
                    </a:lnTo>
                    <a:lnTo>
                      <a:pt x="490" y="89"/>
                    </a:lnTo>
                    <a:lnTo>
                      <a:pt x="511" y="108"/>
                    </a:lnTo>
                    <a:lnTo>
                      <a:pt x="531" y="122"/>
                    </a:lnTo>
                    <a:lnTo>
                      <a:pt x="553" y="130"/>
                    </a:lnTo>
                    <a:lnTo>
                      <a:pt x="575" y="132"/>
                    </a:lnTo>
                    <a:lnTo>
                      <a:pt x="595" y="131"/>
                    </a:lnTo>
                    <a:lnTo>
                      <a:pt x="614" y="128"/>
                    </a:lnTo>
                    <a:lnTo>
                      <a:pt x="633" y="122"/>
                    </a:lnTo>
                    <a:lnTo>
                      <a:pt x="649" y="115"/>
                    </a:lnTo>
                    <a:lnTo>
                      <a:pt x="632" y="135"/>
                    </a:lnTo>
                    <a:lnTo>
                      <a:pt x="615" y="158"/>
                    </a:lnTo>
                    <a:lnTo>
                      <a:pt x="599" y="181"/>
                    </a:lnTo>
                    <a:lnTo>
                      <a:pt x="585" y="207"/>
                    </a:lnTo>
                    <a:lnTo>
                      <a:pt x="572" y="236"/>
                    </a:lnTo>
                    <a:lnTo>
                      <a:pt x="561" y="266"/>
                    </a:lnTo>
                    <a:lnTo>
                      <a:pt x="552" y="297"/>
                    </a:lnTo>
                    <a:lnTo>
                      <a:pt x="546" y="332"/>
                    </a:lnTo>
                    <a:lnTo>
                      <a:pt x="606" y="339"/>
                    </a:lnTo>
                    <a:lnTo>
                      <a:pt x="619" y="282"/>
                    </a:lnTo>
                    <a:lnTo>
                      <a:pt x="640" y="232"/>
                    </a:lnTo>
                    <a:lnTo>
                      <a:pt x="667" y="188"/>
                    </a:lnTo>
                    <a:lnTo>
                      <a:pt x="697" y="152"/>
                    </a:lnTo>
                    <a:lnTo>
                      <a:pt x="726" y="123"/>
                    </a:lnTo>
                    <a:lnTo>
                      <a:pt x="750" y="101"/>
                    </a:lnTo>
                    <a:lnTo>
                      <a:pt x="767" y="89"/>
                    </a:lnTo>
                    <a:lnTo>
                      <a:pt x="774" y="84"/>
                    </a:lnTo>
                    <a:lnTo>
                      <a:pt x="872" y="24"/>
                    </a:lnTo>
                    <a:lnTo>
                      <a:pt x="757" y="29"/>
                    </a:lnTo>
                    <a:lnTo>
                      <a:pt x="752" y="29"/>
                    </a:lnTo>
                    <a:lnTo>
                      <a:pt x="744" y="30"/>
                    </a:lnTo>
                    <a:lnTo>
                      <a:pt x="734" y="31"/>
                    </a:lnTo>
                    <a:lnTo>
                      <a:pt x="720" y="32"/>
                    </a:lnTo>
                    <a:lnTo>
                      <a:pt x="706" y="34"/>
                    </a:lnTo>
                    <a:lnTo>
                      <a:pt x="691" y="37"/>
                    </a:lnTo>
                    <a:lnTo>
                      <a:pt x="676" y="40"/>
                    </a:lnTo>
                    <a:lnTo>
                      <a:pt x="663" y="44"/>
                    </a:lnTo>
                    <a:lnTo>
                      <a:pt x="640" y="54"/>
                    </a:lnTo>
                    <a:lnTo>
                      <a:pt x="625" y="61"/>
                    </a:lnTo>
                    <a:lnTo>
                      <a:pt x="610" y="67"/>
                    </a:lnTo>
                    <a:lnTo>
                      <a:pt x="596" y="70"/>
                    </a:lnTo>
                    <a:lnTo>
                      <a:pt x="582" y="72"/>
                    </a:lnTo>
                    <a:lnTo>
                      <a:pt x="569" y="71"/>
                    </a:lnTo>
                    <a:lnTo>
                      <a:pt x="558" y="68"/>
                    </a:lnTo>
                    <a:lnTo>
                      <a:pt x="545" y="61"/>
                    </a:lnTo>
                    <a:lnTo>
                      <a:pt x="534" y="49"/>
                    </a:lnTo>
                    <a:lnTo>
                      <a:pt x="521" y="37"/>
                    </a:lnTo>
                    <a:lnTo>
                      <a:pt x="507" y="25"/>
                    </a:lnTo>
                    <a:lnTo>
                      <a:pt x="493" y="17"/>
                    </a:lnTo>
                    <a:lnTo>
                      <a:pt x="478" y="10"/>
                    </a:lnTo>
                    <a:lnTo>
                      <a:pt x="462" y="5"/>
                    </a:lnTo>
                    <a:lnTo>
                      <a:pt x="447" y="1"/>
                    </a:lnTo>
                    <a:lnTo>
                      <a:pt x="431" y="0"/>
                    </a:lnTo>
                    <a:lnTo>
                      <a:pt x="415" y="0"/>
                    </a:lnTo>
                    <a:lnTo>
                      <a:pt x="398" y="1"/>
                    </a:lnTo>
                    <a:lnTo>
                      <a:pt x="382" y="3"/>
                    </a:lnTo>
                    <a:lnTo>
                      <a:pt x="365" y="8"/>
                    </a:lnTo>
                    <a:lnTo>
                      <a:pt x="349" y="13"/>
                    </a:lnTo>
                    <a:lnTo>
                      <a:pt x="333" y="19"/>
                    </a:lnTo>
                    <a:lnTo>
                      <a:pt x="318" y="28"/>
                    </a:lnTo>
                    <a:lnTo>
                      <a:pt x="303" y="36"/>
                    </a:lnTo>
                    <a:lnTo>
                      <a:pt x="289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66"/>
              <p:cNvSpPr>
                <a:spLocks noChangeAspect="1"/>
              </p:cNvSpPr>
              <p:nvPr/>
            </p:nvSpPr>
            <p:spPr bwMode="auto">
              <a:xfrm>
                <a:off x="3409" y="2392"/>
                <a:ext cx="46" cy="105"/>
              </a:xfrm>
              <a:custGeom>
                <a:avLst/>
                <a:gdLst>
                  <a:gd name="T0" fmla="*/ 1 w 92"/>
                  <a:gd name="T1" fmla="*/ 1 h 210"/>
                  <a:gd name="T2" fmla="*/ 1 w 92"/>
                  <a:gd name="T3" fmla="*/ 2 h 210"/>
                  <a:gd name="T4" fmla="*/ 0 w 92"/>
                  <a:gd name="T5" fmla="*/ 3 h 210"/>
                  <a:gd name="T6" fmla="*/ 1 w 92"/>
                  <a:gd name="T7" fmla="*/ 5 h 210"/>
                  <a:gd name="T8" fmla="*/ 1 w 92"/>
                  <a:gd name="T9" fmla="*/ 7 h 210"/>
                  <a:gd name="T10" fmla="*/ 6 w 92"/>
                  <a:gd name="T11" fmla="*/ 13 h 210"/>
                  <a:gd name="T12" fmla="*/ 9 w 92"/>
                  <a:gd name="T13" fmla="*/ 19 h 210"/>
                  <a:gd name="T14" fmla="*/ 12 w 92"/>
                  <a:gd name="T15" fmla="*/ 26 h 210"/>
                  <a:gd name="T16" fmla="*/ 13 w 92"/>
                  <a:gd name="T17" fmla="*/ 33 h 210"/>
                  <a:gd name="T18" fmla="*/ 14 w 92"/>
                  <a:gd name="T19" fmla="*/ 39 h 210"/>
                  <a:gd name="T20" fmla="*/ 15 w 92"/>
                  <a:gd name="T21" fmla="*/ 45 h 210"/>
                  <a:gd name="T22" fmla="*/ 15 w 92"/>
                  <a:gd name="T23" fmla="*/ 48 h 210"/>
                  <a:gd name="T24" fmla="*/ 15 w 92"/>
                  <a:gd name="T25" fmla="*/ 49 h 210"/>
                  <a:gd name="T26" fmla="*/ 16 w 92"/>
                  <a:gd name="T27" fmla="*/ 51 h 210"/>
                  <a:gd name="T28" fmla="*/ 17 w 92"/>
                  <a:gd name="T29" fmla="*/ 52 h 210"/>
                  <a:gd name="T30" fmla="*/ 18 w 92"/>
                  <a:gd name="T31" fmla="*/ 53 h 210"/>
                  <a:gd name="T32" fmla="*/ 20 w 92"/>
                  <a:gd name="T33" fmla="*/ 53 h 210"/>
                  <a:gd name="T34" fmla="*/ 21 w 92"/>
                  <a:gd name="T35" fmla="*/ 52 h 210"/>
                  <a:gd name="T36" fmla="*/ 23 w 92"/>
                  <a:gd name="T37" fmla="*/ 51 h 210"/>
                  <a:gd name="T38" fmla="*/ 23 w 92"/>
                  <a:gd name="T39" fmla="*/ 50 h 210"/>
                  <a:gd name="T40" fmla="*/ 23 w 92"/>
                  <a:gd name="T41" fmla="*/ 49 h 210"/>
                  <a:gd name="T42" fmla="*/ 23 w 92"/>
                  <a:gd name="T43" fmla="*/ 47 h 210"/>
                  <a:gd name="T44" fmla="*/ 23 w 92"/>
                  <a:gd name="T45" fmla="*/ 43 h 210"/>
                  <a:gd name="T46" fmla="*/ 22 w 92"/>
                  <a:gd name="T47" fmla="*/ 38 h 210"/>
                  <a:gd name="T48" fmla="*/ 21 w 92"/>
                  <a:gd name="T49" fmla="*/ 30 h 210"/>
                  <a:gd name="T50" fmla="*/ 18 w 92"/>
                  <a:gd name="T51" fmla="*/ 23 h 210"/>
                  <a:gd name="T52" fmla="*/ 15 w 92"/>
                  <a:gd name="T53" fmla="*/ 15 h 210"/>
                  <a:gd name="T54" fmla="*/ 12 w 92"/>
                  <a:gd name="T55" fmla="*/ 7 h 210"/>
                  <a:gd name="T56" fmla="*/ 6 w 92"/>
                  <a:gd name="T57" fmla="*/ 2 h 210"/>
                  <a:gd name="T58" fmla="*/ 6 w 92"/>
                  <a:gd name="T59" fmla="*/ 1 h 210"/>
                  <a:gd name="T60" fmla="*/ 4 w 92"/>
                  <a:gd name="T61" fmla="*/ 0 h 210"/>
                  <a:gd name="T62" fmla="*/ 3 w 92"/>
                  <a:gd name="T63" fmla="*/ 1 h 210"/>
                  <a:gd name="T64" fmla="*/ 1 w 92"/>
                  <a:gd name="T65" fmla="*/ 1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2"/>
                  <a:gd name="T100" fmla="*/ 0 h 210"/>
                  <a:gd name="T101" fmla="*/ 92 w 92"/>
                  <a:gd name="T102" fmla="*/ 210 h 2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2" h="210">
                    <a:moveTo>
                      <a:pt x="4" y="4"/>
                    </a:move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6"/>
                    </a:lnTo>
                    <a:lnTo>
                      <a:pt x="21" y="49"/>
                    </a:lnTo>
                    <a:lnTo>
                      <a:pt x="34" y="75"/>
                    </a:lnTo>
                    <a:lnTo>
                      <a:pt x="45" y="104"/>
                    </a:lnTo>
                    <a:lnTo>
                      <a:pt x="52" y="132"/>
                    </a:lnTo>
                    <a:lnTo>
                      <a:pt x="57" y="156"/>
                    </a:lnTo>
                    <a:lnTo>
                      <a:pt x="60" y="177"/>
                    </a:lnTo>
                    <a:lnTo>
                      <a:pt x="62" y="190"/>
                    </a:lnTo>
                    <a:lnTo>
                      <a:pt x="62" y="196"/>
                    </a:lnTo>
                    <a:lnTo>
                      <a:pt x="64" y="202"/>
                    </a:lnTo>
                    <a:lnTo>
                      <a:pt x="68" y="206"/>
                    </a:lnTo>
                    <a:lnTo>
                      <a:pt x="72" y="209"/>
                    </a:lnTo>
                    <a:lnTo>
                      <a:pt x="78" y="210"/>
                    </a:lnTo>
                    <a:lnTo>
                      <a:pt x="84" y="208"/>
                    </a:lnTo>
                    <a:lnTo>
                      <a:pt x="89" y="204"/>
                    </a:lnTo>
                    <a:lnTo>
                      <a:pt x="92" y="200"/>
                    </a:lnTo>
                    <a:lnTo>
                      <a:pt x="92" y="194"/>
                    </a:lnTo>
                    <a:lnTo>
                      <a:pt x="92" y="187"/>
                    </a:lnTo>
                    <a:lnTo>
                      <a:pt x="90" y="171"/>
                    </a:lnTo>
                    <a:lnTo>
                      <a:pt x="86" y="149"/>
                    </a:lnTo>
                    <a:lnTo>
                      <a:pt x="81" y="121"/>
                    </a:lnTo>
                    <a:lnTo>
                      <a:pt x="72" y="91"/>
                    </a:lnTo>
                    <a:lnTo>
                      <a:pt x="61" y="60"/>
                    </a:lnTo>
                    <a:lnTo>
                      <a:pt x="46" y="31"/>
                    </a:lnTo>
                    <a:lnTo>
                      <a:pt x="26" y="5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67"/>
              <p:cNvSpPr>
                <a:spLocks noChangeAspect="1"/>
              </p:cNvSpPr>
              <p:nvPr/>
            </p:nvSpPr>
            <p:spPr bwMode="auto">
              <a:xfrm>
                <a:off x="3508" y="2387"/>
                <a:ext cx="60" cy="110"/>
              </a:xfrm>
              <a:custGeom>
                <a:avLst/>
                <a:gdLst>
                  <a:gd name="T0" fmla="*/ 24 w 120"/>
                  <a:gd name="T1" fmla="*/ 1 h 220"/>
                  <a:gd name="T2" fmla="*/ 15 w 120"/>
                  <a:gd name="T3" fmla="*/ 9 h 220"/>
                  <a:gd name="T4" fmla="*/ 10 w 120"/>
                  <a:gd name="T5" fmla="*/ 18 h 220"/>
                  <a:gd name="T6" fmla="*/ 6 w 120"/>
                  <a:gd name="T7" fmla="*/ 26 h 220"/>
                  <a:gd name="T8" fmla="*/ 3 w 120"/>
                  <a:gd name="T9" fmla="*/ 34 h 220"/>
                  <a:gd name="T10" fmla="*/ 1 w 120"/>
                  <a:gd name="T11" fmla="*/ 41 h 220"/>
                  <a:gd name="T12" fmla="*/ 0 w 120"/>
                  <a:gd name="T13" fmla="*/ 46 h 220"/>
                  <a:gd name="T14" fmla="*/ 0 w 120"/>
                  <a:gd name="T15" fmla="*/ 50 h 220"/>
                  <a:gd name="T16" fmla="*/ 0 w 120"/>
                  <a:gd name="T17" fmla="*/ 52 h 220"/>
                  <a:gd name="T18" fmla="*/ 1 w 120"/>
                  <a:gd name="T19" fmla="*/ 53 h 220"/>
                  <a:gd name="T20" fmla="*/ 2 w 120"/>
                  <a:gd name="T21" fmla="*/ 54 h 220"/>
                  <a:gd name="T22" fmla="*/ 3 w 120"/>
                  <a:gd name="T23" fmla="*/ 55 h 220"/>
                  <a:gd name="T24" fmla="*/ 4 w 120"/>
                  <a:gd name="T25" fmla="*/ 55 h 220"/>
                  <a:gd name="T26" fmla="*/ 6 w 120"/>
                  <a:gd name="T27" fmla="*/ 55 h 220"/>
                  <a:gd name="T28" fmla="*/ 7 w 120"/>
                  <a:gd name="T29" fmla="*/ 54 h 220"/>
                  <a:gd name="T30" fmla="*/ 8 w 120"/>
                  <a:gd name="T31" fmla="*/ 53 h 220"/>
                  <a:gd name="T32" fmla="*/ 8 w 120"/>
                  <a:gd name="T33" fmla="*/ 51 h 220"/>
                  <a:gd name="T34" fmla="*/ 8 w 120"/>
                  <a:gd name="T35" fmla="*/ 50 h 220"/>
                  <a:gd name="T36" fmla="*/ 8 w 120"/>
                  <a:gd name="T37" fmla="*/ 46 h 220"/>
                  <a:gd name="T38" fmla="*/ 9 w 120"/>
                  <a:gd name="T39" fmla="*/ 42 h 220"/>
                  <a:gd name="T40" fmla="*/ 10 w 120"/>
                  <a:gd name="T41" fmla="*/ 36 h 220"/>
                  <a:gd name="T42" fmla="*/ 12 w 120"/>
                  <a:gd name="T43" fmla="*/ 28 h 220"/>
                  <a:gd name="T44" fmla="*/ 15 w 120"/>
                  <a:gd name="T45" fmla="*/ 22 h 220"/>
                  <a:gd name="T46" fmla="*/ 21 w 120"/>
                  <a:gd name="T47" fmla="*/ 14 h 220"/>
                  <a:gd name="T48" fmla="*/ 29 w 120"/>
                  <a:gd name="T49" fmla="*/ 7 h 220"/>
                  <a:gd name="T50" fmla="*/ 30 w 120"/>
                  <a:gd name="T51" fmla="*/ 6 h 220"/>
                  <a:gd name="T52" fmla="*/ 30 w 120"/>
                  <a:gd name="T53" fmla="*/ 4 h 220"/>
                  <a:gd name="T54" fmla="*/ 30 w 120"/>
                  <a:gd name="T55" fmla="*/ 3 h 220"/>
                  <a:gd name="T56" fmla="*/ 29 w 120"/>
                  <a:gd name="T57" fmla="*/ 2 h 220"/>
                  <a:gd name="T58" fmla="*/ 28 w 120"/>
                  <a:gd name="T59" fmla="*/ 1 h 220"/>
                  <a:gd name="T60" fmla="*/ 27 w 120"/>
                  <a:gd name="T61" fmla="*/ 0 h 220"/>
                  <a:gd name="T62" fmla="*/ 25 w 120"/>
                  <a:gd name="T63" fmla="*/ 0 h 220"/>
                  <a:gd name="T64" fmla="*/ 24 w 120"/>
                  <a:gd name="T65" fmla="*/ 1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"/>
                  <a:gd name="T100" fmla="*/ 0 h 220"/>
                  <a:gd name="T101" fmla="*/ 120 w 12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" h="220">
                    <a:moveTo>
                      <a:pt x="96" y="3"/>
                    </a:moveTo>
                    <a:lnTo>
                      <a:pt x="62" y="36"/>
                    </a:lnTo>
                    <a:lnTo>
                      <a:pt x="37" y="70"/>
                    </a:lnTo>
                    <a:lnTo>
                      <a:pt x="21" y="104"/>
                    </a:lnTo>
                    <a:lnTo>
                      <a:pt x="9" y="135"/>
                    </a:lnTo>
                    <a:lnTo>
                      <a:pt x="3" y="162"/>
                    </a:lnTo>
                    <a:lnTo>
                      <a:pt x="0" y="184"/>
                    </a:lnTo>
                    <a:lnTo>
                      <a:pt x="0" y="199"/>
                    </a:lnTo>
                    <a:lnTo>
                      <a:pt x="0" y="206"/>
                    </a:lnTo>
                    <a:lnTo>
                      <a:pt x="2" y="212"/>
                    </a:lnTo>
                    <a:lnTo>
                      <a:pt x="6" y="216"/>
                    </a:lnTo>
                    <a:lnTo>
                      <a:pt x="10" y="219"/>
                    </a:lnTo>
                    <a:lnTo>
                      <a:pt x="16" y="220"/>
                    </a:lnTo>
                    <a:lnTo>
                      <a:pt x="22" y="218"/>
                    </a:lnTo>
                    <a:lnTo>
                      <a:pt x="27" y="214"/>
                    </a:lnTo>
                    <a:lnTo>
                      <a:pt x="29" y="210"/>
                    </a:lnTo>
                    <a:lnTo>
                      <a:pt x="30" y="204"/>
                    </a:lnTo>
                    <a:lnTo>
                      <a:pt x="30" y="198"/>
                    </a:lnTo>
                    <a:lnTo>
                      <a:pt x="30" y="184"/>
                    </a:lnTo>
                    <a:lnTo>
                      <a:pt x="33" y="166"/>
                    </a:lnTo>
                    <a:lnTo>
                      <a:pt x="38" y="142"/>
                    </a:lnTo>
                    <a:lnTo>
                      <a:pt x="48" y="114"/>
                    </a:lnTo>
                    <a:lnTo>
                      <a:pt x="63" y="85"/>
                    </a:lnTo>
                    <a:lnTo>
                      <a:pt x="84" y="55"/>
                    </a:lnTo>
                    <a:lnTo>
                      <a:pt x="114" y="26"/>
                    </a:lnTo>
                    <a:lnTo>
                      <a:pt x="119" y="22"/>
                    </a:lnTo>
                    <a:lnTo>
                      <a:pt x="120" y="16"/>
                    </a:lnTo>
                    <a:lnTo>
                      <a:pt x="120" y="10"/>
                    </a:lnTo>
                    <a:lnTo>
                      <a:pt x="116" y="6"/>
                    </a:lnTo>
                    <a:lnTo>
                      <a:pt x="112" y="1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Freeform 68"/>
              <p:cNvSpPr>
                <a:spLocks noChangeAspect="1"/>
              </p:cNvSpPr>
              <p:nvPr/>
            </p:nvSpPr>
            <p:spPr bwMode="auto">
              <a:xfrm>
                <a:off x="3467" y="2368"/>
                <a:ext cx="22" cy="52"/>
              </a:xfrm>
              <a:custGeom>
                <a:avLst/>
                <a:gdLst>
                  <a:gd name="T0" fmla="*/ 4 w 45"/>
                  <a:gd name="T1" fmla="*/ 3 h 104"/>
                  <a:gd name="T2" fmla="*/ 3 w 45"/>
                  <a:gd name="T3" fmla="*/ 4 h 104"/>
                  <a:gd name="T4" fmla="*/ 2 w 45"/>
                  <a:gd name="T5" fmla="*/ 9 h 104"/>
                  <a:gd name="T6" fmla="*/ 0 w 45"/>
                  <a:gd name="T7" fmla="*/ 14 h 104"/>
                  <a:gd name="T8" fmla="*/ 0 w 45"/>
                  <a:gd name="T9" fmla="*/ 23 h 104"/>
                  <a:gd name="T10" fmla="*/ 0 w 45"/>
                  <a:gd name="T11" fmla="*/ 24 h 104"/>
                  <a:gd name="T12" fmla="*/ 1 w 45"/>
                  <a:gd name="T13" fmla="*/ 25 h 104"/>
                  <a:gd name="T14" fmla="*/ 2 w 45"/>
                  <a:gd name="T15" fmla="*/ 26 h 104"/>
                  <a:gd name="T16" fmla="*/ 3 w 45"/>
                  <a:gd name="T17" fmla="*/ 26 h 104"/>
                  <a:gd name="T18" fmla="*/ 5 w 45"/>
                  <a:gd name="T19" fmla="*/ 26 h 104"/>
                  <a:gd name="T20" fmla="*/ 6 w 45"/>
                  <a:gd name="T21" fmla="*/ 25 h 104"/>
                  <a:gd name="T22" fmla="*/ 7 w 45"/>
                  <a:gd name="T23" fmla="*/ 24 h 104"/>
                  <a:gd name="T24" fmla="*/ 7 w 45"/>
                  <a:gd name="T25" fmla="*/ 23 h 104"/>
                  <a:gd name="T26" fmla="*/ 8 w 45"/>
                  <a:gd name="T27" fmla="*/ 15 h 104"/>
                  <a:gd name="T28" fmla="*/ 9 w 45"/>
                  <a:gd name="T29" fmla="*/ 11 h 104"/>
                  <a:gd name="T30" fmla="*/ 10 w 45"/>
                  <a:gd name="T31" fmla="*/ 7 h 104"/>
                  <a:gd name="T32" fmla="*/ 11 w 45"/>
                  <a:gd name="T33" fmla="*/ 6 h 104"/>
                  <a:gd name="T34" fmla="*/ 11 w 45"/>
                  <a:gd name="T35" fmla="*/ 4 h 104"/>
                  <a:gd name="T36" fmla="*/ 11 w 45"/>
                  <a:gd name="T37" fmla="*/ 3 h 104"/>
                  <a:gd name="T38" fmla="*/ 10 w 45"/>
                  <a:gd name="T39" fmla="*/ 2 h 104"/>
                  <a:gd name="T40" fmla="*/ 9 w 45"/>
                  <a:gd name="T41" fmla="*/ 1 h 104"/>
                  <a:gd name="T42" fmla="*/ 7 w 45"/>
                  <a:gd name="T43" fmla="*/ 0 h 104"/>
                  <a:gd name="T44" fmla="*/ 6 w 45"/>
                  <a:gd name="T45" fmla="*/ 1 h 104"/>
                  <a:gd name="T46" fmla="*/ 5 w 45"/>
                  <a:gd name="T47" fmla="*/ 2 h 104"/>
                  <a:gd name="T48" fmla="*/ 4 w 45"/>
                  <a:gd name="T49" fmla="*/ 3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5"/>
                  <a:gd name="T76" fmla="*/ 0 h 104"/>
                  <a:gd name="T77" fmla="*/ 45 w 45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5" h="104">
                    <a:moveTo>
                      <a:pt x="16" y="9"/>
                    </a:moveTo>
                    <a:lnTo>
                      <a:pt x="14" y="16"/>
                    </a:lnTo>
                    <a:lnTo>
                      <a:pt x="8" y="33"/>
                    </a:lnTo>
                    <a:lnTo>
                      <a:pt x="2" y="59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5" y="99"/>
                    </a:lnTo>
                    <a:lnTo>
                      <a:pt x="9" y="103"/>
                    </a:lnTo>
                    <a:lnTo>
                      <a:pt x="15" y="104"/>
                    </a:lnTo>
                    <a:lnTo>
                      <a:pt x="21" y="103"/>
                    </a:lnTo>
                    <a:lnTo>
                      <a:pt x="25" y="99"/>
                    </a:lnTo>
                    <a:lnTo>
                      <a:pt x="29" y="94"/>
                    </a:lnTo>
                    <a:lnTo>
                      <a:pt x="30" y="89"/>
                    </a:lnTo>
                    <a:lnTo>
                      <a:pt x="32" y="63"/>
                    </a:lnTo>
                    <a:lnTo>
                      <a:pt x="37" y="41"/>
                    </a:lnTo>
                    <a:lnTo>
                      <a:pt x="42" y="28"/>
                    </a:lnTo>
                    <a:lnTo>
                      <a:pt x="44" y="22"/>
                    </a:lnTo>
                    <a:lnTo>
                      <a:pt x="45" y="16"/>
                    </a:lnTo>
                    <a:lnTo>
                      <a:pt x="44" y="9"/>
                    </a:lnTo>
                    <a:lnTo>
                      <a:pt x="42" y="5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6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Freeform 69"/>
              <p:cNvSpPr>
                <a:spLocks noChangeAspect="1"/>
              </p:cNvSpPr>
              <p:nvPr/>
            </p:nvSpPr>
            <p:spPr bwMode="auto">
              <a:xfrm>
                <a:off x="3252" y="2863"/>
                <a:ext cx="235" cy="122"/>
              </a:xfrm>
              <a:custGeom>
                <a:avLst/>
                <a:gdLst>
                  <a:gd name="T0" fmla="*/ 2 w 470"/>
                  <a:gd name="T1" fmla="*/ 1 h 243"/>
                  <a:gd name="T2" fmla="*/ 1 w 470"/>
                  <a:gd name="T3" fmla="*/ 2 h 243"/>
                  <a:gd name="T4" fmla="*/ 0 w 470"/>
                  <a:gd name="T5" fmla="*/ 3 h 243"/>
                  <a:gd name="T6" fmla="*/ 0 w 470"/>
                  <a:gd name="T7" fmla="*/ 5 h 243"/>
                  <a:gd name="T8" fmla="*/ 1 w 470"/>
                  <a:gd name="T9" fmla="*/ 6 h 243"/>
                  <a:gd name="T10" fmla="*/ 1 w 470"/>
                  <a:gd name="T11" fmla="*/ 7 h 243"/>
                  <a:gd name="T12" fmla="*/ 3 w 470"/>
                  <a:gd name="T13" fmla="*/ 9 h 243"/>
                  <a:gd name="T14" fmla="*/ 5 w 470"/>
                  <a:gd name="T15" fmla="*/ 12 h 243"/>
                  <a:gd name="T16" fmla="*/ 7 w 470"/>
                  <a:gd name="T17" fmla="*/ 15 h 243"/>
                  <a:gd name="T18" fmla="*/ 12 w 470"/>
                  <a:gd name="T19" fmla="*/ 19 h 243"/>
                  <a:gd name="T20" fmla="*/ 16 w 470"/>
                  <a:gd name="T21" fmla="*/ 24 h 243"/>
                  <a:gd name="T22" fmla="*/ 22 w 470"/>
                  <a:gd name="T23" fmla="*/ 29 h 243"/>
                  <a:gd name="T24" fmla="*/ 28 w 470"/>
                  <a:gd name="T25" fmla="*/ 33 h 243"/>
                  <a:gd name="T26" fmla="*/ 36 w 470"/>
                  <a:gd name="T27" fmla="*/ 39 h 243"/>
                  <a:gd name="T28" fmla="*/ 44 w 470"/>
                  <a:gd name="T29" fmla="*/ 43 h 243"/>
                  <a:gd name="T30" fmla="*/ 53 w 470"/>
                  <a:gd name="T31" fmla="*/ 48 h 243"/>
                  <a:gd name="T32" fmla="*/ 62 w 470"/>
                  <a:gd name="T33" fmla="*/ 52 h 243"/>
                  <a:gd name="T34" fmla="*/ 74 w 470"/>
                  <a:gd name="T35" fmla="*/ 55 h 243"/>
                  <a:gd name="T36" fmla="*/ 86 w 470"/>
                  <a:gd name="T37" fmla="*/ 58 h 243"/>
                  <a:gd name="T38" fmla="*/ 100 w 470"/>
                  <a:gd name="T39" fmla="*/ 60 h 243"/>
                  <a:gd name="T40" fmla="*/ 114 w 470"/>
                  <a:gd name="T41" fmla="*/ 61 h 243"/>
                  <a:gd name="T42" fmla="*/ 115 w 470"/>
                  <a:gd name="T43" fmla="*/ 61 h 243"/>
                  <a:gd name="T44" fmla="*/ 117 w 470"/>
                  <a:gd name="T45" fmla="*/ 60 h 243"/>
                  <a:gd name="T46" fmla="*/ 117 w 470"/>
                  <a:gd name="T47" fmla="*/ 59 h 243"/>
                  <a:gd name="T48" fmla="*/ 118 w 470"/>
                  <a:gd name="T49" fmla="*/ 58 h 243"/>
                  <a:gd name="T50" fmla="*/ 118 w 470"/>
                  <a:gd name="T51" fmla="*/ 56 h 243"/>
                  <a:gd name="T52" fmla="*/ 117 w 470"/>
                  <a:gd name="T53" fmla="*/ 55 h 243"/>
                  <a:gd name="T54" fmla="*/ 116 w 470"/>
                  <a:gd name="T55" fmla="*/ 54 h 243"/>
                  <a:gd name="T56" fmla="*/ 114 w 470"/>
                  <a:gd name="T57" fmla="*/ 54 h 243"/>
                  <a:gd name="T58" fmla="*/ 101 w 470"/>
                  <a:gd name="T59" fmla="*/ 53 h 243"/>
                  <a:gd name="T60" fmla="*/ 88 w 470"/>
                  <a:gd name="T61" fmla="*/ 51 h 243"/>
                  <a:gd name="T62" fmla="*/ 77 w 470"/>
                  <a:gd name="T63" fmla="*/ 48 h 243"/>
                  <a:gd name="T64" fmla="*/ 66 w 470"/>
                  <a:gd name="T65" fmla="*/ 45 h 243"/>
                  <a:gd name="T66" fmla="*/ 56 w 470"/>
                  <a:gd name="T67" fmla="*/ 41 h 243"/>
                  <a:gd name="T68" fmla="*/ 47 w 470"/>
                  <a:gd name="T69" fmla="*/ 37 h 243"/>
                  <a:gd name="T70" fmla="*/ 40 w 470"/>
                  <a:gd name="T71" fmla="*/ 32 h 243"/>
                  <a:gd name="T72" fmla="*/ 33 w 470"/>
                  <a:gd name="T73" fmla="*/ 27 h 243"/>
                  <a:gd name="T74" fmla="*/ 26 w 470"/>
                  <a:gd name="T75" fmla="*/ 23 h 243"/>
                  <a:gd name="T76" fmla="*/ 21 w 470"/>
                  <a:gd name="T77" fmla="*/ 18 h 243"/>
                  <a:gd name="T78" fmla="*/ 17 w 470"/>
                  <a:gd name="T79" fmla="*/ 14 h 243"/>
                  <a:gd name="T80" fmla="*/ 13 w 470"/>
                  <a:gd name="T81" fmla="*/ 10 h 243"/>
                  <a:gd name="T82" fmla="*/ 11 w 470"/>
                  <a:gd name="T83" fmla="*/ 7 h 243"/>
                  <a:gd name="T84" fmla="*/ 9 w 470"/>
                  <a:gd name="T85" fmla="*/ 4 h 243"/>
                  <a:gd name="T86" fmla="*/ 7 w 470"/>
                  <a:gd name="T87" fmla="*/ 3 h 243"/>
                  <a:gd name="T88" fmla="*/ 7 w 470"/>
                  <a:gd name="T89" fmla="*/ 2 h 243"/>
                  <a:gd name="T90" fmla="*/ 6 w 470"/>
                  <a:gd name="T91" fmla="*/ 1 h 243"/>
                  <a:gd name="T92" fmla="*/ 5 w 470"/>
                  <a:gd name="T93" fmla="*/ 0 h 243"/>
                  <a:gd name="T94" fmla="*/ 4 w 470"/>
                  <a:gd name="T95" fmla="*/ 0 h 243"/>
                  <a:gd name="T96" fmla="*/ 2 w 470"/>
                  <a:gd name="T97" fmla="*/ 1 h 2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0"/>
                  <a:gd name="T148" fmla="*/ 0 h 243"/>
                  <a:gd name="T149" fmla="*/ 470 w 470"/>
                  <a:gd name="T150" fmla="*/ 243 h 24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0" h="243">
                    <a:moveTo>
                      <a:pt x="7" y="2"/>
                    </a:moveTo>
                    <a:lnTo>
                      <a:pt x="3" y="6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6"/>
                    </a:lnTo>
                    <a:lnTo>
                      <a:pt x="10" y="34"/>
                    </a:lnTo>
                    <a:lnTo>
                      <a:pt x="19" y="46"/>
                    </a:lnTo>
                    <a:lnTo>
                      <a:pt x="30" y="60"/>
                    </a:lnTo>
                    <a:lnTo>
                      <a:pt x="45" y="76"/>
                    </a:lnTo>
                    <a:lnTo>
                      <a:pt x="64" y="94"/>
                    </a:lnTo>
                    <a:lnTo>
                      <a:pt x="86" y="113"/>
                    </a:lnTo>
                    <a:lnTo>
                      <a:pt x="111" y="132"/>
                    </a:lnTo>
                    <a:lnTo>
                      <a:pt x="141" y="153"/>
                    </a:lnTo>
                    <a:lnTo>
                      <a:pt x="173" y="172"/>
                    </a:lnTo>
                    <a:lnTo>
                      <a:pt x="210" y="190"/>
                    </a:lnTo>
                    <a:lnTo>
                      <a:pt x="250" y="206"/>
                    </a:lnTo>
                    <a:lnTo>
                      <a:pt x="295" y="220"/>
                    </a:lnTo>
                    <a:lnTo>
                      <a:pt x="344" y="231"/>
                    </a:lnTo>
                    <a:lnTo>
                      <a:pt x="397" y="240"/>
                    </a:lnTo>
                    <a:lnTo>
                      <a:pt x="454" y="243"/>
                    </a:lnTo>
                    <a:lnTo>
                      <a:pt x="460" y="242"/>
                    </a:lnTo>
                    <a:lnTo>
                      <a:pt x="465" y="240"/>
                    </a:lnTo>
                    <a:lnTo>
                      <a:pt x="468" y="235"/>
                    </a:lnTo>
                    <a:lnTo>
                      <a:pt x="470" y="229"/>
                    </a:lnTo>
                    <a:lnTo>
                      <a:pt x="469" y="222"/>
                    </a:lnTo>
                    <a:lnTo>
                      <a:pt x="466" y="218"/>
                    </a:lnTo>
                    <a:lnTo>
                      <a:pt x="461" y="214"/>
                    </a:lnTo>
                    <a:lnTo>
                      <a:pt x="455" y="213"/>
                    </a:lnTo>
                    <a:lnTo>
                      <a:pt x="401" y="210"/>
                    </a:lnTo>
                    <a:lnTo>
                      <a:pt x="351" y="203"/>
                    </a:lnTo>
                    <a:lnTo>
                      <a:pt x="305" y="191"/>
                    </a:lnTo>
                    <a:lnTo>
                      <a:pt x="262" y="178"/>
                    </a:lnTo>
                    <a:lnTo>
                      <a:pt x="223" y="162"/>
                    </a:lnTo>
                    <a:lnTo>
                      <a:pt x="188" y="145"/>
                    </a:lnTo>
                    <a:lnTo>
                      <a:pt x="157" y="127"/>
                    </a:lnTo>
                    <a:lnTo>
                      <a:pt x="129" y="108"/>
                    </a:lnTo>
                    <a:lnTo>
                      <a:pt x="104" y="90"/>
                    </a:lnTo>
                    <a:lnTo>
                      <a:pt x="83" y="71"/>
                    </a:lnTo>
                    <a:lnTo>
                      <a:pt x="66" y="54"/>
                    </a:lnTo>
                    <a:lnTo>
                      <a:pt x="52" y="39"/>
                    </a:lnTo>
                    <a:lnTo>
                      <a:pt x="41" y="26"/>
                    </a:lnTo>
                    <a:lnTo>
                      <a:pt x="34" y="16"/>
                    </a:lnTo>
                    <a:lnTo>
                      <a:pt x="28" y="9"/>
                    </a:lnTo>
                    <a:lnTo>
                      <a:pt x="27" y="7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Freeform 70"/>
              <p:cNvSpPr>
                <a:spLocks noChangeAspect="1"/>
              </p:cNvSpPr>
              <p:nvPr/>
            </p:nvSpPr>
            <p:spPr bwMode="auto">
              <a:xfrm>
                <a:off x="3391" y="2579"/>
                <a:ext cx="184" cy="335"/>
              </a:xfrm>
              <a:custGeom>
                <a:avLst/>
                <a:gdLst>
                  <a:gd name="T0" fmla="*/ 16 w 369"/>
                  <a:gd name="T1" fmla="*/ 110 h 668"/>
                  <a:gd name="T2" fmla="*/ 24 w 369"/>
                  <a:gd name="T3" fmla="*/ 115 h 668"/>
                  <a:gd name="T4" fmla="*/ 31 w 369"/>
                  <a:gd name="T5" fmla="*/ 119 h 668"/>
                  <a:gd name="T6" fmla="*/ 40 w 369"/>
                  <a:gd name="T7" fmla="*/ 121 h 668"/>
                  <a:gd name="T8" fmla="*/ 47 w 369"/>
                  <a:gd name="T9" fmla="*/ 121 h 668"/>
                  <a:gd name="T10" fmla="*/ 52 w 369"/>
                  <a:gd name="T11" fmla="*/ 120 h 668"/>
                  <a:gd name="T12" fmla="*/ 56 w 369"/>
                  <a:gd name="T13" fmla="*/ 116 h 668"/>
                  <a:gd name="T14" fmla="*/ 59 w 369"/>
                  <a:gd name="T15" fmla="*/ 112 h 668"/>
                  <a:gd name="T16" fmla="*/ 59 w 369"/>
                  <a:gd name="T17" fmla="*/ 106 h 668"/>
                  <a:gd name="T18" fmla="*/ 55 w 369"/>
                  <a:gd name="T19" fmla="*/ 101 h 668"/>
                  <a:gd name="T20" fmla="*/ 47 w 369"/>
                  <a:gd name="T21" fmla="*/ 98 h 668"/>
                  <a:gd name="T22" fmla="*/ 38 w 369"/>
                  <a:gd name="T23" fmla="*/ 95 h 668"/>
                  <a:gd name="T24" fmla="*/ 28 w 369"/>
                  <a:gd name="T25" fmla="*/ 91 h 668"/>
                  <a:gd name="T26" fmla="*/ 19 w 369"/>
                  <a:gd name="T27" fmla="*/ 86 h 668"/>
                  <a:gd name="T28" fmla="*/ 12 w 369"/>
                  <a:gd name="T29" fmla="*/ 78 h 668"/>
                  <a:gd name="T30" fmla="*/ 7 w 369"/>
                  <a:gd name="T31" fmla="*/ 67 h 668"/>
                  <a:gd name="T32" fmla="*/ 7 w 369"/>
                  <a:gd name="T33" fmla="*/ 52 h 668"/>
                  <a:gd name="T34" fmla="*/ 12 w 369"/>
                  <a:gd name="T35" fmla="*/ 39 h 668"/>
                  <a:gd name="T36" fmla="*/ 21 w 369"/>
                  <a:gd name="T37" fmla="*/ 28 h 668"/>
                  <a:gd name="T38" fmla="*/ 34 w 369"/>
                  <a:gd name="T39" fmla="*/ 22 h 668"/>
                  <a:gd name="T40" fmla="*/ 41 w 369"/>
                  <a:gd name="T41" fmla="*/ 0 h 668"/>
                  <a:gd name="T42" fmla="*/ 57 w 369"/>
                  <a:gd name="T43" fmla="*/ 20 h 668"/>
                  <a:gd name="T44" fmla="*/ 65 w 369"/>
                  <a:gd name="T45" fmla="*/ 22 h 668"/>
                  <a:gd name="T46" fmla="*/ 72 w 369"/>
                  <a:gd name="T47" fmla="*/ 23 h 668"/>
                  <a:gd name="T48" fmla="*/ 80 w 369"/>
                  <a:gd name="T49" fmla="*/ 26 h 668"/>
                  <a:gd name="T50" fmla="*/ 87 w 369"/>
                  <a:gd name="T51" fmla="*/ 30 h 668"/>
                  <a:gd name="T52" fmla="*/ 72 w 369"/>
                  <a:gd name="T53" fmla="*/ 53 h 668"/>
                  <a:gd name="T54" fmla="*/ 67 w 369"/>
                  <a:gd name="T55" fmla="*/ 50 h 668"/>
                  <a:gd name="T56" fmla="*/ 62 w 369"/>
                  <a:gd name="T57" fmla="*/ 48 h 668"/>
                  <a:gd name="T58" fmla="*/ 56 w 369"/>
                  <a:gd name="T59" fmla="*/ 46 h 668"/>
                  <a:gd name="T60" fmla="*/ 51 w 369"/>
                  <a:gd name="T61" fmla="*/ 46 h 668"/>
                  <a:gd name="T62" fmla="*/ 46 w 369"/>
                  <a:gd name="T63" fmla="*/ 47 h 668"/>
                  <a:gd name="T64" fmla="*/ 42 w 369"/>
                  <a:gd name="T65" fmla="*/ 50 h 668"/>
                  <a:gd name="T66" fmla="*/ 39 w 369"/>
                  <a:gd name="T67" fmla="*/ 53 h 668"/>
                  <a:gd name="T68" fmla="*/ 40 w 369"/>
                  <a:gd name="T69" fmla="*/ 58 h 668"/>
                  <a:gd name="T70" fmla="*/ 43 w 369"/>
                  <a:gd name="T71" fmla="*/ 63 h 668"/>
                  <a:gd name="T72" fmla="*/ 48 w 369"/>
                  <a:gd name="T73" fmla="*/ 66 h 668"/>
                  <a:gd name="T74" fmla="*/ 53 w 369"/>
                  <a:gd name="T75" fmla="*/ 68 h 668"/>
                  <a:gd name="T76" fmla="*/ 63 w 369"/>
                  <a:gd name="T77" fmla="*/ 71 h 668"/>
                  <a:gd name="T78" fmla="*/ 75 w 369"/>
                  <a:gd name="T79" fmla="*/ 77 h 668"/>
                  <a:gd name="T80" fmla="*/ 85 w 369"/>
                  <a:gd name="T81" fmla="*/ 86 h 668"/>
                  <a:gd name="T82" fmla="*/ 91 w 369"/>
                  <a:gd name="T83" fmla="*/ 98 h 668"/>
                  <a:gd name="T84" fmla="*/ 91 w 369"/>
                  <a:gd name="T85" fmla="*/ 114 h 668"/>
                  <a:gd name="T86" fmla="*/ 86 w 369"/>
                  <a:gd name="T87" fmla="*/ 128 h 668"/>
                  <a:gd name="T88" fmla="*/ 77 w 369"/>
                  <a:gd name="T89" fmla="*/ 138 h 668"/>
                  <a:gd name="T90" fmla="*/ 64 w 369"/>
                  <a:gd name="T91" fmla="*/ 144 h 668"/>
                  <a:gd name="T92" fmla="*/ 57 w 369"/>
                  <a:gd name="T93" fmla="*/ 168 h 668"/>
                  <a:gd name="T94" fmla="*/ 41 w 369"/>
                  <a:gd name="T95" fmla="*/ 148 h 668"/>
                  <a:gd name="T96" fmla="*/ 36 w 369"/>
                  <a:gd name="T97" fmla="*/ 147 h 668"/>
                  <a:gd name="T98" fmla="*/ 30 w 369"/>
                  <a:gd name="T99" fmla="*/ 147 h 668"/>
                  <a:gd name="T100" fmla="*/ 25 w 369"/>
                  <a:gd name="T101" fmla="*/ 145 h 668"/>
                  <a:gd name="T102" fmla="*/ 20 w 369"/>
                  <a:gd name="T103" fmla="*/ 143 h 668"/>
                  <a:gd name="T104" fmla="*/ 14 w 369"/>
                  <a:gd name="T105" fmla="*/ 141 h 668"/>
                  <a:gd name="T106" fmla="*/ 9 w 369"/>
                  <a:gd name="T107" fmla="*/ 139 h 668"/>
                  <a:gd name="T108" fmla="*/ 4 w 369"/>
                  <a:gd name="T109" fmla="*/ 136 h 668"/>
                  <a:gd name="T110" fmla="*/ 0 w 369"/>
                  <a:gd name="T111" fmla="*/ 132 h 6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69"/>
                  <a:gd name="T169" fmla="*/ 0 h 668"/>
                  <a:gd name="T170" fmla="*/ 369 w 369"/>
                  <a:gd name="T171" fmla="*/ 668 h 66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69" h="668">
                    <a:moveTo>
                      <a:pt x="55" y="426"/>
                    </a:moveTo>
                    <a:lnTo>
                      <a:pt x="67" y="436"/>
                    </a:lnTo>
                    <a:lnTo>
                      <a:pt x="81" y="447"/>
                    </a:lnTo>
                    <a:lnTo>
                      <a:pt x="96" y="456"/>
                    </a:lnTo>
                    <a:lnTo>
                      <a:pt x="111" y="465"/>
                    </a:lnTo>
                    <a:lnTo>
                      <a:pt x="127" y="472"/>
                    </a:lnTo>
                    <a:lnTo>
                      <a:pt x="144" y="478"/>
                    </a:lnTo>
                    <a:lnTo>
                      <a:pt x="160" y="481"/>
                    </a:lnTo>
                    <a:lnTo>
                      <a:pt x="176" y="483"/>
                    </a:lnTo>
                    <a:lnTo>
                      <a:pt x="188" y="481"/>
                    </a:lnTo>
                    <a:lnTo>
                      <a:pt x="198" y="479"/>
                    </a:lnTo>
                    <a:lnTo>
                      <a:pt x="209" y="476"/>
                    </a:lnTo>
                    <a:lnTo>
                      <a:pt x="219" y="470"/>
                    </a:lnTo>
                    <a:lnTo>
                      <a:pt x="227" y="463"/>
                    </a:lnTo>
                    <a:lnTo>
                      <a:pt x="234" y="455"/>
                    </a:lnTo>
                    <a:lnTo>
                      <a:pt x="238" y="445"/>
                    </a:lnTo>
                    <a:lnTo>
                      <a:pt x="240" y="433"/>
                    </a:lnTo>
                    <a:lnTo>
                      <a:pt x="237" y="420"/>
                    </a:lnTo>
                    <a:lnTo>
                      <a:pt x="230" y="410"/>
                    </a:lnTo>
                    <a:lnTo>
                      <a:pt x="220" y="402"/>
                    </a:lnTo>
                    <a:lnTo>
                      <a:pt x="207" y="394"/>
                    </a:lnTo>
                    <a:lnTo>
                      <a:pt x="191" y="388"/>
                    </a:lnTo>
                    <a:lnTo>
                      <a:pt x="173" y="382"/>
                    </a:lnTo>
                    <a:lnTo>
                      <a:pt x="153" y="377"/>
                    </a:lnTo>
                    <a:lnTo>
                      <a:pt x="134" y="370"/>
                    </a:lnTo>
                    <a:lnTo>
                      <a:pt x="114" y="362"/>
                    </a:lnTo>
                    <a:lnTo>
                      <a:pt x="96" y="352"/>
                    </a:lnTo>
                    <a:lnTo>
                      <a:pt x="77" y="341"/>
                    </a:lnTo>
                    <a:lnTo>
                      <a:pt x="62" y="327"/>
                    </a:lnTo>
                    <a:lnTo>
                      <a:pt x="48" y="311"/>
                    </a:lnTo>
                    <a:lnTo>
                      <a:pt x="38" y="290"/>
                    </a:lnTo>
                    <a:lnTo>
                      <a:pt x="31" y="266"/>
                    </a:lnTo>
                    <a:lnTo>
                      <a:pt x="29" y="237"/>
                    </a:lnTo>
                    <a:lnTo>
                      <a:pt x="31" y="208"/>
                    </a:lnTo>
                    <a:lnTo>
                      <a:pt x="39" y="179"/>
                    </a:lnTo>
                    <a:lnTo>
                      <a:pt x="51" y="154"/>
                    </a:lnTo>
                    <a:lnTo>
                      <a:pt x="67" y="131"/>
                    </a:lnTo>
                    <a:lnTo>
                      <a:pt x="86" y="112"/>
                    </a:lnTo>
                    <a:lnTo>
                      <a:pt x="109" y="97"/>
                    </a:lnTo>
                    <a:lnTo>
                      <a:pt x="137" y="85"/>
                    </a:lnTo>
                    <a:lnTo>
                      <a:pt x="166" y="80"/>
                    </a:lnTo>
                    <a:lnTo>
                      <a:pt x="166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44" y="83"/>
                    </a:lnTo>
                    <a:lnTo>
                      <a:pt x="260" y="85"/>
                    </a:lnTo>
                    <a:lnTo>
                      <a:pt x="275" y="88"/>
                    </a:lnTo>
                    <a:lnTo>
                      <a:pt x="291" y="92"/>
                    </a:lnTo>
                    <a:lnTo>
                      <a:pt x="306" y="98"/>
                    </a:lnTo>
                    <a:lnTo>
                      <a:pt x="321" y="103"/>
                    </a:lnTo>
                    <a:lnTo>
                      <a:pt x="335" y="110"/>
                    </a:lnTo>
                    <a:lnTo>
                      <a:pt x="349" y="118"/>
                    </a:lnTo>
                    <a:lnTo>
                      <a:pt x="301" y="216"/>
                    </a:lnTo>
                    <a:lnTo>
                      <a:pt x="291" y="209"/>
                    </a:lnTo>
                    <a:lnTo>
                      <a:pt x="281" y="203"/>
                    </a:lnTo>
                    <a:lnTo>
                      <a:pt x="271" y="197"/>
                    </a:lnTo>
                    <a:lnTo>
                      <a:pt x="260" y="192"/>
                    </a:lnTo>
                    <a:lnTo>
                      <a:pt x="250" y="189"/>
                    </a:lnTo>
                    <a:lnTo>
                      <a:pt x="238" y="185"/>
                    </a:lnTo>
                    <a:lnTo>
                      <a:pt x="227" y="184"/>
                    </a:lnTo>
                    <a:lnTo>
                      <a:pt x="215" y="183"/>
                    </a:lnTo>
                    <a:lnTo>
                      <a:pt x="204" y="183"/>
                    </a:lnTo>
                    <a:lnTo>
                      <a:pt x="194" y="185"/>
                    </a:lnTo>
                    <a:lnTo>
                      <a:pt x="184" y="188"/>
                    </a:lnTo>
                    <a:lnTo>
                      <a:pt x="175" y="191"/>
                    </a:lnTo>
                    <a:lnTo>
                      <a:pt x="168" y="197"/>
                    </a:lnTo>
                    <a:lnTo>
                      <a:pt x="162" y="204"/>
                    </a:lnTo>
                    <a:lnTo>
                      <a:pt x="159" y="212"/>
                    </a:lnTo>
                    <a:lnTo>
                      <a:pt x="158" y="221"/>
                    </a:lnTo>
                    <a:lnTo>
                      <a:pt x="160" y="231"/>
                    </a:lnTo>
                    <a:lnTo>
                      <a:pt x="165" y="241"/>
                    </a:lnTo>
                    <a:lnTo>
                      <a:pt x="173" y="249"/>
                    </a:lnTo>
                    <a:lnTo>
                      <a:pt x="182" y="256"/>
                    </a:lnTo>
                    <a:lnTo>
                      <a:pt x="192" y="261"/>
                    </a:lnTo>
                    <a:lnTo>
                      <a:pt x="204" y="266"/>
                    </a:lnTo>
                    <a:lnTo>
                      <a:pt x="214" y="269"/>
                    </a:lnTo>
                    <a:lnTo>
                      <a:pt x="223" y="273"/>
                    </a:lnTo>
                    <a:lnTo>
                      <a:pt x="252" y="282"/>
                    </a:lnTo>
                    <a:lnTo>
                      <a:pt x="279" y="294"/>
                    </a:lnTo>
                    <a:lnTo>
                      <a:pt x="303" y="306"/>
                    </a:lnTo>
                    <a:lnTo>
                      <a:pt x="325" y="321"/>
                    </a:lnTo>
                    <a:lnTo>
                      <a:pt x="343" y="340"/>
                    </a:lnTo>
                    <a:lnTo>
                      <a:pt x="357" y="362"/>
                    </a:lnTo>
                    <a:lnTo>
                      <a:pt x="365" y="388"/>
                    </a:lnTo>
                    <a:lnTo>
                      <a:pt x="369" y="420"/>
                    </a:lnTo>
                    <a:lnTo>
                      <a:pt x="366" y="454"/>
                    </a:lnTo>
                    <a:lnTo>
                      <a:pt x="358" y="483"/>
                    </a:lnTo>
                    <a:lnTo>
                      <a:pt x="347" y="508"/>
                    </a:lnTo>
                    <a:lnTo>
                      <a:pt x="331" y="530"/>
                    </a:lnTo>
                    <a:lnTo>
                      <a:pt x="311" y="548"/>
                    </a:lnTo>
                    <a:lnTo>
                      <a:pt x="287" y="563"/>
                    </a:lnTo>
                    <a:lnTo>
                      <a:pt x="259" y="575"/>
                    </a:lnTo>
                    <a:lnTo>
                      <a:pt x="228" y="584"/>
                    </a:lnTo>
                    <a:lnTo>
                      <a:pt x="228" y="668"/>
                    </a:lnTo>
                    <a:lnTo>
                      <a:pt x="166" y="668"/>
                    </a:lnTo>
                    <a:lnTo>
                      <a:pt x="166" y="589"/>
                    </a:lnTo>
                    <a:lnTo>
                      <a:pt x="154" y="589"/>
                    </a:lnTo>
                    <a:lnTo>
                      <a:pt x="144" y="587"/>
                    </a:lnTo>
                    <a:lnTo>
                      <a:pt x="132" y="586"/>
                    </a:lnTo>
                    <a:lnTo>
                      <a:pt x="122" y="584"/>
                    </a:lnTo>
                    <a:lnTo>
                      <a:pt x="111" y="582"/>
                    </a:lnTo>
                    <a:lnTo>
                      <a:pt x="100" y="579"/>
                    </a:lnTo>
                    <a:lnTo>
                      <a:pt x="90" y="576"/>
                    </a:lnTo>
                    <a:lnTo>
                      <a:pt x="80" y="571"/>
                    </a:lnTo>
                    <a:lnTo>
                      <a:pt x="69" y="568"/>
                    </a:lnTo>
                    <a:lnTo>
                      <a:pt x="58" y="563"/>
                    </a:lnTo>
                    <a:lnTo>
                      <a:pt x="47" y="559"/>
                    </a:lnTo>
                    <a:lnTo>
                      <a:pt x="37" y="553"/>
                    </a:lnTo>
                    <a:lnTo>
                      <a:pt x="28" y="548"/>
                    </a:lnTo>
                    <a:lnTo>
                      <a:pt x="17" y="541"/>
                    </a:lnTo>
                    <a:lnTo>
                      <a:pt x="8" y="534"/>
                    </a:lnTo>
                    <a:lnTo>
                      <a:pt x="0" y="527"/>
                    </a:lnTo>
                    <a:lnTo>
                      <a:pt x="55" y="4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71"/>
              <p:cNvSpPr>
                <a:spLocks noChangeAspect="1"/>
              </p:cNvSpPr>
              <p:nvPr/>
            </p:nvSpPr>
            <p:spPr bwMode="auto">
              <a:xfrm>
                <a:off x="3529" y="2499"/>
                <a:ext cx="87" cy="155"/>
              </a:xfrm>
              <a:custGeom>
                <a:avLst/>
                <a:gdLst>
                  <a:gd name="T0" fmla="*/ 3 w 174"/>
                  <a:gd name="T1" fmla="*/ 1 h 308"/>
                  <a:gd name="T2" fmla="*/ 1 w 174"/>
                  <a:gd name="T3" fmla="*/ 2 h 308"/>
                  <a:gd name="T4" fmla="*/ 0 w 174"/>
                  <a:gd name="T5" fmla="*/ 3 h 308"/>
                  <a:gd name="T6" fmla="*/ 0 w 174"/>
                  <a:gd name="T7" fmla="*/ 4 h 308"/>
                  <a:gd name="T8" fmla="*/ 1 w 174"/>
                  <a:gd name="T9" fmla="*/ 6 h 308"/>
                  <a:gd name="T10" fmla="*/ 3 w 174"/>
                  <a:gd name="T11" fmla="*/ 8 h 308"/>
                  <a:gd name="T12" fmla="*/ 6 w 174"/>
                  <a:gd name="T13" fmla="*/ 15 h 308"/>
                  <a:gd name="T14" fmla="*/ 11 w 174"/>
                  <a:gd name="T15" fmla="*/ 24 h 308"/>
                  <a:gd name="T16" fmla="*/ 18 w 174"/>
                  <a:gd name="T17" fmla="*/ 35 h 308"/>
                  <a:gd name="T18" fmla="*/ 23 w 174"/>
                  <a:gd name="T19" fmla="*/ 47 h 308"/>
                  <a:gd name="T20" fmla="*/ 29 w 174"/>
                  <a:gd name="T21" fmla="*/ 59 h 308"/>
                  <a:gd name="T22" fmla="*/ 34 w 174"/>
                  <a:gd name="T23" fmla="*/ 69 h 308"/>
                  <a:gd name="T24" fmla="*/ 37 w 174"/>
                  <a:gd name="T25" fmla="*/ 75 h 308"/>
                  <a:gd name="T26" fmla="*/ 37 w 174"/>
                  <a:gd name="T27" fmla="*/ 77 h 308"/>
                  <a:gd name="T28" fmla="*/ 39 w 174"/>
                  <a:gd name="T29" fmla="*/ 78 h 308"/>
                  <a:gd name="T30" fmla="*/ 40 w 174"/>
                  <a:gd name="T31" fmla="*/ 78 h 308"/>
                  <a:gd name="T32" fmla="*/ 41 w 174"/>
                  <a:gd name="T33" fmla="*/ 78 h 308"/>
                  <a:gd name="T34" fmla="*/ 43 w 174"/>
                  <a:gd name="T35" fmla="*/ 78 h 308"/>
                  <a:gd name="T36" fmla="*/ 44 w 174"/>
                  <a:gd name="T37" fmla="*/ 76 h 308"/>
                  <a:gd name="T38" fmla="*/ 44 w 174"/>
                  <a:gd name="T39" fmla="*/ 75 h 308"/>
                  <a:gd name="T40" fmla="*/ 44 w 174"/>
                  <a:gd name="T41" fmla="*/ 73 h 308"/>
                  <a:gd name="T42" fmla="*/ 41 w 174"/>
                  <a:gd name="T43" fmla="*/ 66 h 308"/>
                  <a:gd name="T44" fmla="*/ 37 w 174"/>
                  <a:gd name="T45" fmla="*/ 56 h 308"/>
                  <a:gd name="T46" fmla="*/ 30 w 174"/>
                  <a:gd name="T47" fmla="*/ 45 h 308"/>
                  <a:gd name="T48" fmla="*/ 24 w 174"/>
                  <a:gd name="T49" fmla="*/ 33 h 308"/>
                  <a:gd name="T50" fmla="*/ 19 w 174"/>
                  <a:gd name="T51" fmla="*/ 22 h 308"/>
                  <a:gd name="T52" fmla="*/ 12 w 174"/>
                  <a:gd name="T53" fmla="*/ 12 h 308"/>
                  <a:gd name="T54" fmla="*/ 9 w 174"/>
                  <a:gd name="T55" fmla="*/ 5 h 308"/>
                  <a:gd name="T56" fmla="*/ 7 w 174"/>
                  <a:gd name="T57" fmla="*/ 2 h 308"/>
                  <a:gd name="T58" fmla="*/ 6 w 174"/>
                  <a:gd name="T59" fmla="*/ 1 h 308"/>
                  <a:gd name="T60" fmla="*/ 5 w 174"/>
                  <a:gd name="T61" fmla="*/ 0 h 308"/>
                  <a:gd name="T62" fmla="*/ 3 w 174"/>
                  <a:gd name="T63" fmla="*/ 0 h 308"/>
                  <a:gd name="T64" fmla="*/ 3 w 174"/>
                  <a:gd name="T65" fmla="*/ 1 h 3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308"/>
                  <a:gd name="T101" fmla="*/ 174 w 174"/>
                  <a:gd name="T102" fmla="*/ 308 h 3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308">
                    <a:moveTo>
                      <a:pt x="9" y="1"/>
                    </a:moveTo>
                    <a:lnTo>
                      <a:pt x="4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3" y="21"/>
                    </a:lnTo>
                    <a:lnTo>
                      <a:pt x="9" y="32"/>
                    </a:lnTo>
                    <a:lnTo>
                      <a:pt x="24" y="58"/>
                    </a:lnTo>
                    <a:lnTo>
                      <a:pt x="44" y="96"/>
                    </a:lnTo>
                    <a:lnTo>
                      <a:pt x="70" y="140"/>
                    </a:lnTo>
                    <a:lnTo>
                      <a:pt x="94" y="187"/>
                    </a:lnTo>
                    <a:lnTo>
                      <a:pt x="117" y="232"/>
                    </a:lnTo>
                    <a:lnTo>
                      <a:pt x="135" y="272"/>
                    </a:lnTo>
                    <a:lnTo>
                      <a:pt x="146" y="298"/>
                    </a:lnTo>
                    <a:lnTo>
                      <a:pt x="148" y="304"/>
                    </a:lnTo>
                    <a:lnTo>
                      <a:pt x="153" y="307"/>
                    </a:lnTo>
                    <a:lnTo>
                      <a:pt x="158" y="308"/>
                    </a:lnTo>
                    <a:lnTo>
                      <a:pt x="164" y="308"/>
                    </a:lnTo>
                    <a:lnTo>
                      <a:pt x="170" y="306"/>
                    </a:lnTo>
                    <a:lnTo>
                      <a:pt x="173" y="301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64" y="261"/>
                    </a:lnTo>
                    <a:lnTo>
                      <a:pt x="146" y="223"/>
                    </a:lnTo>
                    <a:lnTo>
                      <a:pt x="123" y="177"/>
                    </a:lnTo>
                    <a:lnTo>
                      <a:pt x="97" y="130"/>
                    </a:lnTo>
                    <a:lnTo>
                      <a:pt x="73" y="85"/>
                    </a:lnTo>
                    <a:lnTo>
                      <a:pt x="51" y="47"/>
                    </a:lnTo>
                    <a:lnTo>
                      <a:pt x="35" y="19"/>
                    </a:lnTo>
                    <a:lnTo>
                      <a:pt x="28" y="6"/>
                    </a:lnTo>
                    <a:lnTo>
                      <a:pt x="25" y="2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9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72"/>
              <p:cNvSpPr>
                <a:spLocks noChangeAspect="1"/>
              </p:cNvSpPr>
              <p:nvPr/>
            </p:nvSpPr>
            <p:spPr bwMode="auto">
              <a:xfrm>
                <a:off x="3422" y="2498"/>
                <a:ext cx="46" cy="70"/>
              </a:xfrm>
              <a:custGeom>
                <a:avLst/>
                <a:gdLst>
                  <a:gd name="T0" fmla="*/ 16 w 93"/>
                  <a:gd name="T1" fmla="*/ 1 h 142"/>
                  <a:gd name="T2" fmla="*/ 15 w 93"/>
                  <a:gd name="T3" fmla="*/ 3 h 142"/>
                  <a:gd name="T4" fmla="*/ 14 w 93"/>
                  <a:gd name="T5" fmla="*/ 5 h 142"/>
                  <a:gd name="T6" fmla="*/ 12 w 93"/>
                  <a:gd name="T7" fmla="*/ 9 h 142"/>
                  <a:gd name="T8" fmla="*/ 9 w 93"/>
                  <a:gd name="T9" fmla="*/ 13 h 142"/>
                  <a:gd name="T10" fmla="*/ 6 w 93"/>
                  <a:gd name="T11" fmla="*/ 17 h 142"/>
                  <a:gd name="T12" fmla="*/ 4 w 93"/>
                  <a:gd name="T13" fmla="*/ 22 h 142"/>
                  <a:gd name="T14" fmla="*/ 1 w 93"/>
                  <a:gd name="T15" fmla="*/ 26 h 142"/>
                  <a:gd name="T16" fmla="*/ 0 w 93"/>
                  <a:gd name="T17" fmla="*/ 30 h 142"/>
                  <a:gd name="T18" fmla="*/ 0 w 93"/>
                  <a:gd name="T19" fmla="*/ 31 h 142"/>
                  <a:gd name="T20" fmla="*/ 0 w 93"/>
                  <a:gd name="T21" fmla="*/ 33 h 142"/>
                  <a:gd name="T22" fmla="*/ 1 w 93"/>
                  <a:gd name="T23" fmla="*/ 34 h 142"/>
                  <a:gd name="T24" fmla="*/ 2 w 93"/>
                  <a:gd name="T25" fmla="*/ 35 h 142"/>
                  <a:gd name="T26" fmla="*/ 3 w 93"/>
                  <a:gd name="T27" fmla="*/ 35 h 142"/>
                  <a:gd name="T28" fmla="*/ 5 w 93"/>
                  <a:gd name="T29" fmla="*/ 35 h 142"/>
                  <a:gd name="T30" fmla="*/ 6 w 93"/>
                  <a:gd name="T31" fmla="*/ 34 h 142"/>
                  <a:gd name="T32" fmla="*/ 7 w 93"/>
                  <a:gd name="T33" fmla="*/ 33 h 142"/>
                  <a:gd name="T34" fmla="*/ 8 w 93"/>
                  <a:gd name="T35" fmla="*/ 29 h 142"/>
                  <a:gd name="T36" fmla="*/ 10 w 93"/>
                  <a:gd name="T37" fmla="*/ 25 h 142"/>
                  <a:gd name="T38" fmla="*/ 13 w 93"/>
                  <a:gd name="T39" fmla="*/ 20 h 142"/>
                  <a:gd name="T40" fmla="*/ 16 w 93"/>
                  <a:gd name="T41" fmla="*/ 16 h 142"/>
                  <a:gd name="T42" fmla="*/ 18 w 93"/>
                  <a:gd name="T43" fmla="*/ 12 h 142"/>
                  <a:gd name="T44" fmla="*/ 20 w 93"/>
                  <a:gd name="T45" fmla="*/ 9 h 142"/>
                  <a:gd name="T46" fmla="*/ 22 w 93"/>
                  <a:gd name="T47" fmla="*/ 6 h 142"/>
                  <a:gd name="T48" fmla="*/ 22 w 93"/>
                  <a:gd name="T49" fmla="*/ 5 h 142"/>
                  <a:gd name="T50" fmla="*/ 23 w 93"/>
                  <a:gd name="T51" fmla="*/ 4 h 142"/>
                  <a:gd name="T52" fmla="*/ 23 w 93"/>
                  <a:gd name="T53" fmla="*/ 3 h 142"/>
                  <a:gd name="T54" fmla="*/ 22 w 93"/>
                  <a:gd name="T55" fmla="*/ 1 h 142"/>
                  <a:gd name="T56" fmla="*/ 21 w 93"/>
                  <a:gd name="T57" fmla="*/ 0 h 142"/>
                  <a:gd name="T58" fmla="*/ 20 w 93"/>
                  <a:gd name="T59" fmla="*/ 0 h 142"/>
                  <a:gd name="T60" fmla="*/ 18 w 93"/>
                  <a:gd name="T61" fmla="*/ 0 h 142"/>
                  <a:gd name="T62" fmla="*/ 17 w 93"/>
                  <a:gd name="T63" fmla="*/ 0 h 142"/>
                  <a:gd name="T64" fmla="*/ 16 w 93"/>
                  <a:gd name="T65" fmla="*/ 1 h 1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142"/>
                  <a:gd name="T101" fmla="*/ 93 w 93"/>
                  <a:gd name="T102" fmla="*/ 142 h 1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142">
                    <a:moveTo>
                      <a:pt x="65" y="7"/>
                    </a:moveTo>
                    <a:lnTo>
                      <a:pt x="63" y="12"/>
                    </a:lnTo>
                    <a:lnTo>
                      <a:pt x="56" y="22"/>
                    </a:lnTo>
                    <a:lnTo>
                      <a:pt x="48" y="36"/>
                    </a:lnTo>
                    <a:lnTo>
                      <a:pt x="37" y="52"/>
                    </a:lnTo>
                    <a:lnTo>
                      <a:pt x="27" y="72"/>
                    </a:lnTo>
                    <a:lnTo>
                      <a:pt x="17" y="90"/>
                    </a:lnTo>
                    <a:lnTo>
                      <a:pt x="7" y="107"/>
                    </a:lnTo>
                    <a:lnTo>
                      <a:pt x="2" y="122"/>
                    </a:lnTo>
                    <a:lnTo>
                      <a:pt x="0" y="128"/>
                    </a:lnTo>
                    <a:lnTo>
                      <a:pt x="2" y="133"/>
                    </a:lnTo>
                    <a:lnTo>
                      <a:pt x="5" y="137"/>
                    </a:lnTo>
                    <a:lnTo>
                      <a:pt x="10" y="141"/>
                    </a:lnTo>
                    <a:lnTo>
                      <a:pt x="15" y="142"/>
                    </a:lnTo>
                    <a:lnTo>
                      <a:pt x="21" y="141"/>
                    </a:lnTo>
                    <a:lnTo>
                      <a:pt x="26" y="137"/>
                    </a:lnTo>
                    <a:lnTo>
                      <a:pt x="29" y="133"/>
                    </a:lnTo>
                    <a:lnTo>
                      <a:pt x="35" y="119"/>
                    </a:lnTo>
                    <a:lnTo>
                      <a:pt x="43" y="102"/>
                    </a:lnTo>
                    <a:lnTo>
                      <a:pt x="53" y="84"/>
                    </a:lnTo>
                    <a:lnTo>
                      <a:pt x="64" y="66"/>
                    </a:lnTo>
                    <a:lnTo>
                      <a:pt x="73" y="50"/>
                    </a:lnTo>
                    <a:lnTo>
                      <a:pt x="82" y="36"/>
                    </a:lnTo>
                    <a:lnTo>
                      <a:pt x="88" y="27"/>
                    </a:lnTo>
                    <a:lnTo>
                      <a:pt x="90" y="23"/>
                    </a:lnTo>
                    <a:lnTo>
                      <a:pt x="93" y="17"/>
                    </a:lnTo>
                    <a:lnTo>
                      <a:pt x="93" y="12"/>
                    </a:lnTo>
                    <a:lnTo>
                      <a:pt x="90" y="7"/>
                    </a:lnTo>
                    <a:lnTo>
                      <a:pt x="86" y="2"/>
                    </a:lnTo>
                    <a:lnTo>
                      <a:pt x="80" y="0"/>
                    </a:lnTo>
                    <a:lnTo>
                      <a:pt x="74" y="0"/>
                    </a:lnTo>
                    <a:lnTo>
                      <a:pt x="69" y="2"/>
                    </a:lnTo>
                    <a:lnTo>
                      <a:pt x="65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961967" y="1629222"/>
            <a:ext cx="828000" cy="1260000"/>
            <a:chOff x="1961967" y="1629222"/>
            <a:chExt cx="828000" cy="1260000"/>
          </a:xfrm>
        </p:grpSpPr>
        <p:sp>
          <p:nvSpPr>
            <p:cNvPr id="6" name="Rectangle 5"/>
            <p:cNvSpPr/>
            <p:nvPr/>
          </p:nvSpPr>
          <p:spPr>
            <a:xfrm>
              <a:off x="1961967" y="1629222"/>
              <a:ext cx="828000" cy="1260000"/>
            </a:xfrm>
            <a:prstGeom prst="rect">
              <a:avLst/>
            </a:prstGeom>
            <a:solidFill>
              <a:srgbClr val="FA461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Freeform 4851"/>
            <p:cNvSpPr>
              <a:spLocks noChangeAspect="1" noEditPoints="1"/>
            </p:cNvSpPr>
            <p:nvPr/>
          </p:nvSpPr>
          <p:spPr bwMode="auto">
            <a:xfrm>
              <a:off x="2120177" y="1987863"/>
              <a:ext cx="511579" cy="540000"/>
            </a:xfrm>
            <a:custGeom>
              <a:avLst/>
              <a:gdLst>
                <a:gd name="T0" fmla="*/ 248 w 360"/>
                <a:gd name="T1" fmla="*/ 8 h 380"/>
                <a:gd name="T2" fmla="*/ 274 w 360"/>
                <a:gd name="T3" fmla="*/ 0 h 380"/>
                <a:gd name="T4" fmla="*/ 298 w 360"/>
                <a:gd name="T5" fmla="*/ 28 h 380"/>
                <a:gd name="T6" fmla="*/ 280 w 360"/>
                <a:gd name="T7" fmla="*/ 56 h 380"/>
                <a:gd name="T8" fmla="*/ 258 w 360"/>
                <a:gd name="T9" fmla="*/ 56 h 380"/>
                <a:gd name="T10" fmla="*/ 240 w 360"/>
                <a:gd name="T11" fmla="*/ 28 h 380"/>
                <a:gd name="T12" fmla="*/ 344 w 360"/>
                <a:gd name="T13" fmla="*/ 88 h 380"/>
                <a:gd name="T14" fmla="*/ 288 w 360"/>
                <a:gd name="T15" fmla="*/ 68 h 380"/>
                <a:gd name="T16" fmla="*/ 214 w 360"/>
                <a:gd name="T17" fmla="*/ 70 h 380"/>
                <a:gd name="T18" fmla="*/ 194 w 360"/>
                <a:gd name="T19" fmla="*/ 90 h 380"/>
                <a:gd name="T20" fmla="*/ 224 w 360"/>
                <a:gd name="T21" fmla="*/ 114 h 380"/>
                <a:gd name="T22" fmla="*/ 248 w 360"/>
                <a:gd name="T23" fmla="*/ 166 h 380"/>
                <a:gd name="T24" fmla="*/ 234 w 360"/>
                <a:gd name="T25" fmla="*/ 208 h 380"/>
                <a:gd name="T26" fmla="*/ 278 w 360"/>
                <a:gd name="T27" fmla="*/ 214 h 380"/>
                <a:gd name="T28" fmla="*/ 310 w 360"/>
                <a:gd name="T29" fmla="*/ 244 h 380"/>
                <a:gd name="T30" fmla="*/ 332 w 360"/>
                <a:gd name="T31" fmla="*/ 200 h 380"/>
                <a:gd name="T32" fmla="*/ 348 w 360"/>
                <a:gd name="T33" fmla="*/ 208 h 380"/>
                <a:gd name="T34" fmla="*/ 360 w 360"/>
                <a:gd name="T35" fmla="*/ 190 h 380"/>
                <a:gd name="T36" fmla="*/ 102 w 360"/>
                <a:gd name="T37" fmla="*/ 56 h 380"/>
                <a:gd name="T38" fmla="*/ 120 w 360"/>
                <a:gd name="T39" fmla="*/ 28 h 380"/>
                <a:gd name="T40" fmla="*/ 98 w 360"/>
                <a:gd name="T41" fmla="*/ 0 h 380"/>
                <a:gd name="T42" fmla="*/ 70 w 360"/>
                <a:gd name="T43" fmla="*/ 8 h 380"/>
                <a:gd name="T44" fmla="*/ 62 w 360"/>
                <a:gd name="T45" fmla="*/ 34 h 380"/>
                <a:gd name="T46" fmla="*/ 92 w 360"/>
                <a:gd name="T47" fmla="*/ 58 h 380"/>
                <a:gd name="T48" fmla="*/ 50 w 360"/>
                <a:gd name="T49" fmla="*/ 244 h 380"/>
                <a:gd name="T50" fmla="*/ 74 w 360"/>
                <a:gd name="T51" fmla="*/ 218 h 380"/>
                <a:gd name="T52" fmla="*/ 126 w 360"/>
                <a:gd name="T53" fmla="*/ 208 h 380"/>
                <a:gd name="T54" fmla="*/ 112 w 360"/>
                <a:gd name="T55" fmla="*/ 166 h 380"/>
                <a:gd name="T56" fmla="*/ 128 w 360"/>
                <a:gd name="T57" fmla="*/ 122 h 380"/>
                <a:gd name="T58" fmla="*/ 166 w 360"/>
                <a:gd name="T59" fmla="*/ 90 h 380"/>
                <a:gd name="T60" fmla="*/ 154 w 360"/>
                <a:gd name="T61" fmla="*/ 74 h 380"/>
                <a:gd name="T62" fmla="*/ 72 w 360"/>
                <a:gd name="T63" fmla="*/ 68 h 380"/>
                <a:gd name="T64" fmla="*/ 20 w 360"/>
                <a:gd name="T65" fmla="*/ 80 h 380"/>
                <a:gd name="T66" fmla="*/ 0 w 360"/>
                <a:gd name="T67" fmla="*/ 190 h 380"/>
                <a:gd name="T68" fmla="*/ 12 w 360"/>
                <a:gd name="T69" fmla="*/ 208 h 380"/>
                <a:gd name="T70" fmla="*/ 28 w 360"/>
                <a:gd name="T71" fmla="*/ 200 h 380"/>
                <a:gd name="T72" fmla="*/ 170 w 360"/>
                <a:gd name="T73" fmla="*/ 118 h 380"/>
                <a:gd name="T74" fmla="*/ 136 w 360"/>
                <a:gd name="T75" fmla="*/ 146 h 380"/>
                <a:gd name="T76" fmla="*/ 136 w 360"/>
                <a:gd name="T77" fmla="*/ 184 h 380"/>
                <a:gd name="T78" fmla="*/ 170 w 360"/>
                <a:gd name="T79" fmla="*/ 214 h 380"/>
                <a:gd name="T80" fmla="*/ 208 w 360"/>
                <a:gd name="T81" fmla="*/ 206 h 380"/>
                <a:gd name="T82" fmla="*/ 228 w 360"/>
                <a:gd name="T83" fmla="*/ 166 h 380"/>
                <a:gd name="T84" fmla="*/ 214 w 360"/>
                <a:gd name="T85" fmla="*/ 132 h 380"/>
                <a:gd name="T86" fmla="*/ 296 w 360"/>
                <a:gd name="T87" fmla="*/ 260 h 380"/>
                <a:gd name="T88" fmla="*/ 288 w 360"/>
                <a:gd name="T89" fmla="*/ 246 h 380"/>
                <a:gd name="T90" fmla="*/ 180 w 360"/>
                <a:gd name="T91" fmla="*/ 278 h 380"/>
                <a:gd name="T92" fmla="*/ 82 w 360"/>
                <a:gd name="T93" fmla="*/ 236 h 380"/>
                <a:gd name="T94" fmla="*/ 64 w 360"/>
                <a:gd name="T95" fmla="*/ 260 h 380"/>
                <a:gd name="T96" fmla="*/ 106 w 360"/>
                <a:gd name="T97" fmla="*/ 304 h 380"/>
                <a:gd name="T98" fmla="*/ 146 w 360"/>
                <a:gd name="T99" fmla="*/ 378 h 380"/>
                <a:gd name="T100" fmla="*/ 214 w 360"/>
                <a:gd name="T101" fmla="*/ 378 h 380"/>
                <a:gd name="T102" fmla="*/ 264 w 360"/>
                <a:gd name="T103" fmla="*/ 362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80">
                  <a:moveTo>
                    <a:pt x="240" y="28"/>
                  </a:moveTo>
                  <a:lnTo>
                    <a:pt x="240" y="28"/>
                  </a:lnTo>
                  <a:lnTo>
                    <a:pt x="240" y="22"/>
                  </a:lnTo>
                  <a:lnTo>
                    <a:pt x="242" y="18"/>
                  </a:lnTo>
                  <a:lnTo>
                    <a:pt x="248" y="8"/>
                  </a:lnTo>
                  <a:lnTo>
                    <a:pt x="258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74" y="0"/>
                  </a:lnTo>
                  <a:lnTo>
                    <a:pt x="280" y="2"/>
                  </a:lnTo>
                  <a:lnTo>
                    <a:pt x="290" y="8"/>
                  </a:lnTo>
                  <a:lnTo>
                    <a:pt x="296" y="18"/>
                  </a:lnTo>
                  <a:lnTo>
                    <a:pt x="298" y="22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98" y="34"/>
                  </a:lnTo>
                  <a:lnTo>
                    <a:pt x="296" y="40"/>
                  </a:lnTo>
                  <a:lnTo>
                    <a:pt x="290" y="50"/>
                  </a:lnTo>
                  <a:lnTo>
                    <a:pt x="280" y="56"/>
                  </a:lnTo>
                  <a:lnTo>
                    <a:pt x="274" y="58"/>
                  </a:lnTo>
                  <a:lnTo>
                    <a:pt x="268" y="58"/>
                  </a:lnTo>
                  <a:lnTo>
                    <a:pt x="268" y="58"/>
                  </a:lnTo>
                  <a:lnTo>
                    <a:pt x="262" y="58"/>
                  </a:lnTo>
                  <a:lnTo>
                    <a:pt x="258" y="56"/>
                  </a:lnTo>
                  <a:lnTo>
                    <a:pt x="248" y="50"/>
                  </a:lnTo>
                  <a:lnTo>
                    <a:pt x="242" y="40"/>
                  </a:lnTo>
                  <a:lnTo>
                    <a:pt x="240" y="34"/>
                  </a:lnTo>
                  <a:lnTo>
                    <a:pt x="240" y="28"/>
                  </a:lnTo>
                  <a:lnTo>
                    <a:pt x="240" y="28"/>
                  </a:lnTo>
                  <a:close/>
                  <a:moveTo>
                    <a:pt x="360" y="190"/>
                  </a:moveTo>
                  <a:lnTo>
                    <a:pt x="344" y="90"/>
                  </a:lnTo>
                  <a:lnTo>
                    <a:pt x="344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0" y="80"/>
                  </a:lnTo>
                  <a:lnTo>
                    <a:pt x="332" y="74"/>
                  </a:lnTo>
                  <a:lnTo>
                    <a:pt x="324" y="70"/>
                  </a:lnTo>
                  <a:lnTo>
                    <a:pt x="314" y="68"/>
                  </a:lnTo>
                  <a:lnTo>
                    <a:pt x="288" y="68"/>
                  </a:lnTo>
                  <a:lnTo>
                    <a:pt x="270" y="102"/>
                  </a:lnTo>
                  <a:lnTo>
                    <a:pt x="250" y="68"/>
                  </a:lnTo>
                  <a:lnTo>
                    <a:pt x="222" y="68"/>
                  </a:lnTo>
                  <a:lnTo>
                    <a:pt x="222" y="68"/>
                  </a:lnTo>
                  <a:lnTo>
                    <a:pt x="214" y="70"/>
                  </a:lnTo>
                  <a:lnTo>
                    <a:pt x="206" y="74"/>
                  </a:lnTo>
                  <a:lnTo>
                    <a:pt x="198" y="80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94" y="90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04" y="102"/>
                  </a:lnTo>
                  <a:lnTo>
                    <a:pt x="214" y="106"/>
                  </a:lnTo>
                  <a:lnTo>
                    <a:pt x="224" y="114"/>
                  </a:lnTo>
                  <a:lnTo>
                    <a:pt x="232" y="122"/>
                  </a:lnTo>
                  <a:lnTo>
                    <a:pt x="240" y="132"/>
                  </a:lnTo>
                  <a:lnTo>
                    <a:pt x="244" y="142"/>
                  </a:lnTo>
                  <a:lnTo>
                    <a:pt x="248" y="154"/>
                  </a:lnTo>
                  <a:lnTo>
                    <a:pt x="248" y="166"/>
                  </a:lnTo>
                  <a:lnTo>
                    <a:pt x="248" y="166"/>
                  </a:lnTo>
                  <a:lnTo>
                    <a:pt x="248" y="178"/>
                  </a:lnTo>
                  <a:lnTo>
                    <a:pt x="246" y="188"/>
                  </a:lnTo>
                  <a:lnTo>
                    <a:pt x="240" y="198"/>
                  </a:lnTo>
                  <a:lnTo>
                    <a:pt x="234" y="208"/>
                  </a:lnTo>
                  <a:lnTo>
                    <a:pt x="250" y="208"/>
                  </a:lnTo>
                  <a:lnTo>
                    <a:pt x="250" y="208"/>
                  </a:lnTo>
                  <a:lnTo>
                    <a:pt x="260" y="208"/>
                  </a:lnTo>
                  <a:lnTo>
                    <a:pt x="270" y="210"/>
                  </a:lnTo>
                  <a:lnTo>
                    <a:pt x="278" y="214"/>
                  </a:lnTo>
                  <a:lnTo>
                    <a:pt x="286" y="218"/>
                  </a:lnTo>
                  <a:lnTo>
                    <a:pt x="294" y="222"/>
                  </a:lnTo>
                  <a:lnTo>
                    <a:pt x="300" y="228"/>
                  </a:lnTo>
                  <a:lnTo>
                    <a:pt x="306" y="236"/>
                  </a:lnTo>
                  <a:lnTo>
                    <a:pt x="310" y="244"/>
                  </a:lnTo>
                  <a:lnTo>
                    <a:pt x="308" y="118"/>
                  </a:lnTo>
                  <a:lnTo>
                    <a:pt x="318" y="118"/>
                  </a:lnTo>
                  <a:lnTo>
                    <a:pt x="330" y="196"/>
                  </a:lnTo>
                  <a:lnTo>
                    <a:pt x="330" y="196"/>
                  </a:lnTo>
                  <a:lnTo>
                    <a:pt x="332" y="200"/>
                  </a:lnTo>
                  <a:lnTo>
                    <a:pt x="336" y="204"/>
                  </a:lnTo>
                  <a:lnTo>
                    <a:pt x="340" y="208"/>
                  </a:lnTo>
                  <a:lnTo>
                    <a:pt x="346" y="208"/>
                  </a:lnTo>
                  <a:lnTo>
                    <a:pt x="346" y="208"/>
                  </a:lnTo>
                  <a:lnTo>
                    <a:pt x="348" y="208"/>
                  </a:lnTo>
                  <a:lnTo>
                    <a:pt x="348" y="208"/>
                  </a:lnTo>
                  <a:lnTo>
                    <a:pt x="354" y="206"/>
                  </a:lnTo>
                  <a:lnTo>
                    <a:pt x="358" y="202"/>
                  </a:lnTo>
                  <a:lnTo>
                    <a:pt x="360" y="196"/>
                  </a:lnTo>
                  <a:lnTo>
                    <a:pt x="360" y="190"/>
                  </a:lnTo>
                  <a:lnTo>
                    <a:pt x="360" y="190"/>
                  </a:lnTo>
                  <a:close/>
                  <a:moveTo>
                    <a:pt x="92" y="58"/>
                  </a:moveTo>
                  <a:lnTo>
                    <a:pt x="92" y="58"/>
                  </a:lnTo>
                  <a:lnTo>
                    <a:pt x="98" y="58"/>
                  </a:lnTo>
                  <a:lnTo>
                    <a:pt x="102" y="56"/>
                  </a:lnTo>
                  <a:lnTo>
                    <a:pt x="112" y="50"/>
                  </a:lnTo>
                  <a:lnTo>
                    <a:pt x="118" y="40"/>
                  </a:lnTo>
                  <a:lnTo>
                    <a:pt x="120" y="34"/>
                  </a:lnTo>
                  <a:lnTo>
                    <a:pt x="120" y="28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18" y="18"/>
                  </a:lnTo>
                  <a:lnTo>
                    <a:pt x="112" y="8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4" y="18"/>
                  </a:lnTo>
                  <a:lnTo>
                    <a:pt x="62" y="2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4"/>
                  </a:lnTo>
                  <a:lnTo>
                    <a:pt x="64" y="40"/>
                  </a:lnTo>
                  <a:lnTo>
                    <a:pt x="70" y="50"/>
                  </a:lnTo>
                  <a:lnTo>
                    <a:pt x="80" y="56"/>
                  </a:lnTo>
                  <a:lnTo>
                    <a:pt x="86" y="58"/>
                  </a:lnTo>
                  <a:lnTo>
                    <a:pt x="92" y="58"/>
                  </a:lnTo>
                  <a:lnTo>
                    <a:pt x="92" y="58"/>
                  </a:lnTo>
                  <a:close/>
                  <a:moveTo>
                    <a:pt x="30" y="196"/>
                  </a:moveTo>
                  <a:lnTo>
                    <a:pt x="42" y="118"/>
                  </a:lnTo>
                  <a:lnTo>
                    <a:pt x="52" y="118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4" y="236"/>
                  </a:lnTo>
                  <a:lnTo>
                    <a:pt x="60" y="228"/>
                  </a:lnTo>
                  <a:lnTo>
                    <a:pt x="66" y="222"/>
                  </a:lnTo>
                  <a:lnTo>
                    <a:pt x="74" y="218"/>
                  </a:lnTo>
                  <a:lnTo>
                    <a:pt x="82" y="214"/>
                  </a:lnTo>
                  <a:lnTo>
                    <a:pt x="90" y="210"/>
                  </a:lnTo>
                  <a:lnTo>
                    <a:pt x="100" y="208"/>
                  </a:lnTo>
                  <a:lnTo>
                    <a:pt x="110" y="208"/>
                  </a:lnTo>
                  <a:lnTo>
                    <a:pt x="126" y="208"/>
                  </a:lnTo>
                  <a:lnTo>
                    <a:pt x="126" y="208"/>
                  </a:lnTo>
                  <a:lnTo>
                    <a:pt x="120" y="198"/>
                  </a:lnTo>
                  <a:lnTo>
                    <a:pt x="114" y="188"/>
                  </a:lnTo>
                  <a:lnTo>
                    <a:pt x="112" y="178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54"/>
                  </a:lnTo>
                  <a:lnTo>
                    <a:pt x="116" y="142"/>
                  </a:lnTo>
                  <a:lnTo>
                    <a:pt x="120" y="132"/>
                  </a:lnTo>
                  <a:lnTo>
                    <a:pt x="128" y="122"/>
                  </a:lnTo>
                  <a:lnTo>
                    <a:pt x="136" y="114"/>
                  </a:lnTo>
                  <a:lnTo>
                    <a:pt x="146" y="106"/>
                  </a:lnTo>
                  <a:lnTo>
                    <a:pt x="156" y="102"/>
                  </a:lnTo>
                  <a:lnTo>
                    <a:pt x="168" y="98"/>
                  </a:lnTo>
                  <a:lnTo>
                    <a:pt x="166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8"/>
                  </a:lnTo>
                  <a:lnTo>
                    <a:pt x="162" y="80"/>
                  </a:lnTo>
                  <a:lnTo>
                    <a:pt x="154" y="74"/>
                  </a:lnTo>
                  <a:lnTo>
                    <a:pt x="146" y="70"/>
                  </a:lnTo>
                  <a:lnTo>
                    <a:pt x="138" y="68"/>
                  </a:lnTo>
                  <a:lnTo>
                    <a:pt x="110" y="68"/>
                  </a:lnTo>
                  <a:lnTo>
                    <a:pt x="90" y="102"/>
                  </a:lnTo>
                  <a:lnTo>
                    <a:pt x="72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36" y="70"/>
                  </a:lnTo>
                  <a:lnTo>
                    <a:pt x="28" y="74"/>
                  </a:lnTo>
                  <a:lnTo>
                    <a:pt x="20" y="8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0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96"/>
                  </a:lnTo>
                  <a:lnTo>
                    <a:pt x="2" y="202"/>
                  </a:lnTo>
                  <a:lnTo>
                    <a:pt x="6" y="206"/>
                  </a:lnTo>
                  <a:lnTo>
                    <a:pt x="12" y="208"/>
                  </a:lnTo>
                  <a:lnTo>
                    <a:pt x="12" y="208"/>
                  </a:lnTo>
                  <a:lnTo>
                    <a:pt x="14" y="208"/>
                  </a:lnTo>
                  <a:lnTo>
                    <a:pt x="14" y="208"/>
                  </a:lnTo>
                  <a:lnTo>
                    <a:pt x="20" y="208"/>
                  </a:lnTo>
                  <a:lnTo>
                    <a:pt x="24" y="204"/>
                  </a:lnTo>
                  <a:lnTo>
                    <a:pt x="28" y="200"/>
                  </a:lnTo>
                  <a:lnTo>
                    <a:pt x="30" y="196"/>
                  </a:lnTo>
                  <a:lnTo>
                    <a:pt x="30" y="196"/>
                  </a:lnTo>
                  <a:close/>
                  <a:moveTo>
                    <a:pt x="180" y="118"/>
                  </a:moveTo>
                  <a:lnTo>
                    <a:pt x="180" y="118"/>
                  </a:lnTo>
                  <a:lnTo>
                    <a:pt x="170" y="118"/>
                  </a:lnTo>
                  <a:lnTo>
                    <a:pt x="162" y="120"/>
                  </a:lnTo>
                  <a:lnTo>
                    <a:pt x="152" y="126"/>
                  </a:lnTo>
                  <a:lnTo>
                    <a:pt x="146" y="132"/>
                  </a:lnTo>
                  <a:lnTo>
                    <a:pt x="140" y="138"/>
                  </a:lnTo>
                  <a:lnTo>
                    <a:pt x="136" y="146"/>
                  </a:lnTo>
                  <a:lnTo>
                    <a:pt x="132" y="156"/>
                  </a:lnTo>
                  <a:lnTo>
                    <a:pt x="132" y="166"/>
                  </a:lnTo>
                  <a:lnTo>
                    <a:pt x="132" y="166"/>
                  </a:lnTo>
                  <a:lnTo>
                    <a:pt x="132" y="176"/>
                  </a:lnTo>
                  <a:lnTo>
                    <a:pt x="136" y="184"/>
                  </a:lnTo>
                  <a:lnTo>
                    <a:pt x="140" y="194"/>
                  </a:lnTo>
                  <a:lnTo>
                    <a:pt x="146" y="200"/>
                  </a:lnTo>
                  <a:lnTo>
                    <a:pt x="152" y="206"/>
                  </a:lnTo>
                  <a:lnTo>
                    <a:pt x="162" y="210"/>
                  </a:lnTo>
                  <a:lnTo>
                    <a:pt x="170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214"/>
                  </a:lnTo>
                  <a:lnTo>
                    <a:pt x="200" y="210"/>
                  </a:lnTo>
                  <a:lnTo>
                    <a:pt x="208" y="206"/>
                  </a:lnTo>
                  <a:lnTo>
                    <a:pt x="214" y="200"/>
                  </a:lnTo>
                  <a:lnTo>
                    <a:pt x="220" y="194"/>
                  </a:lnTo>
                  <a:lnTo>
                    <a:pt x="224" y="184"/>
                  </a:lnTo>
                  <a:lnTo>
                    <a:pt x="228" y="176"/>
                  </a:lnTo>
                  <a:lnTo>
                    <a:pt x="228" y="166"/>
                  </a:lnTo>
                  <a:lnTo>
                    <a:pt x="228" y="166"/>
                  </a:lnTo>
                  <a:lnTo>
                    <a:pt x="228" y="156"/>
                  </a:lnTo>
                  <a:lnTo>
                    <a:pt x="224" y="146"/>
                  </a:lnTo>
                  <a:lnTo>
                    <a:pt x="220" y="138"/>
                  </a:lnTo>
                  <a:lnTo>
                    <a:pt x="214" y="132"/>
                  </a:lnTo>
                  <a:lnTo>
                    <a:pt x="208" y="126"/>
                  </a:lnTo>
                  <a:lnTo>
                    <a:pt x="200" y="120"/>
                  </a:lnTo>
                  <a:lnTo>
                    <a:pt x="190" y="118"/>
                  </a:lnTo>
                  <a:lnTo>
                    <a:pt x="180" y="118"/>
                  </a:lnTo>
                  <a:close/>
                  <a:moveTo>
                    <a:pt x="296" y="260"/>
                  </a:moveTo>
                  <a:lnTo>
                    <a:pt x="296" y="260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2" y="252"/>
                  </a:lnTo>
                  <a:lnTo>
                    <a:pt x="288" y="246"/>
                  </a:lnTo>
                  <a:lnTo>
                    <a:pt x="278" y="236"/>
                  </a:lnTo>
                  <a:lnTo>
                    <a:pt x="266" y="230"/>
                  </a:lnTo>
                  <a:lnTo>
                    <a:pt x="250" y="228"/>
                  </a:lnTo>
                  <a:lnTo>
                    <a:pt x="210" y="228"/>
                  </a:lnTo>
                  <a:lnTo>
                    <a:pt x="180" y="278"/>
                  </a:lnTo>
                  <a:lnTo>
                    <a:pt x="150" y="228"/>
                  </a:lnTo>
                  <a:lnTo>
                    <a:pt x="110" y="228"/>
                  </a:lnTo>
                  <a:lnTo>
                    <a:pt x="110" y="228"/>
                  </a:lnTo>
                  <a:lnTo>
                    <a:pt x="94" y="230"/>
                  </a:lnTo>
                  <a:lnTo>
                    <a:pt x="82" y="236"/>
                  </a:lnTo>
                  <a:lnTo>
                    <a:pt x="72" y="246"/>
                  </a:lnTo>
                  <a:lnTo>
                    <a:pt x="68" y="252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4" y="260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72" y="352"/>
                  </a:lnTo>
                  <a:lnTo>
                    <a:pt x="96" y="362"/>
                  </a:lnTo>
                  <a:lnTo>
                    <a:pt x="106" y="304"/>
                  </a:lnTo>
                  <a:lnTo>
                    <a:pt x="118" y="30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30" y="374"/>
                  </a:lnTo>
                  <a:lnTo>
                    <a:pt x="146" y="378"/>
                  </a:lnTo>
                  <a:lnTo>
                    <a:pt x="162" y="380"/>
                  </a:lnTo>
                  <a:lnTo>
                    <a:pt x="180" y="380"/>
                  </a:lnTo>
                  <a:lnTo>
                    <a:pt x="180" y="380"/>
                  </a:lnTo>
                  <a:lnTo>
                    <a:pt x="196" y="380"/>
                  </a:lnTo>
                  <a:lnTo>
                    <a:pt x="214" y="378"/>
                  </a:lnTo>
                  <a:lnTo>
                    <a:pt x="230" y="374"/>
                  </a:lnTo>
                  <a:lnTo>
                    <a:pt x="246" y="370"/>
                  </a:lnTo>
                  <a:lnTo>
                    <a:pt x="242" y="304"/>
                  </a:lnTo>
                  <a:lnTo>
                    <a:pt x="254" y="304"/>
                  </a:lnTo>
                  <a:lnTo>
                    <a:pt x="264" y="362"/>
                  </a:lnTo>
                  <a:lnTo>
                    <a:pt x="264" y="362"/>
                  </a:lnTo>
                  <a:lnTo>
                    <a:pt x="288" y="350"/>
                  </a:lnTo>
                  <a:lnTo>
                    <a:pt x="308" y="336"/>
                  </a:lnTo>
                  <a:lnTo>
                    <a:pt x="296" y="2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5523" y="1627863"/>
            <a:ext cx="828000" cy="1260000"/>
            <a:chOff x="6095523" y="1627863"/>
            <a:chExt cx="828000" cy="1260000"/>
          </a:xfrm>
        </p:grpSpPr>
        <p:sp>
          <p:nvSpPr>
            <p:cNvPr id="8" name="Rectangle 7"/>
            <p:cNvSpPr/>
            <p:nvPr/>
          </p:nvSpPr>
          <p:spPr>
            <a:xfrm>
              <a:off x="6095523" y="1627863"/>
              <a:ext cx="828000" cy="1260000"/>
            </a:xfrm>
            <a:prstGeom prst="rect">
              <a:avLst/>
            </a:prstGeom>
            <a:solidFill>
              <a:srgbClr val="00B3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373" y="1969863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1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4019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Priorities for government support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903693"/>
            <a:ext cx="3240000" cy="1080000"/>
          </a:xfrm>
          <a:prstGeom prst="roundRect">
            <a:avLst/>
          </a:prstGeom>
          <a:noFill/>
          <a:ln w="28575">
            <a:solidFill>
              <a:srgbClr val="FA4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err="1">
                <a:solidFill>
                  <a:srgbClr val="FA4616"/>
                </a:solidFill>
                <a:cs typeface="Calibri"/>
              </a:rPr>
              <a:t>JobKeeper</a:t>
            </a:r>
            <a:r>
              <a:rPr lang="en-AU" sz="2000" b="1" dirty="0">
                <a:solidFill>
                  <a:srgbClr val="FA4616"/>
                </a:solidFill>
                <a:cs typeface="Calibri"/>
              </a:rPr>
              <a:t> extension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95283" y="1903693"/>
            <a:ext cx="3240000" cy="1080000"/>
          </a:xfrm>
          <a:prstGeom prst="roundRect">
            <a:avLst/>
          </a:prstGeom>
          <a:noFill/>
          <a:ln w="28575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00B388"/>
                </a:solidFill>
                <a:cs typeface="Calibri"/>
              </a:rPr>
              <a:t>Live Entertainment Business Interruption Fund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2366" y="1903693"/>
            <a:ext cx="3240000" cy="1080000"/>
          </a:xfrm>
          <a:prstGeom prst="roundRect">
            <a:avLst/>
          </a:prstGeom>
          <a:noFill/>
          <a:ln w="28575">
            <a:solidFill>
              <a:srgbClr val="2C5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2C5697"/>
                </a:solidFill>
                <a:cs typeface="Calibri"/>
              </a:rPr>
              <a:t>Tax incentives for live theatre production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52178" y="3413480"/>
            <a:ext cx="3240000" cy="1080000"/>
          </a:xfrm>
          <a:prstGeom prst="roundRect">
            <a:avLst/>
          </a:prstGeom>
          <a:noFill/>
          <a:ln w="28575">
            <a:solidFill>
              <a:srgbClr val="F8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F8BE00"/>
                </a:solidFill>
                <a:cs typeface="Calibri"/>
              </a:rPr>
              <a:t>Quarantine and travel protocols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06711" y="3413480"/>
            <a:ext cx="3240000" cy="1080000"/>
          </a:xfrm>
          <a:prstGeom prst="roundRect">
            <a:avLst/>
          </a:prstGeom>
          <a:noFill/>
          <a:ln w="28575">
            <a:solidFill>
              <a:srgbClr val="DF19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DF1995"/>
                </a:solidFill>
                <a:cs typeface="Calibri"/>
              </a:rPr>
              <a:t>408 visa fees waiver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52178" y="4923267"/>
            <a:ext cx="3240000" cy="1080000"/>
          </a:xfrm>
          <a:prstGeom prst="roundRect">
            <a:avLst/>
          </a:prstGeom>
          <a:noFill/>
          <a:ln w="28575">
            <a:solidFill>
              <a:srgbClr val="0020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00205B"/>
                </a:solidFill>
                <a:cs typeface="Calibri"/>
              </a:rPr>
              <a:t>Additional funding for Australia Council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06711" y="4923267"/>
            <a:ext cx="3240000" cy="1080000"/>
          </a:xfrm>
          <a:prstGeom prst="roundRect">
            <a:avLst/>
          </a:prstGeom>
          <a:noFill/>
          <a:ln w="28575">
            <a:solidFill>
              <a:srgbClr val="41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>
                <a:solidFill>
                  <a:srgbClr val="41B6E6"/>
                </a:solidFill>
                <a:cs typeface="Calibri"/>
              </a:rPr>
              <a:t>Build consumer sentiment</a:t>
            </a:r>
          </a:p>
        </p:txBody>
      </p:sp>
    </p:spTree>
    <p:extLst>
      <p:ext uri="{BB962C8B-B14F-4D97-AF65-F5344CB8AC3E}">
        <p14:creationId xmlns:p14="http://schemas.microsoft.com/office/powerpoint/2010/main" val="24916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1255477" cy="1325563"/>
          </a:xfrm>
        </p:spPr>
        <p:txBody>
          <a:bodyPr>
            <a:norm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Advocacy priorities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710370"/>
              </p:ext>
            </p:extLst>
          </p:nvPr>
        </p:nvGraphicFramePr>
        <p:xfrm>
          <a:off x="-675007" y="1690690"/>
          <a:ext cx="116209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00113" y="1690690"/>
            <a:ext cx="612000" cy="612000"/>
            <a:chOff x="589752" y="2258092"/>
            <a:chExt cx="612000" cy="612000"/>
          </a:xfrm>
        </p:grpSpPr>
        <p:sp>
          <p:nvSpPr>
            <p:cNvPr id="6" name="Oval 5"/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rgbClr val="FA4616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4804"/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00113" y="3186669"/>
            <a:ext cx="612000" cy="612000"/>
            <a:chOff x="4966372" y="3474401"/>
            <a:chExt cx="612000" cy="612000"/>
          </a:xfrm>
          <a:solidFill>
            <a:srgbClr val="00B388"/>
          </a:solidFill>
        </p:grpSpPr>
        <p:sp>
          <p:nvSpPr>
            <p:cNvPr id="12" name="Oval 11"/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rgbClr val="2C5697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Freeform 4991"/>
            <p:cNvSpPr>
              <a:spLocks noEditPoints="1"/>
            </p:cNvSpPr>
            <p:nvPr/>
          </p:nvSpPr>
          <p:spPr bwMode="auto">
            <a:xfrm>
              <a:off x="5148464" y="3577070"/>
              <a:ext cx="344069" cy="407068"/>
            </a:xfrm>
            <a:custGeom>
              <a:avLst/>
              <a:gdLst>
                <a:gd name="T0" fmla="*/ 50 w 284"/>
                <a:gd name="T1" fmla="*/ 26 h 336"/>
                <a:gd name="T2" fmla="*/ 170 w 284"/>
                <a:gd name="T3" fmla="*/ 0 h 336"/>
                <a:gd name="T4" fmla="*/ 182 w 284"/>
                <a:gd name="T5" fmla="*/ 2 h 336"/>
                <a:gd name="T6" fmla="*/ 200 w 284"/>
                <a:gd name="T7" fmla="*/ 52 h 336"/>
                <a:gd name="T8" fmla="*/ 180 w 284"/>
                <a:gd name="T9" fmla="*/ 20 h 336"/>
                <a:gd name="T10" fmla="*/ 162 w 284"/>
                <a:gd name="T11" fmla="*/ 20 h 336"/>
                <a:gd name="T12" fmla="*/ 142 w 284"/>
                <a:gd name="T13" fmla="*/ 52 h 336"/>
                <a:gd name="T14" fmla="*/ 204 w 284"/>
                <a:gd name="T15" fmla="*/ 326 h 336"/>
                <a:gd name="T16" fmla="*/ 16 w 284"/>
                <a:gd name="T17" fmla="*/ 336 h 336"/>
                <a:gd name="T18" fmla="*/ 0 w 284"/>
                <a:gd name="T19" fmla="*/ 92 h 336"/>
                <a:gd name="T20" fmla="*/ 16 w 284"/>
                <a:gd name="T21" fmla="*/ 76 h 336"/>
                <a:gd name="T22" fmla="*/ 204 w 284"/>
                <a:gd name="T23" fmla="*/ 86 h 336"/>
                <a:gd name="T24" fmla="*/ 66 w 284"/>
                <a:gd name="T25" fmla="*/ 278 h 336"/>
                <a:gd name="T26" fmla="*/ 38 w 284"/>
                <a:gd name="T27" fmla="*/ 272 h 336"/>
                <a:gd name="T28" fmla="*/ 28 w 284"/>
                <a:gd name="T29" fmla="*/ 300 h 336"/>
                <a:gd name="T30" fmla="*/ 38 w 284"/>
                <a:gd name="T31" fmla="*/ 310 h 336"/>
                <a:gd name="T32" fmla="*/ 66 w 284"/>
                <a:gd name="T33" fmla="*/ 304 h 336"/>
                <a:gd name="T34" fmla="*/ 66 w 284"/>
                <a:gd name="T35" fmla="*/ 222 h 336"/>
                <a:gd name="T36" fmla="*/ 38 w 284"/>
                <a:gd name="T37" fmla="*/ 216 h 336"/>
                <a:gd name="T38" fmla="*/ 28 w 284"/>
                <a:gd name="T39" fmla="*/ 246 h 336"/>
                <a:gd name="T40" fmla="*/ 38 w 284"/>
                <a:gd name="T41" fmla="*/ 256 h 336"/>
                <a:gd name="T42" fmla="*/ 66 w 284"/>
                <a:gd name="T43" fmla="*/ 250 h 336"/>
                <a:gd name="T44" fmla="*/ 66 w 284"/>
                <a:gd name="T45" fmla="*/ 168 h 336"/>
                <a:gd name="T46" fmla="*/ 38 w 284"/>
                <a:gd name="T47" fmla="*/ 162 h 336"/>
                <a:gd name="T48" fmla="*/ 28 w 284"/>
                <a:gd name="T49" fmla="*/ 192 h 336"/>
                <a:gd name="T50" fmla="*/ 38 w 284"/>
                <a:gd name="T51" fmla="*/ 202 h 336"/>
                <a:gd name="T52" fmla="*/ 66 w 284"/>
                <a:gd name="T53" fmla="*/ 196 h 336"/>
                <a:gd name="T54" fmla="*/ 122 w 284"/>
                <a:gd name="T55" fmla="*/ 278 h 336"/>
                <a:gd name="T56" fmla="*/ 94 w 284"/>
                <a:gd name="T57" fmla="*/ 272 h 336"/>
                <a:gd name="T58" fmla="*/ 84 w 284"/>
                <a:gd name="T59" fmla="*/ 300 h 336"/>
                <a:gd name="T60" fmla="*/ 94 w 284"/>
                <a:gd name="T61" fmla="*/ 310 h 336"/>
                <a:gd name="T62" fmla="*/ 122 w 284"/>
                <a:gd name="T63" fmla="*/ 304 h 336"/>
                <a:gd name="T64" fmla="*/ 122 w 284"/>
                <a:gd name="T65" fmla="*/ 222 h 336"/>
                <a:gd name="T66" fmla="*/ 94 w 284"/>
                <a:gd name="T67" fmla="*/ 216 h 336"/>
                <a:gd name="T68" fmla="*/ 84 w 284"/>
                <a:gd name="T69" fmla="*/ 246 h 336"/>
                <a:gd name="T70" fmla="*/ 94 w 284"/>
                <a:gd name="T71" fmla="*/ 256 h 336"/>
                <a:gd name="T72" fmla="*/ 122 w 284"/>
                <a:gd name="T73" fmla="*/ 250 h 336"/>
                <a:gd name="T74" fmla="*/ 112 w 284"/>
                <a:gd name="T75" fmla="*/ 202 h 336"/>
                <a:gd name="T76" fmla="*/ 122 w 284"/>
                <a:gd name="T77" fmla="*/ 172 h 336"/>
                <a:gd name="T78" fmla="*/ 112 w 284"/>
                <a:gd name="T79" fmla="*/ 162 h 336"/>
                <a:gd name="T80" fmla="*/ 84 w 284"/>
                <a:gd name="T81" fmla="*/ 168 h 336"/>
                <a:gd name="T82" fmla="*/ 86 w 284"/>
                <a:gd name="T83" fmla="*/ 198 h 336"/>
                <a:gd name="T84" fmla="*/ 176 w 284"/>
                <a:gd name="T85" fmla="*/ 226 h 336"/>
                <a:gd name="T86" fmla="*/ 148 w 284"/>
                <a:gd name="T87" fmla="*/ 216 h 336"/>
                <a:gd name="T88" fmla="*/ 138 w 284"/>
                <a:gd name="T89" fmla="*/ 226 h 336"/>
                <a:gd name="T90" fmla="*/ 140 w 284"/>
                <a:gd name="T91" fmla="*/ 308 h 336"/>
                <a:gd name="T92" fmla="*/ 170 w 284"/>
                <a:gd name="T93" fmla="*/ 310 h 336"/>
                <a:gd name="T94" fmla="*/ 176 w 284"/>
                <a:gd name="T95" fmla="*/ 226 h 336"/>
                <a:gd name="T96" fmla="*/ 170 w 284"/>
                <a:gd name="T97" fmla="*/ 164 h 336"/>
                <a:gd name="T98" fmla="*/ 140 w 284"/>
                <a:gd name="T99" fmla="*/ 166 h 336"/>
                <a:gd name="T100" fmla="*/ 138 w 284"/>
                <a:gd name="T101" fmla="*/ 196 h 336"/>
                <a:gd name="T102" fmla="*/ 166 w 284"/>
                <a:gd name="T103" fmla="*/ 202 h 336"/>
                <a:gd name="T104" fmla="*/ 176 w 284"/>
                <a:gd name="T105" fmla="*/ 172 h 336"/>
                <a:gd name="T106" fmla="*/ 176 w 284"/>
                <a:gd name="T107" fmla="*/ 104 h 336"/>
                <a:gd name="T108" fmla="*/ 264 w 284"/>
                <a:gd name="T109" fmla="*/ 162 h 336"/>
                <a:gd name="T110" fmla="*/ 244 w 284"/>
                <a:gd name="T111" fmla="*/ 138 h 336"/>
                <a:gd name="T112" fmla="*/ 238 w 284"/>
                <a:gd name="T113" fmla="*/ 124 h 336"/>
                <a:gd name="T114" fmla="*/ 228 w 284"/>
                <a:gd name="T115" fmla="*/ 128 h 336"/>
                <a:gd name="T116" fmla="*/ 226 w 284"/>
                <a:gd name="T117" fmla="*/ 196 h 336"/>
                <a:gd name="T118" fmla="*/ 234 w 284"/>
                <a:gd name="T119" fmla="*/ 204 h 336"/>
                <a:gd name="T120" fmla="*/ 276 w 284"/>
                <a:gd name="T121" fmla="*/ 190 h 336"/>
                <a:gd name="T122" fmla="*/ 284 w 284"/>
                <a:gd name="T123" fmla="*/ 174 h 336"/>
                <a:gd name="T124" fmla="*/ 280 w 284"/>
                <a:gd name="T125" fmla="*/ 16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4" h="336">
                  <a:moveTo>
                    <a:pt x="76" y="52"/>
                  </a:moveTo>
                  <a:lnTo>
                    <a:pt x="50" y="5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2" y="16"/>
                  </a:lnTo>
                  <a:lnTo>
                    <a:pt x="58" y="8"/>
                  </a:lnTo>
                  <a:lnTo>
                    <a:pt x="66" y="2"/>
                  </a:lnTo>
                  <a:lnTo>
                    <a:pt x="76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0" y="0"/>
                  </a:lnTo>
                  <a:lnTo>
                    <a:pt x="176" y="2"/>
                  </a:lnTo>
                  <a:lnTo>
                    <a:pt x="182" y="2"/>
                  </a:lnTo>
                  <a:lnTo>
                    <a:pt x="192" y="10"/>
                  </a:lnTo>
                  <a:lnTo>
                    <a:pt x="198" y="18"/>
                  </a:lnTo>
                  <a:lnTo>
                    <a:pt x="200" y="24"/>
                  </a:lnTo>
                  <a:lnTo>
                    <a:pt x="200" y="30"/>
                  </a:lnTo>
                  <a:lnTo>
                    <a:pt x="200" y="52"/>
                  </a:lnTo>
                  <a:lnTo>
                    <a:pt x="184" y="52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4"/>
                  </a:lnTo>
                  <a:lnTo>
                    <a:pt x="180" y="20"/>
                  </a:lnTo>
                  <a:lnTo>
                    <a:pt x="176" y="18"/>
                  </a:lnTo>
                  <a:lnTo>
                    <a:pt x="170" y="16"/>
                  </a:lnTo>
                  <a:lnTo>
                    <a:pt x="170" y="16"/>
                  </a:lnTo>
                  <a:lnTo>
                    <a:pt x="166" y="18"/>
                  </a:lnTo>
                  <a:lnTo>
                    <a:pt x="162" y="20"/>
                  </a:lnTo>
                  <a:lnTo>
                    <a:pt x="158" y="24"/>
                  </a:lnTo>
                  <a:lnTo>
                    <a:pt x="158" y="30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42" y="52"/>
                  </a:lnTo>
                  <a:lnTo>
                    <a:pt x="76" y="52"/>
                  </a:lnTo>
                  <a:close/>
                  <a:moveTo>
                    <a:pt x="206" y="92"/>
                  </a:moveTo>
                  <a:lnTo>
                    <a:pt x="206" y="320"/>
                  </a:lnTo>
                  <a:lnTo>
                    <a:pt x="206" y="320"/>
                  </a:lnTo>
                  <a:lnTo>
                    <a:pt x="204" y="326"/>
                  </a:lnTo>
                  <a:lnTo>
                    <a:pt x="200" y="332"/>
                  </a:lnTo>
                  <a:lnTo>
                    <a:pt x="196" y="334"/>
                  </a:lnTo>
                  <a:lnTo>
                    <a:pt x="190" y="336"/>
                  </a:lnTo>
                  <a:lnTo>
                    <a:pt x="16" y="336"/>
                  </a:lnTo>
                  <a:lnTo>
                    <a:pt x="16" y="336"/>
                  </a:lnTo>
                  <a:lnTo>
                    <a:pt x="10" y="334"/>
                  </a:lnTo>
                  <a:lnTo>
                    <a:pt x="4" y="332"/>
                  </a:lnTo>
                  <a:lnTo>
                    <a:pt x="2" y="326"/>
                  </a:lnTo>
                  <a:lnTo>
                    <a:pt x="0" y="32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6"/>
                  </a:lnTo>
                  <a:lnTo>
                    <a:pt x="4" y="80"/>
                  </a:lnTo>
                  <a:lnTo>
                    <a:pt x="10" y="78"/>
                  </a:lnTo>
                  <a:lnTo>
                    <a:pt x="16" y="76"/>
                  </a:lnTo>
                  <a:lnTo>
                    <a:pt x="190" y="76"/>
                  </a:lnTo>
                  <a:lnTo>
                    <a:pt x="190" y="76"/>
                  </a:lnTo>
                  <a:lnTo>
                    <a:pt x="196" y="78"/>
                  </a:lnTo>
                  <a:lnTo>
                    <a:pt x="200" y="80"/>
                  </a:lnTo>
                  <a:lnTo>
                    <a:pt x="204" y="86"/>
                  </a:lnTo>
                  <a:lnTo>
                    <a:pt x="206" y="92"/>
                  </a:lnTo>
                  <a:lnTo>
                    <a:pt x="206" y="92"/>
                  </a:lnTo>
                  <a:close/>
                  <a:moveTo>
                    <a:pt x="68" y="282"/>
                  </a:moveTo>
                  <a:lnTo>
                    <a:pt x="68" y="282"/>
                  </a:lnTo>
                  <a:lnTo>
                    <a:pt x="66" y="278"/>
                  </a:lnTo>
                  <a:lnTo>
                    <a:pt x="64" y="274"/>
                  </a:lnTo>
                  <a:lnTo>
                    <a:pt x="62" y="272"/>
                  </a:lnTo>
                  <a:lnTo>
                    <a:pt x="58" y="272"/>
                  </a:lnTo>
                  <a:lnTo>
                    <a:pt x="38" y="272"/>
                  </a:lnTo>
                  <a:lnTo>
                    <a:pt x="38" y="272"/>
                  </a:lnTo>
                  <a:lnTo>
                    <a:pt x="34" y="272"/>
                  </a:lnTo>
                  <a:lnTo>
                    <a:pt x="32" y="274"/>
                  </a:lnTo>
                  <a:lnTo>
                    <a:pt x="30" y="278"/>
                  </a:lnTo>
                  <a:lnTo>
                    <a:pt x="28" y="282"/>
                  </a:lnTo>
                  <a:lnTo>
                    <a:pt x="28" y="300"/>
                  </a:lnTo>
                  <a:lnTo>
                    <a:pt x="28" y="300"/>
                  </a:lnTo>
                  <a:lnTo>
                    <a:pt x="30" y="304"/>
                  </a:lnTo>
                  <a:lnTo>
                    <a:pt x="32" y="308"/>
                  </a:lnTo>
                  <a:lnTo>
                    <a:pt x="34" y="310"/>
                  </a:lnTo>
                  <a:lnTo>
                    <a:pt x="38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62" y="310"/>
                  </a:lnTo>
                  <a:lnTo>
                    <a:pt x="64" y="308"/>
                  </a:lnTo>
                  <a:lnTo>
                    <a:pt x="66" y="304"/>
                  </a:lnTo>
                  <a:lnTo>
                    <a:pt x="68" y="300"/>
                  </a:lnTo>
                  <a:lnTo>
                    <a:pt x="68" y="282"/>
                  </a:lnTo>
                  <a:close/>
                  <a:moveTo>
                    <a:pt x="68" y="226"/>
                  </a:moveTo>
                  <a:lnTo>
                    <a:pt x="68" y="226"/>
                  </a:lnTo>
                  <a:lnTo>
                    <a:pt x="66" y="222"/>
                  </a:lnTo>
                  <a:lnTo>
                    <a:pt x="64" y="220"/>
                  </a:lnTo>
                  <a:lnTo>
                    <a:pt x="62" y="218"/>
                  </a:lnTo>
                  <a:lnTo>
                    <a:pt x="58" y="216"/>
                  </a:lnTo>
                  <a:lnTo>
                    <a:pt x="38" y="216"/>
                  </a:lnTo>
                  <a:lnTo>
                    <a:pt x="38" y="216"/>
                  </a:lnTo>
                  <a:lnTo>
                    <a:pt x="34" y="218"/>
                  </a:lnTo>
                  <a:lnTo>
                    <a:pt x="32" y="220"/>
                  </a:lnTo>
                  <a:lnTo>
                    <a:pt x="30" y="222"/>
                  </a:lnTo>
                  <a:lnTo>
                    <a:pt x="28" y="22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30" y="250"/>
                  </a:lnTo>
                  <a:lnTo>
                    <a:pt x="32" y="252"/>
                  </a:lnTo>
                  <a:lnTo>
                    <a:pt x="34" y="254"/>
                  </a:lnTo>
                  <a:lnTo>
                    <a:pt x="38" y="25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2" y="254"/>
                  </a:lnTo>
                  <a:lnTo>
                    <a:pt x="64" y="252"/>
                  </a:lnTo>
                  <a:lnTo>
                    <a:pt x="66" y="250"/>
                  </a:lnTo>
                  <a:lnTo>
                    <a:pt x="68" y="246"/>
                  </a:lnTo>
                  <a:lnTo>
                    <a:pt x="68" y="226"/>
                  </a:lnTo>
                  <a:close/>
                  <a:moveTo>
                    <a:pt x="68" y="172"/>
                  </a:moveTo>
                  <a:lnTo>
                    <a:pt x="68" y="172"/>
                  </a:lnTo>
                  <a:lnTo>
                    <a:pt x="66" y="168"/>
                  </a:lnTo>
                  <a:lnTo>
                    <a:pt x="64" y="166"/>
                  </a:lnTo>
                  <a:lnTo>
                    <a:pt x="62" y="164"/>
                  </a:lnTo>
                  <a:lnTo>
                    <a:pt x="58" y="162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34" y="164"/>
                  </a:lnTo>
                  <a:lnTo>
                    <a:pt x="32" y="166"/>
                  </a:lnTo>
                  <a:lnTo>
                    <a:pt x="30" y="168"/>
                  </a:lnTo>
                  <a:lnTo>
                    <a:pt x="28" y="172"/>
                  </a:lnTo>
                  <a:lnTo>
                    <a:pt x="28" y="192"/>
                  </a:lnTo>
                  <a:lnTo>
                    <a:pt x="28" y="192"/>
                  </a:lnTo>
                  <a:lnTo>
                    <a:pt x="30" y="196"/>
                  </a:lnTo>
                  <a:lnTo>
                    <a:pt x="32" y="198"/>
                  </a:lnTo>
                  <a:lnTo>
                    <a:pt x="34" y="200"/>
                  </a:lnTo>
                  <a:lnTo>
                    <a:pt x="38" y="202"/>
                  </a:lnTo>
                  <a:lnTo>
                    <a:pt x="58" y="202"/>
                  </a:lnTo>
                  <a:lnTo>
                    <a:pt x="58" y="202"/>
                  </a:lnTo>
                  <a:lnTo>
                    <a:pt x="62" y="200"/>
                  </a:lnTo>
                  <a:lnTo>
                    <a:pt x="64" y="198"/>
                  </a:lnTo>
                  <a:lnTo>
                    <a:pt x="66" y="196"/>
                  </a:lnTo>
                  <a:lnTo>
                    <a:pt x="68" y="192"/>
                  </a:lnTo>
                  <a:lnTo>
                    <a:pt x="68" y="172"/>
                  </a:lnTo>
                  <a:close/>
                  <a:moveTo>
                    <a:pt x="122" y="282"/>
                  </a:moveTo>
                  <a:lnTo>
                    <a:pt x="122" y="282"/>
                  </a:lnTo>
                  <a:lnTo>
                    <a:pt x="122" y="278"/>
                  </a:lnTo>
                  <a:lnTo>
                    <a:pt x="120" y="274"/>
                  </a:lnTo>
                  <a:lnTo>
                    <a:pt x="116" y="272"/>
                  </a:lnTo>
                  <a:lnTo>
                    <a:pt x="112" y="272"/>
                  </a:lnTo>
                  <a:lnTo>
                    <a:pt x="94" y="272"/>
                  </a:lnTo>
                  <a:lnTo>
                    <a:pt x="94" y="272"/>
                  </a:lnTo>
                  <a:lnTo>
                    <a:pt x="90" y="272"/>
                  </a:lnTo>
                  <a:lnTo>
                    <a:pt x="86" y="274"/>
                  </a:lnTo>
                  <a:lnTo>
                    <a:pt x="84" y="278"/>
                  </a:lnTo>
                  <a:lnTo>
                    <a:pt x="84" y="282"/>
                  </a:lnTo>
                  <a:lnTo>
                    <a:pt x="84" y="300"/>
                  </a:lnTo>
                  <a:lnTo>
                    <a:pt x="84" y="300"/>
                  </a:lnTo>
                  <a:lnTo>
                    <a:pt x="84" y="304"/>
                  </a:lnTo>
                  <a:lnTo>
                    <a:pt x="86" y="308"/>
                  </a:lnTo>
                  <a:lnTo>
                    <a:pt x="90" y="310"/>
                  </a:lnTo>
                  <a:lnTo>
                    <a:pt x="94" y="310"/>
                  </a:lnTo>
                  <a:lnTo>
                    <a:pt x="112" y="310"/>
                  </a:lnTo>
                  <a:lnTo>
                    <a:pt x="112" y="310"/>
                  </a:lnTo>
                  <a:lnTo>
                    <a:pt x="116" y="310"/>
                  </a:lnTo>
                  <a:lnTo>
                    <a:pt x="120" y="308"/>
                  </a:lnTo>
                  <a:lnTo>
                    <a:pt x="122" y="304"/>
                  </a:lnTo>
                  <a:lnTo>
                    <a:pt x="122" y="300"/>
                  </a:lnTo>
                  <a:lnTo>
                    <a:pt x="122" y="282"/>
                  </a:lnTo>
                  <a:close/>
                  <a:moveTo>
                    <a:pt x="122" y="226"/>
                  </a:moveTo>
                  <a:lnTo>
                    <a:pt x="122" y="226"/>
                  </a:lnTo>
                  <a:lnTo>
                    <a:pt x="122" y="222"/>
                  </a:lnTo>
                  <a:lnTo>
                    <a:pt x="120" y="220"/>
                  </a:lnTo>
                  <a:lnTo>
                    <a:pt x="116" y="218"/>
                  </a:lnTo>
                  <a:lnTo>
                    <a:pt x="112" y="216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0" y="218"/>
                  </a:lnTo>
                  <a:lnTo>
                    <a:pt x="86" y="220"/>
                  </a:lnTo>
                  <a:lnTo>
                    <a:pt x="84" y="222"/>
                  </a:lnTo>
                  <a:lnTo>
                    <a:pt x="84" y="226"/>
                  </a:lnTo>
                  <a:lnTo>
                    <a:pt x="84" y="246"/>
                  </a:lnTo>
                  <a:lnTo>
                    <a:pt x="84" y="246"/>
                  </a:lnTo>
                  <a:lnTo>
                    <a:pt x="84" y="250"/>
                  </a:lnTo>
                  <a:lnTo>
                    <a:pt x="86" y="252"/>
                  </a:lnTo>
                  <a:lnTo>
                    <a:pt x="90" y="254"/>
                  </a:lnTo>
                  <a:lnTo>
                    <a:pt x="94" y="256"/>
                  </a:lnTo>
                  <a:lnTo>
                    <a:pt x="112" y="256"/>
                  </a:lnTo>
                  <a:lnTo>
                    <a:pt x="112" y="256"/>
                  </a:lnTo>
                  <a:lnTo>
                    <a:pt x="116" y="254"/>
                  </a:lnTo>
                  <a:lnTo>
                    <a:pt x="120" y="252"/>
                  </a:lnTo>
                  <a:lnTo>
                    <a:pt x="122" y="250"/>
                  </a:lnTo>
                  <a:lnTo>
                    <a:pt x="122" y="246"/>
                  </a:lnTo>
                  <a:lnTo>
                    <a:pt x="122" y="226"/>
                  </a:lnTo>
                  <a:close/>
                  <a:moveTo>
                    <a:pt x="94" y="202"/>
                  </a:moveTo>
                  <a:lnTo>
                    <a:pt x="112" y="202"/>
                  </a:lnTo>
                  <a:lnTo>
                    <a:pt x="112" y="202"/>
                  </a:lnTo>
                  <a:lnTo>
                    <a:pt x="116" y="200"/>
                  </a:lnTo>
                  <a:lnTo>
                    <a:pt x="120" y="198"/>
                  </a:lnTo>
                  <a:lnTo>
                    <a:pt x="122" y="196"/>
                  </a:lnTo>
                  <a:lnTo>
                    <a:pt x="122" y="19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68"/>
                  </a:lnTo>
                  <a:lnTo>
                    <a:pt x="120" y="166"/>
                  </a:lnTo>
                  <a:lnTo>
                    <a:pt x="116" y="164"/>
                  </a:lnTo>
                  <a:lnTo>
                    <a:pt x="112" y="162"/>
                  </a:lnTo>
                  <a:lnTo>
                    <a:pt x="94" y="162"/>
                  </a:lnTo>
                  <a:lnTo>
                    <a:pt x="94" y="162"/>
                  </a:lnTo>
                  <a:lnTo>
                    <a:pt x="90" y="164"/>
                  </a:lnTo>
                  <a:lnTo>
                    <a:pt x="86" y="166"/>
                  </a:lnTo>
                  <a:lnTo>
                    <a:pt x="84" y="168"/>
                  </a:lnTo>
                  <a:lnTo>
                    <a:pt x="84" y="172"/>
                  </a:lnTo>
                  <a:lnTo>
                    <a:pt x="84" y="192"/>
                  </a:lnTo>
                  <a:lnTo>
                    <a:pt x="84" y="192"/>
                  </a:lnTo>
                  <a:lnTo>
                    <a:pt x="84" y="196"/>
                  </a:lnTo>
                  <a:lnTo>
                    <a:pt x="86" y="198"/>
                  </a:lnTo>
                  <a:lnTo>
                    <a:pt x="90" y="200"/>
                  </a:lnTo>
                  <a:lnTo>
                    <a:pt x="94" y="202"/>
                  </a:lnTo>
                  <a:lnTo>
                    <a:pt x="94" y="202"/>
                  </a:lnTo>
                  <a:close/>
                  <a:moveTo>
                    <a:pt x="176" y="226"/>
                  </a:moveTo>
                  <a:lnTo>
                    <a:pt x="176" y="226"/>
                  </a:lnTo>
                  <a:lnTo>
                    <a:pt x="176" y="222"/>
                  </a:lnTo>
                  <a:lnTo>
                    <a:pt x="174" y="220"/>
                  </a:lnTo>
                  <a:lnTo>
                    <a:pt x="170" y="218"/>
                  </a:lnTo>
                  <a:lnTo>
                    <a:pt x="166" y="216"/>
                  </a:lnTo>
                  <a:lnTo>
                    <a:pt x="148" y="216"/>
                  </a:lnTo>
                  <a:lnTo>
                    <a:pt x="148" y="216"/>
                  </a:lnTo>
                  <a:lnTo>
                    <a:pt x="144" y="218"/>
                  </a:lnTo>
                  <a:lnTo>
                    <a:pt x="140" y="220"/>
                  </a:lnTo>
                  <a:lnTo>
                    <a:pt x="138" y="222"/>
                  </a:lnTo>
                  <a:lnTo>
                    <a:pt x="138" y="226"/>
                  </a:lnTo>
                  <a:lnTo>
                    <a:pt x="138" y="282"/>
                  </a:lnTo>
                  <a:lnTo>
                    <a:pt x="138" y="300"/>
                  </a:lnTo>
                  <a:lnTo>
                    <a:pt x="138" y="300"/>
                  </a:lnTo>
                  <a:lnTo>
                    <a:pt x="138" y="304"/>
                  </a:lnTo>
                  <a:lnTo>
                    <a:pt x="140" y="308"/>
                  </a:lnTo>
                  <a:lnTo>
                    <a:pt x="144" y="310"/>
                  </a:lnTo>
                  <a:lnTo>
                    <a:pt x="148" y="310"/>
                  </a:lnTo>
                  <a:lnTo>
                    <a:pt x="166" y="310"/>
                  </a:lnTo>
                  <a:lnTo>
                    <a:pt x="166" y="310"/>
                  </a:lnTo>
                  <a:lnTo>
                    <a:pt x="170" y="310"/>
                  </a:lnTo>
                  <a:lnTo>
                    <a:pt x="174" y="308"/>
                  </a:lnTo>
                  <a:lnTo>
                    <a:pt x="176" y="304"/>
                  </a:lnTo>
                  <a:lnTo>
                    <a:pt x="176" y="300"/>
                  </a:lnTo>
                  <a:lnTo>
                    <a:pt x="176" y="282"/>
                  </a:lnTo>
                  <a:lnTo>
                    <a:pt x="176" y="226"/>
                  </a:lnTo>
                  <a:close/>
                  <a:moveTo>
                    <a:pt x="176" y="172"/>
                  </a:moveTo>
                  <a:lnTo>
                    <a:pt x="176" y="172"/>
                  </a:lnTo>
                  <a:lnTo>
                    <a:pt x="176" y="168"/>
                  </a:lnTo>
                  <a:lnTo>
                    <a:pt x="174" y="166"/>
                  </a:lnTo>
                  <a:lnTo>
                    <a:pt x="170" y="164"/>
                  </a:lnTo>
                  <a:lnTo>
                    <a:pt x="166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4" y="164"/>
                  </a:lnTo>
                  <a:lnTo>
                    <a:pt x="140" y="166"/>
                  </a:lnTo>
                  <a:lnTo>
                    <a:pt x="138" y="168"/>
                  </a:lnTo>
                  <a:lnTo>
                    <a:pt x="138" y="172"/>
                  </a:lnTo>
                  <a:lnTo>
                    <a:pt x="138" y="192"/>
                  </a:lnTo>
                  <a:lnTo>
                    <a:pt x="138" y="192"/>
                  </a:lnTo>
                  <a:lnTo>
                    <a:pt x="138" y="196"/>
                  </a:lnTo>
                  <a:lnTo>
                    <a:pt x="140" y="198"/>
                  </a:lnTo>
                  <a:lnTo>
                    <a:pt x="144" y="200"/>
                  </a:lnTo>
                  <a:lnTo>
                    <a:pt x="148" y="202"/>
                  </a:lnTo>
                  <a:lnTo>
                    <a:pt x="166" y="202"/>
                  </a:lnTo>
                  <a:lnTo>
                    <a:pt x="166" y="202"/>
                  </a:lnTo>
                  <a:lnTo>
                    <a:pt x="170" y="200"/>
                  </a:lnTo>
                  <a:lnTo>
                    <a:pt x="174" y="198"/>
                  </a:lnTo>
                  <a:lnTo>
                    <a:pt x="176" y="196"/>
                  </a:lnTo>
                  <a:lnTo>
                    <a:pt x="176" y="192"/>
                  </a:lnTo>
                  <a:lnTo>
                    <a:pt x="176" y="172"/>
                  </a:lnTo>
                  <a:close/>
                  <a:moveTo>
                    <a:pt x="176" y="104"/>
                  </a:moveTo>
                  <a:lnTo>
                    <a:pt x="28" y="104"/>
                  </a:lnTo>
                  <a:lnTo>
                    <a:pt x="28" y="142"/>
                  </a:lnTo>
                  <a:lnTo>
                    <a:pt x="176" y="142"/>
                  </a:lnTo>
                  <a:lnTo>
                    <a:pt x="176" y="104"/>
                  </a:lnTo>
                  <a:close/>
                  <a:moveTo>
                    <a:pt x="276" y="166"/>
                  </a:moveTo>
                  <a:lnTo>
                    <a:pt x="276" y="166"/>
                  </a:lnTo>
                  <a:lnTo>
                    <a:pt x="276" y="166"/>
                  </a:lnTo>
                  <a:lnTo>
                    <a:pt x="270" y="164"/>
                  </a:lnTo>
                  <a:lnTo>
                    <a:pt x="264" y="162"/>
                  </a:lnTo>
                  <a:lnTo>
                    <a:pt x="258" y="160"/>
                  </a:lnTo>
                  <a:lnTo>
                    <a:pt x="252" y="156"/>
                  </a:lnTo>
                  <a:lnTo>
                    <a:pt x="248" y="150"/>
                  </a:lnTo>
                  <a:lnTo>
                    <a:pt x="246" y="144"/>
                  </a:lnTo>
                  <a:lnTo>
                    <a:pt x="244" y="138"/>
                  </a:lnTo>
                  <a:lnTo>
                    <a:pt x="242" y="132"/>
                  </a:lnTo>
                  <a:lnTo>
                    <a:pt x="242" y="132"/>
                  </a:lnTo>
                  <a:lnTo>
                    <a:pt x="242" y="128"/>
                  </a:lnTo>
                  <a:lnTo>
                    <a:pt x="240" y="126"/>
                  </a:lnTo>
                  <a:lnTo>
                    <a:pt x="238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4"/>
                  </a:lnTo>
                  <a:lnTo>
                    <a:pt x="230" y="126"/>
                  </a:lnTo>
                  <a:lnTo>
                    <a:pt x="228" y="128"/>
                  </a:lnTo>
                  <a:lnTo>
                    <a:pt x="226" y="132"/>
                  </a:lnTo>
                  <a:lnTo>
                    <a:pt x="226" y="174"/>
                  </a:lnTo>
                  <a:lnTo>
                    <a:pt x="226" y="174"/>
                  </a:lnTo>
                  <a:lnTo>
                    <a:pt x="226" y="196"/>
                  </a:lnTo>
                  <a:lnTo>
                    <a:pt x="226" y="196"/>
                  </a:lnTo>
                  <a:lnTo>
                    <a:pt x="228" y="198"/>
                  </a:lnTo>
                  <a:lnTo>
                    <a:pt x="230" y="200"/>
                  </a:lnTo>
                  <a:lnTo>
                    <a:pt x="232" y="202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46" y="202"/>
                  </a:lnTo>
                  <a:lnTo>
                    <a:pt x="254" y="200"/>
                  </a:lnTo>
                  <a:lnTo>
                    <a:pt x="264" y="198"/>
                  </a:lnTo>
                  <a:lnTo>
                    <a:pt x="270" y="194"/>
                  </a:lnTo>
                  <a:lnTo>
                    <a:pt x="276" y="190"/>
                  </a:lnTo>
                  <a:lnTo>
                    <a:pt x="280" y="186"/>
                  </a:lnTo>
                  <a:lnTo>
                    <a:pt x="284" y="180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4"/>
                  </a:lnTo>
                  <a:lnTo>
                    <a:pt x="284" y="170"/>
                  </a:lnTo>
                  <a:lnTo>
                    <a:pt x="282" y="168"/>
                  </a:lnTo>
                  <a:lnTo>
                    <a:pt x="280" y="166"/>
                  </a:lnTo>
                  <a:lnTo>
                    <a:pt x="276" y="166"/>
                  </a:lnTo>
                  <a:lnTo>
                    <a:pt x="276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100113" y="2438679"/>
            <a:ext cx="612000" cy="612000"/>
            <a:chOff x="4156897" y="392690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4156897" y="392690"/>
              <a:ext cx="720000" cy="720000"/>
            </a:xfrm>
            <a:prstGeom prst="ellipse">
              <a:avLst/>
            </a:prstGeom>
            <a:solidFill>
              <a:srgbClr val="00B38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3130" y="559876"/>
              <a:ext cx="432000" cy="432000"/>
            </a:xfrm>
            <a:prstGeom prst="rect">
              <a:avLst/>
            </a:prstGeom>
          </p:spPr>
        </p:pic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100113" y="3936767"/>
            <a:ext cx="612000" cy="612000"/>
            <a:chOff x="3200153" y="381565"/>
            <a:chExt cx="720000" cy="720000"/>
          </a:xfrm>
        </p:grpSpPr>
        <p:sp>
          <p:nvSpPr>
            <p:cNvPr id="18" name="Oval 17"/>
            <p:cNvSpPr/>
            <p:nvPr/>
          </p:nvSpPr>
          <p:spPr>
            <a:xfrm>
              <a:off x="3200153" y="381565"/>
              <a:ext cx="720000" cy="720000"/>
            </a:xfrm>
            <a:prstGeom prst="ellipse">
              <a:avLst/>
            </a:prstGeom>
            <a:solidFill>
              <a:srgbClr val="F8BE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747" y="506166"/>
              <a:ext cx="465882" cy="465882"/>
            </a:xfrm>
            <a:prstGeom prst="rect">
              <a:avLst/>
            </a:prstGeom>
          </p:spPr>
        </p:pic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100113" y="4686865"/>
            <a:ext cx="612775" cy="612775"/>
            <a:chOff x="7892885" y="2265179"/>
            <a:chExt cx="612775" cy="612775"/>
          </a:xfrm>
        </p:grpSpPr>
        <p:sp>
          <p:nvSpPr>
            <p:cNvPr id="21" name="Oval 20"/>
            <p:cNvSpPr/>
            <p:nvPr/>
          </p:nvSpPr>
          <p:spPr bwMode="ltGray">
            <a:xfrm>
              <a:off x="7892885" y="2265179"/>
              <a:ext cx="612775" cy="612775"/>
            </a:xfrm>
            <a:prstGeom prst="ellipse">
              <a:avLst/>
            </a:prstGeom>
            <a:solidFill>
              <a:srgbClr val="DF199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2" name="Freeform 195"/>
            <p:cNvSpPr>
              <a:spLocks noEditPoints="1"/>
            </p:cNvSpPr>
            <p:nvPr/>
          </p:nvSpPr>
          <p:spPr bwMode="auto">
            <a:xfrm>
              <a:off x="8039138" y="2356514"/>
              <a:ext cx="319864" cy="460464"/>
            </a:xfrm>
            <a:custGeom>
              <a:avLst/>
              <a:gdLst>
                <a:gd name="T0" fmla="*/ 350010811 w 636"/>
                <a:gd name="T1" fmla="*/ 216073037 h 916"/>
                <a:gd name="T2" fmla="*/ 328548598 w 636"/>
                <a:gd name="T3" fmla="*/ 174837444 h 916"/>
                <a:gd name="T4" fmla="*/ 295528481 w 636"/>
                <a:gd name="T5" fmla="*/ 151746348 h 916"/>
                <a:gd name="T6" fmla="*/ 354964328 w 636"/>
                <a:gd name="T7" fmla="*/ 291945785 h 916"/>
                <a:gd name="T8" fmla="*/ 424306302 w 636"/>
                <a:gd name="T9" fmla="*/ 318336128 h 916"/>
                <a:gd name="T10" fmla="*/ 468882506 w 636"/>
                <a:gd name="T11" fmla="*/ 346376549 h 916"/>
                <a:gd name="T12" fmla="*/ 493647480 w 636"/>
                <a:gd name="T13" fmla="*/ 374416062 h 916"/>
                <a:gd name="T14" fmla="*/ 516761471 w 636"/>
                <a:gd name="T15" fmla="*/ 420600071 h 916"/>
                <a:gd name="T16" fmla="*/ 525016728 w 636"/>
                <a:gd name="T17" fmla="*/ 476680118 h 916"/>
                <a:gd name="T18" fmla="*/ 520064119 w 636"/>
                <a:gd name="T19" fmla="*/ 519564880 h 916"/>
                <a:gd name="T20" fmla="*/ 505204476 w 636"/>
                <a:gd name="T21" fmla="*/ 560800473 h 916"/>
                <a:gd name="T22" fmla="*/ 467231636 w 636"/>
                <a:gd name="T23" fmla="*/ 611931991 h 916"/>
                <a:gd name="T24" fmla="*/ 435863297 w 636"/>
                <a:gd name="T25" fmla="*/ 636673164 h 916"/>
                <a:gd name="T26" fmla="*/ 384681798 w 636"/>
                <a:gd name="T27" fmla="*/ 663063508 h 916"/>
                <a:gd name="T28" fmla="*/ 343407333 w 636"/>
                <a:gd name="T29" fmla="*/ 671310263 h 916"/>
                <a:gd name="T30" fmla="*/ 295528481 w 636"/>
                <a:gd name="T31" fmla="*/ 755430618 h 916"/>
                <a:gd name="T32" fmla="*/ 234441707 w 636"/>
                <a:gd name="T33" fmla="*/ 676258680 h 916"/>
                <a:gd name="T34" fmla="*/ 155193608 w 636"/>
                <a:gd name="T35" fmla="*/ 663063508 h 916"/>
                <a:gd name="T36" fmla="*/ 115569984 w 636"/>
                <a:gd name="T37" fmla="*/ 648219167 h 916"/>
                <a:gd name="T38" fmla="*/ 67691132 w 636"/>
                <a:gd name="T39" fmla="*/ 615230329 h 916"/>
                <a:gd name="T40" fmla="*/ 41274479 w 636"/>
                <a:gd name="T41" fmla="*/ 588839986 h 916"/>
                <a:gd name="T42" fmla="*/ 23113998 w 636"/>
                <a:gd name="T43" fmla="*/ 560800473 h 916"/>
                <a:gd name="T44" fmla="*/ 4952610 w 636"/>
                <a:gd name="T45" fmla="*/ 508018878 h 916"/>
                <a:gd name="T46" fmla="*/ 171703212 w 636"/>
                <a:gd name="T47" fmla="*/ 468433250 h 916"/>
                <a:gd name="T48" fmla="*/ 186562855 w 636"/>
                <a:gd name="T49" fmla="*/ 517915711 h 916"/>
                <a:gd name="T50" fmla="*/ 199770721 w 636"/>
                <a:gd name="T51" fmla="*/ 537708469 h 916"/>
                <a:gd name="T52" fmla="*/ 234441707 w 636"/>
                <a:gd name="T53" fmla="*/ 560800473 h 916"/>
                <a:gd name="T54" fmla="*/ 194817203 w 636"/>
                <a:gd name="T55" fmla="*/ 400807314 h 916"/>
                <a:gd name="T56" fmla="*/ 113919114 w 636"/>
                <a:gd name="T57" fmla="*/ 371117723 h 916"/>
                <a:gd name="T58" fmla="*/ 80898997 w 636"/>
                <a:gd name="T59" fmla="*/ 348025719 h 916"/>
                <a:gd name="T60" fmla="*/ 51180605 w 636"/>
                <a:gd name="T61" fmla="*/ 315037789 h 916"/>
                <a:gd name="T62" fmla="*/ 26415737 w 636"/>
                <a:gd name="T63" fmla="*/ 249061023 h 916"/>
                <a:gd name="T64" fmla="*/ 26415737 w 636"/>
                <a:gd name="T65" fmla="*/ 204527034 h 916"/>
                <a:gd name="T66" fmla="*/ 37972740 w 636"/>
                <a:gd name="T67" fmla="*/ 153395517 h 916"/>
                <a:gd name="T68" fmla="*/ 66040263 w 636"/>
                <a:gd name="T69" fmla="*/ 110510727 h 916"/>
                <a:gd name="T70" fmla="*/ 92455993 w 636"/>
                <a:gd name="T71" fmla="*/ 85769553 h 916"/>
                <a:gd name="T72" fmla="*/ 143636612 w 636"/>
                <a:gd name="T73" fmla="*/ 57729117 h 916"/>
                <a:gd name="T74" fmla="*/ 209676847 w 636"/>
                <a:gd name="T75" fmla="*/ 42884776 h 916"/>
                <a:gd name="T76" fmla="*/ 295528481 w 636"/>
                <a:gd name="T77" fmla="*/ 0 h 916"/>
                <a:gd name="T78" fmla="*/ 318642472 w 636"/>
                <a:gd name="T79" fmla="*/ 42884776 h 916"/>
                <a:gd name="T80" fmla="*/ 379729189 w 636"/>
                <a:gd name="T81" fmla="*/ 54430779 h 916"/>
                <a:gd name="T82" fmla="*/ 427608041 w 636"/>
                <a:gd name="T83" fmla="*/ 75872720 h 916"/>
                <a:gd name="T84" fmla="*/ 454023771 w 636"/>
                <a:gd name="T85" fmla="*/ 95665477 h 916"/>
                <a:gd name="T86" fmla="*/ 483742263 w 636"/>
                <a:gd name="T87" fmla="*/ 131952682 h 916"/>
                <a:gd name="T88" fmla="*/ 503553606 w 636"/>
                <a:gd name="T89" fmla="*/ 174837444 h 916"/>
                <a:gd name="T90" fmla="*/ 234441707 w 636"/>
                <a:gd name="T91" fmla="*/ 150096270 h 916"/>
                <a:gd name="T92" fmla="*/ 212978586 w 636"/>
                <a:gd name="T93" fmla="*/ 159993103 h 916"/>
                <a:gd name="T94" fmla="*/ 198119851 w 636"/>
                <a:gd name="T95" fmla="*/ 171539105 h 916"/>
                <a:gd name="T96" fmla="*/ 188213725 w 636"/>
                <a:gd name="T97" fmla="*/ 194630202 h 916"/>
                <a:gd name="T98" fmla="*/ 188213725 w 636"/>
                <a:gd name="T99" fmla="*/ 211124620 h 916"/>
                <a:gd name="T100" fmla="*/ 198119851 w 636"/>
                <a:gd name="T101" fmla="*/ 234216625 h 916"/>
                <a:gd name="T102" fmla="*/ 212978586 w 636"/>
                <a:gd name="T103" fmla="*/ 247411853 h 916"/>
                <a:gd name="T104" fmla="*/ 234441707 w 636"/>
                <a:gd name="T105" fmla="*/ 150096270 h 916"/>
                <a:gd name="T106" fmla="*/ 312038085 w 636"/>
                <a:gd name="T107" fmla="*/ 560800473 h 916"/>
                <a:gd name="T108" fmla="*/ 348359941 w 636"/>
                <a:gd name="T109" fmla="*/ 539357638 h 916"/>
                <a:gd name="T110" fmla="*/ 361567807 w 636"/>
                <a:gd name="T111" fmla="*/ 519564880 h 916"/>
                <a:gd name="T112" fmla="*/ 364870454 w 636"/>
                <a:gd name="T113" fmla="*/ 498122953 h 916"/>
                <a:gd name="T114" fmla="*/ 358266067 w 636"/>
                <a:gd name="T115" fmla="*/ 470082419 h 916"/>
                <a:gd name="T116" fmla="*/ 343407333 w 636"/>
                <a:gd name="T117" fmla="*/ 453588000 h 916"/>
                <a:gd name="T118" fmla="*/ 295528481 w 636"/>
                <a:gd name="T119" fmla="*/ 430496904 h 9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6"/>
                <a:gd name="T181" fmla="*/ 0 h 916"/>
                <a:gd name="T182" fmla="*/ 636 w 636"/>
                <a:gd name="T183" fmla="*/ 916 h 9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6" h="916">
                  <a:moveTo>
                    <a:pt x="614" y="232"/>
                  </a:moveTo>
                  <a:lnTo>
                    <a:pt x="424" y="262"/>
                  </a:lnTo>
                  <a:lnTo>
                    <a:pt x="410" y="232"/>
                  </a:lnTo>
                  <a:lnTo>
                    <a:pt x="398" y="212"/>
                  </a:lnTo>
                  <a:lnTo>
                    <a:pt x="392" y="206"/>
                  </a:lnTo>
                  <a:lnTo>
                    <a:pt x="382" y="198"/>
                  </a:lnTo>
                  <a:lnTo>
                    <a:pt x="358" y="184"/>
                  </a:lnTo>
                  <a:lnTo>
                    <a:pt x="358" y="332"/>
                  </a:lnTo>
                  <a:lnTo>
                    <a:pt x="430" y="354"/>
                  </a:lnTo>
                  <a:lnTo>
                    <a:pt x="462" y="364"/>
                  </a:lnTo>
                  <a:lnTo>
                    <a:pt x="490" y="376"/>
                  </a:lnTo>
                  <a:lnTo>
                    <a:pt x="514" y="386"/>
                  </a:lnTo>
                  <a:lnTo>
                    <a:pt x="534" y="398"/>
                  </a:lnTo>
                  <a:lnTo>
                    <a:pt x="552" y="408"/>
                  </a:lnTo>
                  <a:lnTo>
                    <a:pt x="568" y="420"/>
                  </a:lnTo>
                  <a:lnTo>
                    <a:pt x="584" y="436"/>
                  </a:lnTo>
                  <a:lnTo>
                    <a:pt x="598" y="454"/>
                  </a:lnTo>
                  <a:lnTo>
                    <a:pt x="610" y="472"/>
                  </a:lnTo>
                  <a:lnTo>
                    <a:pt x="620" y="490"/>
                  </a:lnTo>
                  <a:lnTo>
                    <a:pt x="626" y="510"/>
                  </a:lnTo>
                  <a:lnTo>
                    <a:pt x="632" y="532"/>
                  </a:lnTo>
                  <a:lnTo>
                    <a:pt x="636" y="554"/>
                  </a:lnTo>
                  <a:lnTo>
                    <a:pt x="636" y="578"/>
                  </a:lnTo>
                  <a:lnTo>
                    <a:pt x="636" y="604"/>
                  </a:lnTo>
                  <a:lnTo>
                    <a:pt x="630" y="630"/>
                  </a:lnTo>
                  <a:lnTo>
                    <a:pt x="622" y="656"/>
                  </a:lnTo>
                  <a:lnTo>
                    <a:pt x="612" y="680"/>
                  </a:lnTo>
                  <a:lnTo>
                    <a:pt x="598" y="702"/>
                  </a:lnTo>
                  <a:lnTo>
                    <a:pt x="584" y="722"/>
                  </a:lnTo>
                  <a:lnTo>
                    <a:pt x="566" y="742"/>
                  </a:lnTo>
                  <a:lnTo>
                    <a:pt x="548" y="758"/>
                  </a:lnTo>
                  <a:lnTo>
                    <a:pt x="528" y="772"/>
                  </a:lnTo>
                  <a:lnTo>
                    <a:pt x="508" y="784"/>
                  </a:lnTo>
                  <a:lnTo>
                    <a:pt x="488" y="796"/>
                  </a:lnTo>
                  <a:lnTo>
                    <a:pt x="466" y="804"/>
                  </a:lnTo>
                  <a:lnTo>
                    <a:pt x="442" y="810"/>
                  </a:lnTo>
                  <a:lnTo>
                    <a:pt x="416" y="814"/>
                  </a:lnTo>
                  <a:lnTo>
                    <a:pt x="390" y="818"/>
                  </a:lnTo>
                  <a:lnTo>
                    <a:pt x="358" y="820"/>
                  </a:lnTo>
                  <a:lnTo>
                    <a:pt x="358" y="916"/>
                  </a:lnTo>
                  <a:lnTo>
                    <a:pt x="284" y="916"/>
                  </a:lnTo>
                  <a:lnTo>
                    <a:pt x="284" y="820"/>
                  </a:lnTo>
                  <a:lnTo>
                    <a:pt x="248" y="816"/>
                  </a:lnTo>
                  <a:lnTo>
                    <a:pt x="216" y="810"/>
                  </a:lnTo>
                  <a:lnTo>
                    <a:pt x="188" y="804"/>
                  </a:lnTo>
                  <a:lnTo>
                    <a:pt x="162" y="796"/>
                  </a:lnTo>
                  <a:lnTo>
                    <a:pt x="140" y="786"/>
                  </a:lnTo>
                  <a:lnTo>
                    <a:pt x="118" y="774"/>
                  </a:lnTo>
                  <a:lnTo>
                    <a:pt x="98" y="762"/>
                  </a:lnTo>
                  <a:lnTo>
                    <a:pt x="82" y="746"/>
                  </a:lnTo>
                  <a:lnTo>
                    <a:pt x="64" y="730"/>
                  </a:lnTo>
                  <a:lnTo>
                    <a:pt x="50" y="714"/>
                  </a:lnTo>
                  <a:lnTo>
                    <a:pt x="38" y="696"/>
                  </a:lnTo>
                  <a:lnTo>
                    <a:pt x="28" y="680"/>
                  </a:lnTo>
                  <a:lnTo>
                    <a:pt x="20" y="660"/>
                  </a:lnTo>
                  <a:lnTo>
                    <a:pt x="12" y="640"/>
                  </a:lnTo>
                  <a:lnTo>
                    <a:pt x="6" y="616"/>
                  </a:lnTo>
                  <a:lnTo>
                    <a:pt x="0" y="592"/>
                  </a:lnTo>
                  <a:lnTo>
                    <a:pt x="208" y="568"/>
                  </a:lnTo>
                  <a:lnTo>
                    <a:pt x="214" y="592"/>
                  </a:lnTo>
                  <a:lnTo>
                    <a:pt x="220" y="612"/>
                  </a:lnTo>
                  <a:lnTo>
                    <a:pt x="226" y="628"/>
                  </a:lnTo>
                  <a:lnTo>
                    <a:pt x="234" y="640"/>
                  </a:lnTo>
                  <a:lnTo>
                    <a:pt x="242" y="652"/>
                  </a:lnTo>
                  <a:lnTo>
                    <a:pt x="254" y="662"/>
                  </a:lnTo>
                  <a:lnTo>
                    <a:pt x="268" y="672"/>
                  </a:lnTo>
                  <a:lnTo>
                    <a:pt x="284" y="680"/>
                  </a:lnTo>
                  <a:lnTo>
                    <a:pt x="284" y="500"/>
                  </a:lnTo>
                  <a:lnTo>
                    <a:pt x="236" y="486"/>
                  </a:lnTo>
                  <a:lnTo>
                    <a:pt x="196" y="474"/>
                  </a:lnTo>
                  <a:lnTo>
                    <a:pt x="162" y="462"/>
                  </a:lnTo>
                  <a:lnTo>
                    <a:pt x="138" y="450"/>
                  </a:lnTo>
                  <a:lnTo>
                    <a:pt x="116" y="438"/>
                  </a:lnTo>
                  <a:lnTo>
                    <a:pt x="98" y="422"/>
                  </a:lnTo>
                  <a:lnTo>
                    <a:pt x="80" y="404"/>
                  </a:lnTo>
                  <a:lnTo>
                    <a:pt x="62" y="382"/>
                  </a:lnTo>
                  <a:lnTo>
                    <a:pt x="48" y="358"/>
                  </a:lnTo>
                  <a:lnTo>
                    <a:pt x="38" y="332"/>
                  </a:lnTo>
                  <a:lnTo>
                    <a:pt x="32" y="302"/>
                  </a:lnTo>
                  <a:lnTo>
                    <a:pt x="30" y="270"/>
                  </a:lnTo>
                  <a:lnTo>
                    <a:pt x="32" y="248"/>
                  </a:lnTo>
                  <a:lnTo>
                    <a:pt x="34" y="226"/>
                  </a:lnTo>
                  <a:lnTo>
                    <a:pt x="40" y="206"/>
                  </a:lnTo>
                  <a:lnTo>
                    <a:pt x="46" y="186"/>
                  </a:lnTo>
                  <a:lnTo>
                    <a:pt x="56" y="168"/>
                  </a:lnTo>
                  <a:lnTo>
                    <a:pt x="66" y="150"/>
                  </a:lnTo>
                  <a:lnTo>
                    <a:pt x="80" y="134"/>
                  </a:lnTo>
                  <a:lnTo>
                    <a:pt x="94" y="118"/>
                  </a:lnTo>
                  <a:lnTo>
                    <a:pt x="112" y="104"/>
                  </a:lnTo>
                  <a:lnTo>
                    <a:pt x="130" y="90"/>
                  </a:lnTo>
                  <a:lnTo>
                    <a:pt x="152" y="80"/>
                  </a:lnTo>
                  <a:lnTo>
                    <a:pt x="174" y="70"/>
                  </a:lnTo>
                  <a:lnTo>
                    <a:pt x="198" y="62"/>
                  </a:lnTo>
                  <a:lnTo>
                    <a:pt x="226" y="56"/>
                  </a:lnTo>
                  <a:lnTo>
                    <a:pt x="254" y="52"/>
                  </a:lnTo>
                  <a:lnTo>
                    <a:pt x="284" y="50"/>
                  </a:lnTo>
                  <a:lnTo>
                    <a:pt x="284" y="0"/>
                  </a:lnTo>
                  <a:lnTo>
                    <a:pt x="358" y="0"/>
                  </a:lnTo>
                  <a:lnTo>
                    <a:pt x="358" y="50"/>
                  </a:lnTo>
                  <a:lnTo>
                    <a:pt x="386" y="52"/>
                  </a:lnTo>
                  <a:lnTo>
                    <a:pt x="412" y="56"/>
                  </a:lnTo>
                  <a:lnTo>
                    <a:pt x="438" y="60"/>
                  </a:lnTo>
                  <a:lnTo>
                    <a:pt x="460" y="66"/>
                  </a:lnTo>
                  <a:lnTo>
                    <a:pt x="482" y="74"/>
                  </a:lnTo>
                  <a:lnTo>
                    <a:pt x="502" y="82"/>
                  </a:lnTo>
                  <a:lnTo>
                    <a:pt x="518" y="92"/>
                  </a:lnTo>
                  <a:lnTo>
                    <a:pt x="536" y="104"/>
                  </a:lnTo>
                  <a:lnTo>
                    <a:pt x="550" y="116"/>
                  </a:lnTo>
                  <a:lnTo>
                    <a:pt x="562" y="130"/>
                  </a:lnTo>
                  <a:lnTo>
                    <a:pt x="574" y="144"/>
                  </a:lnTo>
                  <a:lnTo>
                    <a:pt x="586" y="160"/>
                  </a:lnTo>
                  <a:lnTo>
                    <a:pt x="594" y="176"/>
                  </a:lnTo>
                  <a:lnTo>
                    <a:pt x="602" y="194"/>
                  </a:lnTo>
                  <a:lnTo>
                    <a:pt x="610" y="212"/>
                  </a:lnTo>
                  <a:lnTo>
                    <a:pt x="614" y="232"/>
                  </a:lnTo>
                  <a:close/>
                  <a:moveTo>
                    <a:pt x="284" y="182"/>
                  </a:moveTo>
                  <a:lnTo>
                    <a:pt x="284" y="182"/>
                  </a:lnTo>
                  <a:lnTo>
                    <a:pt x="270" y="188"/>
                  </a:lnTo>
                  <a:lnTo>
                    <a:pt x="258" y="194"/>
                  </a:lnTo>
                  <a:lnTo>
                    <a:pt x="246" y="200"/>
                  </a:lnTo>
                  <a:lnTo>
                    <a:pt x="240" y="208"/>
                  </a:lnTo>
                  <a:lnTo>
                    <a:pt x="234" y="216"/>
                  </a:lnTo>
                  <a:lnTo>
                    <a:pt x="230" y="226"/>
                  </a:lnTo>
                  <a:lnTo>
                    <a:pt x="228" y="236"/>
                  </a:lnTo>
                  <a:lnTo>
                    <a:pt x="226" y="246"/>
                  </a:lnTo>
                  <a:lnTo>
                    <a:pt x="228" y="256"/>
                  </a:lnTo>
                  <a:lnTo>
                    <a:pt x="230" y="266"/>
                  </a:lnTo>
                  <a:lnTo>
                    <a:pt x="234" y="276"/>
                  </a:lnTo>
                  <a:lnTo>
                    <a:pt x="240" y="284"/>
                  </a:lnTo>
                  <a:lnTo>
                    <a:pt x="248" y="292"/>
                  </a:lnTo>
                  <a:lnTo>
                    <a:pt x="258" y="300"/>
                  </a:lnTo>
                  <a:lnTo>
                    <a:pt x="270" y="306"/>
                  </a:lnTo>
                  <a:lnTo>
                    <a:pt x="284" y="312"/>
                  </a:lnTo>
                  <a:lnTo>
                    <a:pt x="284" y="182"/>
                  </a:lnTo>
                  <a:close/>
                  <a:moveTo>
                    <a:pt x="358" y="686"/>
                  </a:moveTo>
                  <a:lnTo>
                    <a:pt x="358" y="686"/>
                  </a:lnTo>
                  <a:lnTo>
                    <a:pt x="378" y="680"/>
                  </a:lnTo>
                  <a:lnTo>
                    <a:pt x="396" y="672"/>
                  </a:lnTo>
                  <a:lnTo>
                    <a:pt x="410" y="664"/>
                  </a:lnTo>
                  <a:lnTo>
                    <a:pt x="422" y="654"/>
                  </a:lnTo>
                  <a:lnTo>
                    <a:pt x="432" y="642"/>
                  </a:lnTo>
                  <a:lnTo>
                    <a:pt x="438" y="630"/>
                  </a:lnTo>
                  <a:lnTo>
                    <a:pt x="442" y="618"/>
                  </a:lnTo>
                  <a:lnTo>
                    <a:pt x="442" y="604"/>
                  </a:lnTo>
                  <a:lnTo>
                    <a:pt x="442" y="592"/>
                  </a:lnTo>
                  <a:lnTo>
                    <a:pt x="438" y="580"/>
                  </a:lnTo>
                  <a:lnTo>
                    <a:pt x="434" y="570"/>
                  </a:lnTo>
                  <a:lnTo>
                    <a:pt x="426" y="560"/>
                  </a:lnTo>
                  <a:lnTo>
                    <a:pt x="416" y="550"/>
                  </a:lnTo>
                  <a:lnTo>
                    <a:pt x="400" y="540"/>
                  </a:lnTo>
                  <a:lnTo>
                    <a:pt x="382" y="530"/>
                  </a:lnTo>
                  <a:lnTo>
                    <a:pt x="358" y="522"/>
                  </a:lnTo>
                  <a:lnTo>
                    <a:pt x="358" y="68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00113" y="5442268"/>
            <a:ext cx="612000" cy="612000"/>
            <a:chOff x="2342233" y="4690710"/>
            <a:chExt cx="612000" cy="612000"/>
          </a:xfrm>
        </p:grpSpPr>
        <p:sp>
          <p:nvSpPr>
            <p:cNvPr id="24" name="Oval 23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solidFill>
              <a:srgbClr val="00205B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5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258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790 LPA Powerpoint template FA_HR-2 copy.jpg">
            <a:extLst>
              <a:ext uri="{FF2B5EF4-FFF2-40B4-BE49-F238E27FC236}">
                <a16:creationId xmlns="" xmlns:a16="http://schemas.microsoft.com/office/drawing/2014/main" id="{AF15CF99-7F0C-4F86-8708-4FDA68C7F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" y="0"/>
            <a:ext cx="121859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8FF119-BD23-46BB-B465-21696EFA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rgbClr val="C02144"/>
                </a:solidFill>
                <a:latin typeface="Calibri"/>
                <a:cs typeface="Calibri"/>
              </a:rPr>
              <a:t>Negotiations with </a:t>
            </a:r>
            <a:r>
              <a:rPr lang="en-AU" sz="4000" b="1" dirty="0" err="1">
                <a:solidFill>
                  <a:srgbClr val="C02144"/>
                </a:solidFill>
                <a:latin typeface="Calibri"/>
                <a:cs typeface="Calibri"/>
              </a:rPr>
              <a:t>MEAA</a:t>
            </a:r>
            <a:endParaRPr lang="en-AU" sz="4000" b="1" dirty="0">
              <a:solidFill>
                <a:srgbClr val="C02144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29353" y="1878261"/>
            <a:ext cx="6300000" cy="12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A4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LPA is currently negotiating with </a:t>
            </a:r>
            <a:r>
              <a:rPr lang="en-AU" dirty="0" err="1">
                <a:solidFill>
                  <a:schemeClr val="tx1"/>
                </a:solidFill>
                <a:cs typeface="Calibri"/>
              </a:rPr>
              <a:t>MEAA</a:t>
            </a:r>
            <a:r>
              <a:rPr lang="en-AU" dirty="0">
                <a:solidFill>
                  <a:schemeClr val="tx1"/>
                </a:solidFill>
                <a:cs typeface="Calibri"/>
              </a:rPr>
              <a:t> for a reduction in the minimum payment to performers in the event that a production is cancelled at no fault of the producer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1353" y="1883774"/>
            <a:ext cx="2448000" cy="1260000"/>
          </a:xfrm>
          <a:prstGeom prst="roundRect">
            <a:avLst/>
          </a:prstGeom>
          <a:solidFill>
            <a:srgbClr val="FA4616"/>
          </a:solidFill>
          <a:ln>
            <a:solidFill>
              <a:srgbClr val="FA4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cs typeface="Calibri"/>
              </a:rPr>
              <a:t>Fail to produce </a:t>
            </a:r>
            <a:endParaRPr lang="en-AU" b="1" dirty="0" smtClean="0">
              <a:cs typeface="Calibri"/>
            </a:endParaRPr>
          </a:p>
          <a:p>
            <a:pPr algn="ctr"/>
            <a:r>
              <a:rPr lang="en-AU" b="1" dirty="0" smtClean="0">
                <a:cs typeface="Calibri"/>
              </a:rPr>
              <a:t>or </a:t>
            </a:r>
            <a:r>
              <a:rPr lang="en-AU" b="1" dirty="0">
                <a:cs typeface="Calibri"/>
              </a:rPr>
              <a:t>present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629353" y="3309364"/>
            <a:ext cx="6300000" cy="12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LPA consulted Members and the Workplace Relations Committee drafted &amp; presented a log of claims to the MEAA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MEAA has advised LPA that its members are not in a position to negotiate a new PCA in 2020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81353" y="3314877"/>
            <a:ext cx="2448000" cy="1260000"/>
          </a:xfrm>
          <a:prstGeom prst="roundRect">
            <a:avLst/>
          </a:prstGeom>
          <a:solidFill>
            <a:srgbClr val="00B388"/>
          </a:solidFill>
          <a:ln>
            <a:solidFill>
              <a:srgbClr val="00B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cs typeface="Calibri"/>
              </a:rPr>
              <a:t>Performers' </a:t>
            </a:r>
            <a:endParaRPr lang="en-AU" b="1" dirty="0" smtClean="0">
              <a:cs typeface="Calibri"/>
            </a:endParaRPr>
          </a:p>
          <a:p>
            <a:pPr algn="ctr"/>
            <a:r>
              <a:rPr lang="en-AU" b="1" dirty="0" smtClean="0">
                <a:cs typeface="Calibri"/>
              </a:rPr>
              <a:t>Collective </a:t>
            </a:r>
          </a:p>
          <a:p>
            <a:pPr algn="ctr"/>
            <a:r>
              <a:rPr lang="en-AU" b="1" dirty="0" smtClean="0">
                <a:cs typeface="Calibri"/>
              </a:rPr>
              <a:t>Agreement </a:t>
            </a:r>
            <a:r>
              <a:rPr lang="en-AU" b="1" dirty="0">
                <a:cs typeface="Calibri"/>
              </a:rPr>
              <a:t>(</a:t>
            </a:r>
            <a:r>
              <a:rPr lang="en-AU" b="1" dirty="0" err="1">
                <a:cs typeface="Calibri"/>
              </a:rPr>
              <a:t>PCA</a:t>
            </a:r>
            <a:r>
              <a:rPr lang="en-AU" b="1" dirty="0">
                <a:cs typeface="Calibri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29353" y="4740468"/>
            <a:ext cx="6300000" cy="1260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C5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err="1">
                <a:solidFill>
                  <a:schemeClr val="tx1"/>
                </a:solidFill>
                <a:cs typeface="Calibri"/>
              </a:rPr>
              <a:t>MEAA</a:t>
            </a:r>
            <a:r>
              <a:rPr lang="en-AU" dirty="0">
                <a:solidFill>
                  <a:schemeClr val="tx1"/>
                </a:solidFill>
                <a:cs typeface="Calibri"/>
              </a:rPr>
              <a:t> – LPA Template Recording Agreement (</a:t>
            </a:r>
            <a:r>
              <a:rPr lang="en-AU" dirty="0" err="1">
                <a:solidFill>
                  <a:schemeClr val="tx1"/>
                </a:solidFill>
                <a:cs typeface="Calibri"/>
              </a:rPr>
              <a:t>COVID</a:t>
            </a:r>
            <a:r>
              <a:rPr lang="en-AU" dirty="0">
                <a:solidFill>
                  <a:schemeClr val="tx1"/>
                </a:solidFill>
                <a:cs typeface="Calibri"/>
              </a:rPr>
              <a:t>-19)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cs typeface="Calibri"/>
              </a:rPr>
              <a:t>Educational Accessibility Recording Agreement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81353" y="4745981"/>
            <a:ext cx="2448000" cy="1260000"/>
          </a:xfrm>
          <a:prstGeom prst="roundRect">
            <a:avLst/>
          </a:prstGeom>
          <a:solidFill>
            <a:srgbClr val="2C5697"/>
          </a:solidFill>
          <a:ln>
            <a:solidFill>
              <a:srgbClr val="2C56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cs typeface="Calibri"/>
              </a:rPr>
              <a:t>Digital </a:t>
            </a:r>
            <a:endParaRPr lang="en-AU" b="1" dirty="0" smtClean="0">
              <a:cs typeface="Calibri"/>
            </a:endParaRPr>
          </a:p>
          <a:p>
            <a:pPr algn="ctr"/>
            <a:r>
              <a:rPr lang="en-AU" b="1" dirty="0" smtClean="0">
                <a:cs typeface="Calibri"/>
              </a:rPr>
              <a:t>agreements</a:t>
            </a:r>
            <a:endParaRPr lang="en-AU" b="1" dirty="0"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95674" y="3555225"/>
            <a:ext cx="792000" cy="792000"/>
            <a:chOff x="7573215" y="3474401"/>
            <a:chExt cx="612000" cy="612000"/>
          </a:xfrm>
        </p:grpSpPr>
        <p:sp>
          <p:nvSpPr>
            <p:cNvPr id="12" name="Oval 11"/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992"/>
            <p:cNvSpPr>
              <a:spLocks noEditPoints="1"/>
            </p:cNvSpPr>
            <p:nvPr/>
          </p:nvSpPr>
          <p:spPr bwMode="auto">
            <a:xfrm>
              <a:off x="7695985" y="3601300"/>
              <a:ext cx="334377" cy="373145"/>
            </a:xfrm>
            <a:custGeom>
              <a:avLst/>
              <a:gdLst>
                <a:gd name="T0" fmla="*/ 14 w 276"/>
                <a:gd name="T1" fmla="*/ 26 h 308"/>
                <a:gd name="T2" fmla="*/ 36 w 276"/>
                <a:gd name="T3" fmla="*/ 30 h 308"/>
                <a:gd name="T4" fmla="*/ 2 w 276"/>
                <a:gd name="T5" fmla="*/ 52 h 308"/>
                <a:gd name="T6" fmla="*/ 6 w 276"/>
                <a:gd name="T7" fmla="*/ 30 h 308"/>
                <a:gd name="T8" fmla="*/ 176 w 276"/>
                <a:gd name="T9" fmla="*/ 202 h 308"/>
                <a:gd name="T10" fmla="*/ 174 w 276"/>
                <a:gd name="T11" fmla="*/ 194 h 308"/>
                <a:gd name="T12" fmla="*/ 100 w 276"/>
                <a:gd name="T13" fmla="*/ 132 h 308"/>
                <a:gd name="T14" fmla="*/ 50 w 276"/>
                <a:gd name="T15" fmla="*/ 80 h 308"/>
                <a:gd name="T16" fmla="*/ 30 w 276"/>
                <a:gd name="T17" fmla="*/ 58 h 308"/>
                <a:gd name="T18" fmla="*/ 22 w 276"/>
                <a:gd name="T19" fmla="*/ 64 h 308"/>
                <a:gd name="T20" fmla="*/ 42 w 276"/>
                <a:gd name="T21" fmla="*/ 88 h 308"/>
                <a:gd name="T22" fmla="*/ 92 w 276"/>
                <a:gd name="T23" fmla="*/ 140 h 308"/>
                <a:gd name="T24" fmla="*/ 168 w 276"/>
                <a:gd name="T25" fmla="*/ 204 h 308"/>
                <a:gd name="T26" fmla="*/ 172 w 276"/>
                <a:gd name="T27" fmla="*/ 206 h 308"/>
                <a:gd name="T28" fmla="*/ 176 w 276"/>
                <a:gd name="T29" fmla="*/ 202 h 308"/>
                <a:gd name="T30" fmla="*/ 276 w 276"/>
                <a:gd name="T31" fmla="*/ 292 h 308"/>
                <a:gd name="T32" fmla="*/ 266 w 276"/>
                <a:gd name="T33" fmla="*/ 308 h 308"/>
                <a:gd name="T34" fmla="*/ 62 w 276"/>
                <a:gd name="T35" fmla="*/ 308 h 308"/>
                <a:gd name="T36" fmla="*/ 46 w 276"/>
                <a:gd name="T37" fmla="*/ 298 h 308"/>
                <a:gd name="T38" fmla="*/ 46 w 276"/>
                <a:gd name="T39" fmla="*/ 112 h 308"/>
                <a:gd name="T40" fmla="*/ 88 w 276"/>
                <a:gd name="T41" fmla="*/ 156 h 308"/>
                <a:gd name="T42" fmla="*/ 168 w 276"/>
                <a:gd name="T43" fmla="*/ 220 h 308"/>
                <a:gd name="T44" fmla="*/ 182 w 276"/>
                <a:gd name="T45" fmla="*/ 214 h 308"/>
                <a:gd name="T46" fmla="*/ 200 w 276"/>
                <a:gd name="T47" fmla="*/ 196 h 308"/>
                <a:gd name="T48" fmla="*/ 204 w 276"/>
                <a:gd name="T49" fmla="*/ 182 h 308"/>
                <a:gd name="T50" fmla="*/ 136 w 276"/>
                <a:gd name="T51" fmla="*/ 106 h 308"/>
                <a:gd name="T52" fmla="*/ 86 w 276"/>
                <a:gd name="T53" fmla="*/ 62 h 308"/>
                <a:gd name="T54" fmla="*/ 62 w 276"/>
                <a:gd name="T55" fmla="*/ 34 h 308"/>
                <a:gd name="T56" fmla="*/ 116 w 276"/>
                <a:gd name="T57" fmla="*/ 68 h 308"/>
                <a:gd name="T58" fmla="*/ 150 w 276"/>
                <a:gd name="T59" fmla="*/ 106 h 308"/>
                <a:gd name="T60" fmla="*/ 162 w 276"/>
                <a:gd name="T61" fmla="*/ 126 h 308"/>
                <a:gd name="T62" fmla="*/ 168 w 276"/>
                <a:gd name="T63" fmla="*/ 126 h 308"/>
                <a:gd name="T64" fmla="*/ 170 w 276"/>
                <a:gd name="T65" fmla="*/ 118 h 308"/>
                <a:gd name="T66" fmla="*/ 144 w 276"/>
                <a:gd name="T67" fmla="*/ 80 h 308"/>
                <a:gd name="T68" fmla="*/ 102 w 276"/>
                <a:gd name="T69" fmla="*/ 40 h 308"/>
                <a:gd name="T70" fmla="*/ 62 w 276"/>
                <a:gd name="T71" fmla="*/ 20 h 308"/>
                <a:gd name="T72" fmla="*/ 46 w 276"/>
                <a:gd name="T73" fmla="*/ 16 h 308"/>
                <a:gd name="T74" fmla="*/ 50 w 276"/>
                <a:gd name="T75" fmla="*/ 4 h 308"/>
                <a:gd name="T76" fmla="*/ 194 w 276"/>
                <a:gd name="T77" fmla="*/ 0 h 308"/>
                <a:gd name="T78" fmla="*/ 276 w 276"/>
                <a:gd name="T79" fmla="*/ 82 h 308"/>
                <a:gd name="T80" fmla="*/ 220 w 276"/>
                <a:gd name="T81" fmla="*/ 206 h 308"/>
                <a:gd name="T82" fmla="*/ 220 w 276"/>
                <a:gd name="T83" fmla="*/ 206 h 308"/>
                <a:gd name="T84" fmla="*/ 202 w 276"/>
                <a:gd name="T85" fmla="*/ 214 h 308"/>
                <a:gd name="T86" fmla="*/ 194 w 276"/>
                <a:gd name="T87" fmla="*/ 226 h 308"/>
                <a:gd name="T88" fmla="*/ 240 w 276"/>
                <a:gd name="T89" fmla="*/ 272 h 308"/>
                <a:gd name="T90" fmla="*/ 238 w 276"/>
                <a:gd name="T91" fmla="*/ 266 h 308"/>
                <a:gd name="T92" fmla="*/ 88 w 276"/>
                <a:gd name="T93" fmla="*/ 264 h 308"/>
                <a:gd name="T94" fmla="*/ 84 w 276"/>
                <a:gd name="T95" fmla="*/ 266 h 308"/>
                <a:gd name="T96" fmla="*/ 80 w 276"/>
                <a:gd name="T97" fmla="*/ 272 h 308"/>
                <a:gd name="T98" fmla="*/ 86 w 276"/>
                <a:gd name="T99" fmla="*/ 280 h 308"/>
                <a:gd name="T100" fmla="*/ 232 w 276"/>
                <a:gd name="T101" fmla="*/ 280 h 308"/>
                <a:gd name="T102" fmla="*/ 240 w 276"/>
                <a:gd name="T103" fmla="*/ 274 h 308"/>
                <a:gd name="T104" fmla="*/ 262 w 276"/>
                <a:gd name="T105" fmla="*/ 84 h 308"/>
                <a:gd name="T106" fmla="*/ 220 w 276"/>
                <a:gd name="T107" fmla="*/ 42 h 308"/>
                <a:gd name="T108" fmla="*/ 262 w 276"/>
                <a:gd name="T109" fmla="*/ 8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08">
                  <a:moveTo>
                    <a:pt x="6" y="30"/>
                  </a:moveTo>
                  <a:lnTo>
                    <a:pt x="6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6" y="30"/>
                  </a:lnTo>
                  <a:close/>
                  <a:moveTo>
                    <a:pt x="176" y="202"/>
                  </a:moveTo>
                  <a:lnTo>
                    <a:pt x="176" y="202"/>
                  </a:lnTo>
                  <a:lnTo>
                    <a:pt x="176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54" y="178"/>
                  </a:lnTo>
                  <a:lnTo>
                    <a:pt x="130" y="15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70" y="102"/>
                  </a:lnTo>
                  <a:lnTo>
                    <a:pt x="50" y="8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42" y="88"/>
                  </a:lnTo>
                  <a:lnTo>
                    <a:pt x="62" y="11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2" y="168"/>
                  </a:lnTo>
                  <a:lnTo>
                    <a:pt x="146" y="18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6" y="202"/>
                  </a:lnTo>
                  <a:close/>
                  <a:moveTo>
                    <a:pt x="276" y="82"/>
                  </a:moveTo>
                  <a:lnTo>
                    <a:pt x="276" y="292"/>
                  </a:lnTo>
                  <a:lnTo>
                    <a:pt x="276" y="292"/>
                  </a:lnTo>
                  <a:lnTo>
                    <a:pt x="274" y="298"/>
                  </a:lnTo>
                  <a:lnTo>
                    <a:pt x="270" y="304"/>
                  </a:lnTo>
                  <a:lnTo>
                    <a:pt x="266" y="308"/>
                  </a:lnTo>
                  <a:lnTo>
                    <a:pt x="260" y="308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56" y="308"/>
                  </a:lnTo>
                  <a:lnTo>
                    <a:pt x="50" y="304"/>
                  </a:lnTo>
                  <a:lnTo>
                    <a:pt x="46" y="298"/>
                  </a:lnTo>
                  <a:lnTo>
                    <a:pt x="46" y="29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64" y="132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22" y="186"/>
                  </a:lnTo>
                  <a:lnTo>
                    <a:pt x="150" y="208"/>
                  </a:lnTo>
                  <a:lnTo>
                    <a:pt x="168" y="220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1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200" y="19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4" y="182"/>
                  </a:lnTo>
                  <a:lnTo>
                    <a:pt x="190" y="164"/>
                  </a:lnTo>
                  <a:lnTo>
                    <a:pt x="168" y="136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10" y="82"/>
                  </a:lnTo>
                  <a:lnTo>
                    <a:pt x="86" y="62"/>
                  </a:lnTo>
                  <a:lnTo>
                    <a:pt x="54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84" y="44"/>
                  </a:lnTo>
                  <a:lnTo>
                    <a:pt x="98" y="5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6" y="88"/>
                  </a:lnTo>
                  <a:lnTo>
                    <a:pt x="150" y="10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58" y="98"/>
                  </a:lnTo>
                  <a:lnTo>
                    <a:pt x="144" y="8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02" y="40"/>
                  </a:lnTo>
                  <a:lnTo>
                    <a:pt x="82" y="30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46" y="3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60" y="66"/>
                  </a:lnTo>
                  <a:lnTo>
                    <a:pt x="276" y="82"/>
                  </a:lnTo>
                  <a:close/>
                  <a:moveTo>
                    <a:pt x="194" y="234"/>
                  </a:moveTo>
                  <a:lnTo>
                    <a:pt x="234" y="24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2" y="208"/>
                  </a:lnTo>
                  <a:lnTo>
                    <a:pt x="206" y="210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198" y="220"/>
                  </a:lnTo>
                  <a:lnTo>
                    <a:pt x="194" y="226"/>
                  </a:lnTo>
                  <a:lnTo>
                    <a:pt x="194" y="234"/>
                  </a:lnTo>
                  <a:lnTo>
                    <a:pt x="194" y="234"/>
                  </a:lnTo>
                  <a:close/>
                  <a:moveTo>
                    <a:pt x="240" y="272"/>
                  </a:moveTo>
                  <a:lnTo>
                    <a:pt x="240" y="272"/>
                  </a:lnTo>
                  <a:lnTo>
                    <a:pt x="240" y="268"/>
                  </a:lnTo>
                  <a:lnTo>
                    <a:pt x="238" y="266"/>
                  </a:lnTo>
                  <a:lnTo>
                    <a:pt x="236" y="264"/>
                  </a:lnTo>
                  <a:lnTo>
                    <a:pt x="232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4" y="266"/>
                  </a:lnTo>
                  <a:lnTo>
                    <a:pt x="82" y="26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2" y="274"/>
                  </a:lnTo>
                  <a:lnTo>
                    <a:pt x="84" y="278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8" y="278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0" y="272"/>
                  </a:lnTo>
                  <a:close/>
                  <a:moveTo>
                    <a:pt x="262" y="84"/>
                  </a:moveTo>
                  <a:lnTo>
                    <a:pt x="244" y="66"/>
                  </a:lnTo>
                  <a:lnTo>
                    <a:pt x="220" y="66"/>
                  </a:lnTo>
                  <a:lnTo>
                    <a:pt x="220" y="42"/>
                  </a:lnTo>
                  <a:lnTo>
                    <a:pt x="202" y="24"/>
                  </a:lnTo>
                  <a:lnTo>
                    <a:pt x="202" y="84"/>
                  </a:lnTo>
                  <a:lnTo>
                    <a:pt x="262" y="84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5674" y="4986328"/>
            <a:ext cx="792000" cy="792000"/>
            <a:chOff x="1467520" y="4690710"/>
            <a:chExt cx="612000" cy="612000"/>
          </a:xfrm>
        </p:grpSpPr>
        <p:sp>
          <p:nvSpPr>
            <p:cNvPr id="19" name="Oval 18"/>
            <p:cNvSpPr/>
            <p:nvPr/>
          </p:nvSpPr>
          <p:spPr bwMode="ltGray">
            <a:xfrm>
              <a:off x="1467520" y="4690710"/>
              <a:ext cx="612000" cy="61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C5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84"/>
            <p:cNvSpPr>
              <a:spLocks noEditPoints="1"/>
            </p:cNvSpPr>
            <p:nvPr/>
          </p:nvSpPr>
          <p:spPr bwMode="auto">
            <a:xfrm>
              <a:off x="1555281" y="4781034"/>
              <a:ext cx="436479" cy="414655"/>
            </a:xfrm>
            <a:custGeom>
              <a:avLst/>
              <a:gdLst>
                <a:gd name="T0" fmla="*/ 312 w 360"/>
                <a:gd name="T1" fmla="*/ 150 h 342"/>
                <a:gd name="T2" fmla="*/ 302 w 360"/>
                <a:gd name="T3" fmla="*/ 156 h 342"/>
                <a:gd name="T4" fmla="*/ 294 w 360"/>
                <a:gd name="T5" fmla="*/ 148 h 342"/>
                <a:gd name="T6" fmla="*/ 250 w 360"/>
                <a:gd name="T7" fmla="*/ 92 h 342"/>
                <a:gd name="T8" fmla="*/ 180 w 360"/>
                <a:gd name="T9" fmla="*/ 70 h 342"/>
                <a:gd name="T10" fmla="*/ 126 w 360"/>
                <a:gd name="T11" fmla="*/ 82 h 342"/>
                <a:gd name="T12" fmla="*/ 74 w 360"/>
                <a:gd name="T13" fmla="*/ 132 h 342"/>
                <a:gd name="T14" fmla="*/ 58 w 360"/>
                <a:gd name="T15" fmla="*/ 156 h 342"/>
                <a:gd name="T16" fmla="*/ 50 w 360"/>
                <a:gd name="T17" fmla="*/ 152 h 342"/>
                <a:gd name="T18" fmla="*/ 48 w 360"/>
                <a:gd name="T19" fmla="*/ 142 h 342"/>
                <a:gd name="T20" fmla="*/ 100 w 360"/>
                <a:gd name="T21" fmla="*/ 74 h 342"/>
                <a:gd name="T22" fmla="*/ 180 w 360"/>
                <a:gd name="T23" fmla="*/ 50 h 342"/>
                <a:gd name="T24" fmla="*/ 242 w 360"/>
                <a:gd name="T25" fmla="*/ 64 h 342"/>
                <a:gd name="T26" fmla="*/ 304 w 360"/>
                <a:gd name="T27" fmla="*/ 122 h 342"/>
                <a:gd name="T28" fmla="*/ 102 w 360"/>
                <a:gd name="T29" fmla="*/ 172 h 342"/>
                <a:gd name="T30" fmla="*/ 114 w 360"/>
                <a:gd name="T31" fmla="*/ 166 h 342"/>
                <a:gd name="T32" fmla="*/ 132 w 360"/>
                <a:gd name="T33" fmla="*/ 138 h 342"/>
                <a:gd name="T34" fmla="*/ 170 w 360"/>
                <a:gd name="T35" fmla="*/ 120 h 342"/>
                <a:gd name="T36" fmla="*/ 202 w 360"/>
                <a:gd name="T37" fmla="*/ 122 h 342"/>
                <a:gd name="T38" fmla="*/ 236 w 360"/>
                <a:gd name="T39" fmla="*/ 146 h 342"/>
                <a:gd name="T40" fmla="*/ 248 w 360"/>
                <a:gd name="T41" fmla="*/ 170 h 342"/>
                <a:gd name="T42" fmla="*/ 258 w 360"/>
                <a:gd name="T43" fmla="*/ 172 h 342"/>
                <a:gd name="T44" fmla="*/ 264 w 360"/>
                <a:gd name="T45" fmla="*/ 158 h 342"/>
                <a:gd name="T46" fmla="*/ 242 w 360"/>
                <a:gd name="T47" fmla="*/ 124 h 342"/>
                <a:gd name="T48" fmla="*/ 194 w 360"/>
                <a:gd name="T49" fmla="*/ 100 h 342"/>
                <a:gd name="T50" fmla="*/ 152 w 360"/>
                <a:gd name="T51" fmla="*/ 104 h 342"/>
                <a:gd name="T52" fmla="*/ 108 w 360"/>
                <a:gd name="T53" fmla="*/ 134 h 342"/>
                <a:gd name="T54" fmla="*/ 94 w 360"/>
                <a:gd name="T55" fmla="*/ 162 h 342"/>
                <a:gd name="T56" fmla="*/ 102 w 360"/>
                <a:gd name="T57" fmla="*/ 172 h 342"/>
                <a:gd name="T58" fmla="*/ 330 w 360"/>
                <a:gd name="T59" fmla="*/ 74 h 342"/>
                <a:gd name="T60" fmla="*/ 238 w 360"/>
                <a:gd name="T61" fmla="*/ 8 h 342"/>
                <a:gd name="T62" fmla="*/ 150 w 360"/>
                <a:gd name="T63" fmla="*/ 2 h 342"/>
                <a:gd name="T64" fmla="*/ 48 w 360"/>
                <a:gd name="T65" fmla="*/ 52 h 342"/>
                <a:gd name="T66" fmla="*/ 2 w 360"/>
                <a:gd name="T67" fmla="*/ 124 h 342"/>
                <a:gd name="T68" fmla="*/ 8 w 360"/>
                <a:gd name="T69" fmla="*/ 138 h 342"/>
                <a:gd name="T70" fmla="*/ 16 w 360"/>
                <a:gd name="T71" fmla="*/ 136 h 342"/>
                <a:gd name="T72" fmla="*/ 46 w 360"/>
                <a:gd name="T73" fmla="*/ 86 h 342"/>
                <a:gd name="T74" fmla="*/ 128 w 360"/>
                <a:gd name="T75" fmla="*/ 28 h 342"/>
                <a:gd name="T76" fmla="*/ 206 w 360"/>
                <a:gd name="T77" fmla="*/ 22 h 342"/>
                <a:gd name="T78" fmla="*/ 298 w 360"/>
                <a:gd name="T79" fmla="*/ 66 h 342"/>
                <a:gd name="T80" fmla="*/ 340 w 360"/>
                <a:gd name="T81" fmla="*/ 132 h 342"/>
                <a:gd name="T82" fmla="*/ 352 w 360"/>
                <a:gd name="T83" fmla="*/ 138 h 342"/>
                <a:gd name="T84" fmla="*/ 360 w 360"/>
                <a:gd name="T85" fmla="*/ 128 h 342"/>
                <a:gd name="T86" fmla="*/ 272 w 360"/>
                <a:gd name="T87" fmla="*/ 280 h 342"/>
                <a:gd name="T88" fmla="*/ 190 w 360"/>
                <a:gd name="T89" fmla="*/ 214 h 342"/>
                <a:gd name="T90" fmla="*/ 204 w 360"/>
                <a:gd name="T91" fmla="*/ 198 h 342"/>
                <a:gd name="T92" fmla="*/ 198 w 360"/>
                <a:gd name="T93" fmla="*/ 172 h 342"/>
                <a:gd name="T94" fmla="*/ 170 w 360"/>
                <a:gd name="T95" fmla="*/ 166 h 342"/>
                <a:gd name="T96" fmla="*/ 154 w 360"/>
                <a:gd name="T97" fmla="*/ 190 h 342"/>
                <a:gd name="T98" fmla="*/ 170 w 360"/>
                <a:gd name="T99" fmla="*/ 214 h 342"/>
                <a:gd name="T100" fmla="*/ 92 w 360"/>
                <a:gd name="T101" fmla="*/ 276 h 342"/>
                <a:gd name="T102" fmla="*/ 74 w 360"/>
                <a:gd name="T103" fmla="*/ 334 h 342"/>
                <a:gd name="T104" fmla="*/ 84 w 360"/>
                <a:gd name="T105" fmla="*/ 342 h 342"/>
                <a:gd name="T106" fmla="*/ 284 w 360"/>
                <a:gd name="T107" fmla="*/ 338 h 342"/>
                <a:gd name="T108" fmla="*/ 272 w 360"/>
                <a:gd name="T109" fmla="*/ 28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0" h="342">
                  <a:moveTo>
                    <a:pt x="312" y="142"/>
                  </a:moveTo>
                  <a:lnTo>
                    <a:pt x="312" y="142"/>
                  </a:lnTo>
                  <a:lnTo>
                    <a:pt x="312" y="146"/>
                  </a:lnTo>
                  <a:lnTo>
                    <a:pt x="312" y="150"/>
                  </a:lnTo>
                  <a:lnTo>
                    <a:pt x="310" y="152"/>
                  </a:lnTo>
                  <a:lnTo>
                    <a:pt x="306" y="154"/>
                  </a:lnTo>
                  <a:lnTo>
                    <a:pt x="306" y="154"/>
                  </a:lnTo>
                  <a:lnTo>
                    <a:pt x="302" y="156"/>
                  </a:lnTo>
                  <a:lnTo>
                    <a:pt x="298" y="154"/>
                  </a:lnTo>
                  <a:lnTo>
                    <a:pt x="296" y="152"/>
                  </a:lnTo>
                  <a:lnTo>
                    <a:pt x="294" y="148"/>
                  </a:lnTo>
                  <a:lnTo>
                    <a:pt x="294" y="148"/>
                  </a:lnTo>
                  <a:lnTo>
                    <a:pt x="286" y="132"/>
                  </a:lnTo>
                  <a:lnTo>
                    <a:pt x="276" y="116"/>
                  </a:lnTo>
                  <a:lnTo>
                    <a:pt x="264" y="102"/>
                  </a:lnTo>
                  <a:lnTo>
                    <a:pt x="250" y="92"/>
                  </a:lnTo>
                  <a:lnTo>
                    <a:pt x="234" y="82"/>
                  </a:lnTo>
                  <a:lnTo>
                    <a:pt x="216" y="74"/>
                  </a:lnTo>
                  <a:lnTo>
                    <a:pt x="198" y="70"/>
                  </a:lnTo>
                  <a:lnTo>
                    <a:pt x="180" y="70"/>
                  </a:lnTo>
                  <a:lnTo>
                    <a:pt x="180" y="70"/>
                  </a:lnTo>
                  <a:lnTo>
                    <a:pt x="162" y="70"/>
                  </a:lnTo>
                  <a:lnTo>
                    <a:pt x="144" y="74"/>
                  </a:lnTo>
                  <a:lnTo>
                    <a:pt x="126" y="82"/>
                  </a:lnTo>
                  <a:lnTo>
                    <a:pt x="110" y="92"/>
                  </a:lnTo>
                  <a:lnTo>
                    <a:pt x="96" y="102"/>
                  </a:lnTo>
                  <a:lnTo>
                    <a:pt x="84" y="116"/>
                  </a:lnTo>
                  <a:lnTo>
                    <a:pt x="74" y="132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2" y="154"/>
                  </a:lnTo>
                  <a:lnTo>
                    <a:pt x="58" y="156"/>
                  </a:lnTo>
                  <a:lnTo>
                    <a:pt x="58" y="156"/>
                  </a:lnTo>
                  <a:lnTo>
                    <a:pt x="54" y="154"/>
                  </a:lnTo>
                  <a:lnTo>
                    <a:pt x="54" y="154"/>
                  </a:lnTo>
                  <a:lnTo>
                    <a:pt x="50" y="152"/>
                  </a:lnTo>
                  <a:lnTo>
                    <a:pt x="48" y="150"/>
                  </a:lnTo>
                  <a:lnTo>
                    <a:pt x="48" y="146"/>
                  </a:lnTo>
                  <a:lnTo>
                    <a:pt x="48" y="142"/>
                  </a:lnTo>
                  <a:lnTo>
                    <a:pt x="48" y="142"/>
                  </a:lnTo>
                  <a:lnTo>
                    <a:pt x="56" y="122"/>
                  </a:lnTo>
                  <a:lnTo>
                    <a:pt x="68" y="104"/>
                  </a:lnTo>
                  <a:lnTo>
                    <a:pt x="82" y="88"/>
                  </a:lnTo>
                  <a:lnTo>
                    <a:pt x="100" y="74"/>
                  </a:lnTo>
                  <a:lnTo>
                    <a:pt x="118" y="64"/>
                  </a:lnTo>
                  <a:lnTo>
                    <a:pt x="138" y="56"/>
                  </a:lnTo>
                  <a:lnTo>
                    <a:pt x="158" y="50"/>
                  </a:lnTo>
                  <a:lnTo>
                    <a:pt x="180" y="50"/>
                  </a:lnTo>
                  <a:lnTo>
                    <a:pt x="180" y="50"/>
                  </a:lnTo>
                  <a:lnTo>
                    <a:pt x="202" y="50"/>
                  </a:lnTo>
                  <a:lnTo>
                    <a:pt x="222" y="56"/>
                  </a:lnTo>
                  <a:lnTo>
                    <a:pt x="242" y="64"/>
                  </a:lnTo>
                  <a:lnTo>
                    <a:pt x="260" y="74"/>
                  </a:lnTo>
                  <a:lnTo>
                    <a:pt x="278" y="88"/>
                  </a:lnTo>
                  <a:lnTo>
                    <a:pt x="292" y="104"/>
                  </a:lnTo>
                  <a:lnTo>
                    <a:pt x="304" y="122"/>
                  </a:lnTo>
                  <a:lnTo>
                    <a:pt x="312" y="142"/>
                  </a:lnTo>
                  <a:lnTo>
                    <a:pt x="312" y="142"/>
                  </a:lnTo>
                  <a:close/>
                  <a:moveTo>
                    <a:pt x="102" y="172"/>
                  </a:moveTo>
                  <a:lnTo>
                    <a:pt x="102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10" y="170"/>
                  </a:lnTo>
                  <a:lnTo>
                    <a:pt x="114" y="166"/>
                  </a:lnTo>
                  <a:lnTo>
                    <a:pt x="114" y="166"/>
                  </a:lnTo>
                  <a:lnTo>
                    <a:pt x="118" y="156"/>
                  </a:lnTo>
                  <a:lnTo>
                    <a:pt x="124" y="146"/>
                  </a:lnTo>
                  <a:lnTo>
                    <a:pt x="132" y="138"/>
                  </a:lnTo>
                  <a:lnTo>
                    <a:pt x="140" y="132"/>
                  </a:lnTo>
                  <a:lnTo>
                    <a:pt x="148" y="126"/>
                  </a:lnTo>
                  <a:lnTo>
                    <a:pt x="158" y="122"/>
                  </a:lnTo>
                  <a:lnTo>
                    <a:pt x="170" y="120"/>
                  </a:lnTo>
                  <a:lnTo>
                    <a:pt x="180" y="120"/>
                  </a:lnTo>
                  <a:lnTo>
                    <a:pt x="180" y="120"/>
                  </a:lnTo>
                  <a:lnTo>
                    <a:pt x="190" y="120"/>
                  </a:lnTo>
                  <a:lnTo>
                    <a:pt x="202" y="122"/>
                  </a:lnTo>
                  <a:lnTo>
                    <a:pt x="212" y="126"/>
                  </a:lnTo>
                  <a:lnTo>
                    <a:pt x="220" y="132"/>
                  </a:lnTo>
                  <a:lnTo>
                    <a:pt x="228" y="138"/>
                  </a:lnTo>
                  <a:lnTo>
                    <a:pt x="236" y="146"/>
                  </a:lnTo>
                  <a:lnTo>
                    <a:pt x="242" y="156"/>
                  </a:lnTo>
                  <a:lnTo>
                    <a:pt x="246" y="166"/>
                  </a:lnTo>
                  <a:lnTo>
                    <a:pt x="246" y="166"/>
                  </a:lnTo>
                  <a:lnTo>
                    <a:pt x="248" y="170"/>
                  </a:lnTo>
                  <a:lnTo>
                    <a:pt x="252" y="172"/>
                  </a:lnTo>
                  <a:lnTo>
                    <a:pt x="256" y="172"/>
                  </a:lnTo>
                  <a:lnTo>
                    <a:pt x="258" y="172"/>
                  </a:lnTo>
                  <a:lnTo>
                    <a:pt x="258" y="172"/>
                  </a:lnTo>
                  <a:lnTo>
                    <a:pt x="262" y="170"/>
                  </a:lnTo>
                  <a:lnTo>
                    <a:pt x="264" y="166"/>
                  </a:lnTo>
                  <a:lnTo>
                    <a:pt x="266" y="162"/>
                  </a:lnTo>
                  <a:lnTo>
                    <a:pt x="264" y="158"/>
                  </a:lnTo>
                  <a:lnTo>
                    <a:pt x="264" y="158"/>
                  </a:lnTo>
                  <a:lnTo>
                    <a:pt x="260" y="146"/>
                  </a:lnTo>
                  <a:lnTo>
                    <a:pt x="252" y="134"/>
                  </a:lnTo>
                  <a:lnTo>
                    <a:pt x="242" y="124"/>
                  </a:lnTo>
                  <a:lnTo>
                    <a:pt x="232" y="116"/>
                  </a:lnTo>
                  <a:lnTo>
                    <a:pt x="220" y="108"/>
                  </a:lnTo>
                  <a:lnTo>
                    <a:pt x="208" y="104"/>
                  </a:lnTo>
                  <a:lnTo>
                    <a:pt x="194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66" y="100"/>
                  </a:lnTo>
                  <a:lnTo>
                    <a:pt x="152" y="104"/>
                  </a:lnTo>
                  <a:lnTo>
                    <a:pt x="140" y="108"/>
                  </a:lnTo>
                  <a:lnTo>
                    <a:pt x="128" y="116"/>
                  </a:lnTo>
                  <a:lnTo>
                    <a:pt x="118" y="124"/>
                  </a:lnTo>
                  <a:lnTo>
                    <a:pt x="108" y="134"/>
                  </a:lnTo>
                  <a:lnTo>
                    <a:pt x="100" y="146"/>
                  </a:lnTo>
                  <a:lnTo>
                    <a:pt x="96" y="158"/>
                  </a:lnTo>
                  <a:lnTo>
                    <a:pt x="96" y="158"/>
                  </a:lnTo>
                  <a:lnTo>
                    <a:pt x="94" y="162"/>
                  </a:lnTo>
                  <a:lnTo>
                    <a:pt x="96" y="166"/>
                  </a:lnTo>
                  <a:lnTo>
                    <a:pt x="98" y="170"/>
                  </a:lnTo>
                  <a:lnTo>
                    <a:pt x="102" y="172"/>
                  </a:lnTo>
                  <a:lnTo>
                    <a:pt x="102" y="172"/>
                  </a:lnTo>
                  <a:close/>
                  <a:moveTo>
                    <a:pt x="358" y="124"/>
                  </a:moveTo>
                  <a:lnTo>
                    <a:pt x="358" y="124"/>
                  </a:lnTo>
                  <a:lnTo>
                    <a:pt x="346" y="98"/>
                  </a:lnTo>
                  <a:lnTo>
                    <a:pt x="330" y="74"/>
                  </a:lnTo>
                  <a:lnTo>
                    <a:pt x="312" y="52"/>
                  </a:lnTo>
                  <a:lnTo>
                    <a:pt x="288" y="34"/>
                  </a:lnTo>
                  <a:lnTo>
                    <a:pt x="264" y="20"/>
                  </a:lnTo>
                  <a:lnTo>
                    <a:pt x="238" y="8"/>
                  </a:lnTo>
                  <a:lnTo>
                    <a:pt x="210" y="2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50" y="2"/>
                  </a:lnTo>
                  <a:lnTo>
                    <a:pt x="122" y="8"/>
                  </a:lnTo>
                  <a:lnTo>
                    <a:pt x="96" y="20"/>
                  </a:lnTo>
                  <a:lnTo>
                    <a:pt x="72" y="34"/>
                  </a:lnTo>
                  <a:lnTo>
                    <a:pt x="48" y="52"/>
                  </a:lnTo>
                  <a:lnTo>
                    <a:pt x="30" y="74"/>
                  </a:lnTo>
                  <a:lnTo>
                    <a:pt x="14" y="98"/>
                  </a:lnTo>
                  <a:lnTo>
                    <a:pt x="2" y="124"/>
                  </a:lnTo>
                  <a:lnTo>
                    <a:pt x="2" y="124"/>
                  </a:lnTo>
                  <a:lnTo>
                    <a:pt x="0" y="128"/>
                  </a:lnTo>
                  <a:lnTo>
                    <a:pt x="2" y="132"/>
                  </a:lnTo>
                  <a:lnTo>
                    <a:pt x="4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10" y="138"/>
                  </a:lnTo>
                  <a:lnTo>
                    <a:pt x="10" y="138"/>
                  </a:lnTo>
                  <a:lnTo>
                    <a:pt x="16" y="136"/>
                  </a:lnTo>
                  <a:lnTo>
                    <a:pt x="20" y="132"/>
                  </a:lnTo>
                  <a:lnTo>
                    <a:pt x="20" y="132"/>
                  </a:lnTo>
                  <a:lnTo>
                    <a:pt x="32" y="108"/>
                  </a:lnTo>
                  <a:lnTo>
                    <a:pt x="46" y="86"/>
                  </a:lnTo>
                  <a:lnTo>
                    <a:pt x="62" y="66"/>
                  </a:lnTo>
                  <a:lnTo>
                    <a:pt x="82" y="50"/>
                  </a:lnTo>
                  <a:lnTo>
                    <a:pt x="104" y="38"/>
                  </a:lnTo>
                  <a:lnTo>
                    <a:pt x="128" y="28"/>
                  </a:lnTo>
                  <a:lnTo>
                    <a:pt x="154" y="22"/>
                  </a:lnTo>
                  <a:lnTo>
                    <a:pt x="180" y="20"/>
                  </a:lnTo>
                  <a:lnTo>
                    <a:pt x="180" y="20"/>
                  </a:lnTo>
                  <a:lnTo>
                    <a:pt x="206" y="22"/>
                  </a:lnTo>
                  <a:lnTo>
                    <a:pt x="232" y="28"/>
                  </a:lnTo>
                  <a:lnTo>
                    <a:pt x="256" y="38"/>
                  </a:lnTo>
                  <a:lnTo>
                    <a:pt x="278" y="50"/>
                  </a:lnTo>
                  <a:lnTo>
                    <a:pt x="298" y="66"/>
                  </a:lnTo>
                  <a:lnTo>
                    <a:pt x="314" y="86"/>
                  </a:lnTo>
                  <a:lnTo>
                    <a:pt x="328" y="108"/>
                  </a:lnTo>
                  <a:lnTo>
                    <a:pt x="340" y="132"/>
                  </a:lnTo>
                  <a:lnTo>
                    <a:pt x="340" y="132"/>
                  </a:lnTo>
                  <a:lnTo>
                    <a:pt x="342" y="136"/>
                  </a:lnTo>
                  <a:lnTo>
                    <a:pt x="344" y="138"/>
                  </a:lnTo>
                  <a:lnTo>
                    <a:pt x="348" y="138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56" y="136"/>
                  </a:lnTo>
                  <a:lnTo>
                    <a:pt x="358" y="132"/>
                  </a:lnTo>
                  <a:lnTo>
                    <a:pt x="360" y="128"/>
                  </a:lnTo>
                  <a:lnTo>
                    <a:pt x="358" y="124"/>
                  </a:lnTo>
                  <a:lnTo>
                    <a:pt x="358" y="124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68" y="276"/>
                  </a:lnTo>
                  <a:lnTo>
                    <a:pt x="262" y="274"/>
                  </a:lnTo>
                  <a:lnTo>
                    <a:pt x="190" y="274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196" y="210"/>
                  </a:lnTo>
                  <a:lnTo>
                    <a:pt x="202" y="204"/>
                  </a:lnTo>
                  <a:lnTo>
                    <a:pt x="204" y="198"/>
                  </a:lnTo>
                  <a:lnTo>
                    <a:pt x="206" y="190"/>
                  </a:lnTo>
                  <a:lnTo>
                    <a:pt x="206" y="190"/>
                  </a:lnTo>
                  <a:lnTo>
                    <a:pt x="204" y="180"/>
                  </a:lnTo>
                  <a:lnTo>
                    <a:pt x="198" y="172"/>
                  </a:lnTo>
                  <a:lnTo>
                    <a:pt x="190" y="166"/>
                  </a:lnTo>
                  <a:lnTo>
                    <a:pt x="180" y="164"/>
                  </a:lnTo>
                  <a:lnTo>
                    <a:pt x="180" y="164"/>
                  </a:lnTo>
                  <a:lnTo>
                    <a:pt x="170" y="166"/>
                  </a:lnTo>
                  <a:lnTo>
                    <a:pt x="162" y="172"/>
                  </a:lnTo>
                  <a:lnTo>
                    <a:pt x="156" y="18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6" y="198"/>
                  </a:lnTo>
                  <a:lnTo>
                    <a:pt x="158" y="204"/>
                  </a:lnTo>
                  <a:lnTo>
                    <a:pt x="164" y="210"/>
                  </a:lnTo>
                  <a:lnTo>
                    <a:pt x="170" y="214"/>
                  </a:lnTo>
                  <a:lnTo>
                    <a:pt x="170" y="274"/>
                  </a:lnTo>
                  <a:lnTo>
                    <a:pt x="98" y="274"/>
                  </a:lnTo>
                  <a:lnTo>
                    <a:pt x="98" y="274"/>
                  </a:lnTo>
                  <a:lnTo>
                    <a:pt x="92" y="276"/>
                  </a:lnTo>
                  <a:lnTo>
                    <a:pt x="88" y="280"/>
                  </a:lnTo>
                  <a:lnTo>
                    <a:pt x="74" y="328"/>
                  </a:lnTo>
                  <a:lnTo>
                    <a:pt x="74" y="328"/>
                  </a:lnTo>
                  <a:lnTo>
                    <a:pt x="74" y="334"/>
                  </a:lnTo>
                  <a:lnTo>
                    <a:pt x="76" y="338"/>
                  </a:lnTo>
                  <a:lnTo>
                    <a:pt x="76" y="338"/>
                  </a:lnTo>
                  <a:lnTo>
                    <a:pt x="78" y="340"/>
                  </a:lnTo>
                  <a:lnTo>
                    <a:pt x="84" y="342"/>
                  </a:lnTo>
                  <a:lnTo>
                    <a:pt x="276" y="342"/>
                  </a:lnTo>
                  <a:lnTo>
                    <a:pt x="276" y="342"/>
                  </a:lnTo>
                  <a:lnTo>
                    <a:pt x="282" y="340"/>
                  </a:lnTo>
                  <a:lnTo>
                    <a:pt x="284" y="338"/>
                  </a:lnTo>
                  <a:lnTo>
                    <a:pt x="284" y="338"/>
                  </a:lnTo>
                  <a:lnTo>
                    <a:pt x="286" y="334"/>
                  </a:lnTo>
                  <a:lnTo>
                    <a:pt x="286" y="328"/>
                  </a:lnTo>
                  <a:lnTo>
                    <a:pt x="272" y="280"/>
                  </a:lnTo>
                  <a:close/>
                </a:path>
              </a:pathLst>
            </a:custGeom>
            <a:solidFill>
              <a:srgbClr val="2C56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85353" y="2124121"/>
            <a:ext cx="792000" cy="792000"/>
            <a:chOff x="2243409" y="2370687"/>
            <a:chExt cx="720000" cy="720000"/>
          </a:xfrm>
        </p:grpSpPr>
        <p:sp>
          <p:nvSpPr>
            <p:cNvPr id="22" name="Oval 21"/>
            <p:cNvSpPr/>
            <p:nvPr/>
          </p:nvSpPr>
          <p:spPr>
            <a:xfrm>
              <a:off x="2243409" y="2370687"/>
              <a:ext cx="720000" cy="72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A46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7919" y="2514691"/>
              <a:ext cx="432000" cy="432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16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12754</TotalTime>
  <Words>813</Words>
  <Application>Microsoft Office PowerPoint</Application>
  <PresentationFormat>Widescreen</PresentationFormat>
  <Paragraphs>183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Symbol</vt:lpstr>
      <vt:lpstr>Office Theme</vt:lpstr>
      <vt:lpstr>PowerPoint Presentation</vt:lpstr>
      <vt:lpstr>Agenda </vt:lpstr>
      <vt:lpstr>COVID-19: National update</vt:lpstr>
      <vt:lpstr>PowerPoint Presentation</vt:lpstr>
      <vt:lpstr>PowerPoint Presentation</vt:lpstr>
      <vt:lpstr>Key issues for our industry </vt:lpstr>
      <vt:lpstr>Priorities for government support</vt:lpstr>
      <vt:lpstr>Advocacy priorities</vt:lpstr>
      <vt:lpstr>Negotiations with MEAA</vt:lpstr>
      <vt:lpstr>PowerPoint Presentation</vt:lpstr>
      <vt:lpstr>PowerPoint Presentation</vt:lpstr>
      <vt:lpstr>PowerPoint Presentation</vt:lpstr>
      <vt:lpstr>Immigration</vt:lpstr>
      <vt:lpstr>Refunds and exchanges (COVID-19)</vt:lpstr>
      <vt:lpstr>Revised Ticketing Code</vt:lpstr>
      <vt:lpstr>Q&amp;A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Pudelko</dc:creator>
  <cp:lastModifiedBy>Kim Tran</cp:lastModifiedBy>
  <cp:revision>613</cp:revision>
  <cp:lastPrinted>2019-12-01T22:53:08Z</cp:lastPrinted>
  <dcterms:created xsi:type="dcterms:W3CDTF">2019-11-04T05:07:40Z</dcterms:created>
  <dcterms:modified xsi:type="dcterms:W3CDTF">2020-10-22T01:12:06Z</dcterms:modified>
</cp:coreProperties>
</file>