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82_4FBB4370.xml" ContentType="application/vnd.ms-powerpoint.comments+xml"/>
  <Override PartName="/ppt/comments/modernComment_183_91D29636.xml" ContentType="application/vnd.ms-powerpoint.comments+xml"/>
  <Override PartName="/ppt/comments/modernComment_184_C8DB3DC0.xml" ContentType="application/vnd.ms-powerpoint.comments+xml"/>
  <Override PartName="/ppt/comments/modernComment_17A_751546B.xml" ContentType="application/vnd.ms-powerpoint.comments+xml"/>
  <Override PartName="/ppt/comments/modernComment_17D_11F26DB4.xml" ContentType="application/vnd.ms-powerpoint.comments+xml"/>
  <Override PartName="/ppt/comments/modernComment_17E_FC30A046.xml" ContentType="application/vnd.ms-powerpoint.comments+xml"/>
  <Override PartName="/ppt/comments/modernComment_17F_72C2654D.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372" r:id="rId5"/>
    <p:sldId id="323" r:id="rId6"/>
    <p:sldId id="375" r:id="rId7"/>
    <p:sldId id="386" r:id="rId8"/>
    <p:sldId id="387" r:id="rId9"/>
    <p:sldId id="388" r:id="rId10"/>
    <p:sldId id="376" r:id="rId11"/>
    <p:sldId id="384" r:id="rId12"/>
    <p:sldId id="378" r:id="rId13"/>
    <p:sldId id="379" r:id="rId14"/>
    <p:sldId id="380" r:id="rId15"/>
    <p:sldId id="381" r:id="rId16"/>
    <p:sldId id="385" r:id="rId17"/>
    <p:sldId id="382" r:id="rId18"/>
    <p:sldId id="383" r:id="rId19"/>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434C12-192E-8B76-4859-8700A1AABC25}" name="Roy Scoon" initials="RS" userId="S::roy.scoon@customerservice.nsw.gov.au::bf5c9325-e5b4-4343-969c-8f9ec92d9f43" providerId="AD"/>
  <p188:author id="{D1AA752E-E216-A654-B363-2C45F1DC506C}" name="Rebeccah Churchward" initials="RC" userId="S::rebeccah_kamber.com.au#ext#@nswgov.onmicrosoft.com::c130110d-927d-4089-8107-abd046ff2074" providerId="AD"/>
  <p188:author id="{CC2DE5B4-B777-4C88-7FBC-5ACA50EA5CD9}" name="Charlotte Rutherford" initials="CR" userId="S::charlotte.rutherford@customerservice.nsw.gov.au::47aacfaf-006a-424c-9f4d-37f584d72b45" providerId="AD"/>
  <p188:author id="{36F84FB7-79B9-5D8B-B9B2-76F52B2859AE}" name="Bradley Matthews" initials="BM" userId="S::bradley.matthews@customerservice.nsw.gov.au::0686c06a-6ffe-413e-95dd-7939c57c9d4f" providerId="AD"/>
  <p188:author id="{95A3A4CC-896E-AEAC-1D93-41AFB21D9EA4}" name="Kim Nguyen" initials="KN" userId="S::kim.nguyen@customerservice.nsw.gov.au::c3d23c65-e869-4c64-9ba8-b7fa53651f0f" providerId="AD"/>
  <p188:author id="{0330A1E9-F807-34B7-8F04-F778319A35BF}" name="Emma Watts" initials="EW" userId="S::emma.watts@dpc.nsw.gov.au::57c62c92-f5fd-4748-a616-0e30af97043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 Kidman" initials="SK" lastIdx="5" clrIdx="0">
    <p:extLst>
      <p:ext uri="{19B8F6BF-5375-455C-9EA6-DF929625EA0E}">
        <p15:presenceInfo xmlns:p15="http://schemas.microsoft.com/office/powerpoint/2012/main" userId="S::Sam.Kidman1@customerservice.nsw.gov.au::f636b961-22a6-4764-906d-2f8f0362e8ea" providerId="AD"/>
      </p:ext>
    </p:extLst>
  </p:cmAuthor>
  <p:cmAuthor id="2" name="Emily Swain" initials="ES" lastIdx="10" clrIdx="1">
    <p:extLst>
      <p:ext uri="{19B8F6BF-5375-455C-9EA6-DF929625EA0E}">
        <p15:presenceInfo xmlns:p15="http://schemas.microsoft.com/office/powerpoint/2012/main" userId="S::emily.swain@customerservice.nsw.gov.au::13f0b6cf-aa16-4d7d-a517-32c7be2affda" providerId="AD"/>
      </p:ext>
    </p:extLst>
  </p:cmAuthor>
  <p:cmAuthor id="3" name="Linda Varrica" initials="LV" lastIdx="54" clrIdx="2">
    <p:extLst>
      <p:ext uri="{19B8F6BF-5375-455C-9EA6-DF929625EA0E}">
        <p15:presenceInfo xmlns:p15="http://schemas.microsoft.com/office/powerpoint/2012/main" userId="S::Linda.Varrica@customerservice.nsw.gov.au::480a2938-0c8b-4a57-8565-a26776a8d5cd" providerId="AD"/>
      </p:ext>
    </p:extLst>
  </p:cmAuthor>
  <p:cmAuthor id="4" name="Prue Phillips" initials="PP" lastIdx="3" clrIdx="3">
    <p:extLst>
      <p:ext uri="{19B8F6BF-5375-455C-9EA6-DF929625EA0E}">
        <p15:presenceInfo xmlns:p15="http://schemas.microsoft.com/office/powerpoint/2012/main" userId="S::prue.phillips@customerservice.nsw.gov.au::36446ba9-15b9-44c7-8ec2-03255ef23248" providerId="AD"/>
      </p:ext>
    </p:extLst>
  </p:cmAuthor>
  <p:cmAuthor id="5" name="Vineet Gounder" initials="VG" lastIdx="1" clrIdx="4">
    <p:extLst>
      <p:ext uri="{19B8F6BF-5375-455C-9EA6-DF929625EA0E}">
        <p15:presenceInfo xmlns:p15="http://schemas.microsoft.com/office/powerpoint/2012/main" userId="S::vineet.gounder@customerservice.nsw.gov.au::7bc466ca-6d0a-47b9-aba8-4e837935e173" providerId="AD"/>
      </p:ext>
    </p:extLst>
  </p:cmAuthor>
  <p:cmAuthor id="6" name="Gabrielle Quirk" initials="GQ" lastIdx="1" clrIdx="5">
    <p:extLst>
      <p:ext uri="{19B8F6BF-5375-455C-9EA6-DF929625EA0E}">
        <p15:presenceInfo xmlns:p15="http://schemas.microsoft.com/office/powerpoint/2012/main" userId="S::gabrielle.quirk@customerservice.nsw.gov.au::6363b418-c9ac-4eb1-842c-4e8acc651f91" providerId="AD"/>
      </p:ext>
    </p:extLst>
  </p:cmAuthor>
  <p:cmAuthor id="7" name="Angelique Dowling" initials="AD" lastIdx="1" clrIdx="6">
    <p:extLst>
      <p:ext uri="{19B8F6BF-5375-455C-9EA6-DF929625EA0E}">
        <p15:presenceInfo xmlns:p15="http://schemas.microsoft.com/office/powerpoint/2012/main" userId="S::angelique.dowling@customerservice.nsw.gov.au::398e70c5-d5e1-4780-9575-26a4f524dcf7" providerId="AD"/>
      </p:ext>
    </p:extLst>
  </p:cmAuthor>
  <p:cmAuthor id="8" name="Tanya Briggs" initials="TB" lastIdx="1" clrIdx="7">
    <p:extLst>
      <p:ext uri="{19B8F6BF-5375-455C-9EA6-DF929625EA0E}">
        <p15:presenceInfo xmlns:p15="http://schemas.microsoft.com/office/powerpoint/2012/main" userId="S::tanya.briggs@customerservice.nsw.gov.au::9fa23744-2f94-477b-b4f3-e999c8409fea" providerId="AD"/>
      </p:ext>
    </p:extLst>
  </p:cmAuthor>
  <p:cmAuthor id="9" name="Erica Rubic" initials="ER" lastIdx="1" clrIdx="8">
    <p:extLst>
      <p:ext uri="{19B8F6BF-5375-455C-9EA6-DF929625EA0E}">
        <p15:presenceInfo xmlns:p15="http://schemas.microsoft.com/office/powerpoint/2012/main" userId="S::erica.rubic@safework.nsw.gov.au::f32c9375-fe86-4000-a8c4-2c72ae13b2ff" providerId="AD"/>
      </p:ext>
    </p:extLst>
  </p:cmAuthor>
  <p:cmAuthor id="10" name="Erin Brooks" initials="EB" lastIdx="1" clrIdx="9">
    <p:extLst>
      <p:ext uri="{19B8F6BF-5375-455C-9EA6-DF929625EA0E}">
        <p15:presenceInfo xmlns:p15="http://schemas.microsoft.com/office/powerpoint/2012/main" userId="S::erin.brooks2@customerservice.nsw.gov.au::9dd4f646-cea3-4259-bff1-6f5ff81ba4a9" providerId="AD"/>
      </p:ext>
    </p:extLst>
  </p:cmAuthor>
  <p:cmAuthor id="11" name="James Kelly" initials="JK" lastIdx="2" clrIdx="10">
    <p:extLst>
      <p:ext uri="{19B8F6BF-5375-455C-9EA6-DF929625EA0E}">
        <p15:presenceInfo xmlns:p15="http://schemas.microsoft.com/office/powerpoint/2012/main" userId="S::james.kelly@safework.nsw.gov.au::56ec8ce4-db17-4f0e-b1f8-940f05ba5e3b" providerId="AD"/>
      </p:ext>
    </p:extLst>
  </p:cmAuthor>
  <p:cmAuthor id="12" name="Greg Lewis" initials="GL" lastIdx="1" clrIdx="11">
    <p:extLst>
      <p:ext uri="{19B8F6BF-5375-455C-9EA6-DF929625EA0E}">
        <p15:presenceInfo xmlns:p15="http://schemas.microsoft.com/office/powerpoint/2012/main" userId="S::greg.lewis@customerservice.nsw.gov.au::6bcd5ed4-e16e-4f72-9704-029065aca163" providerId="AD"/>
      </p:ext>
    </p:extLst>
  </p:cmAuthor>
  <p:cmAuthor id="13" name="Louise Gunter" initials="LG" lastIdx="2" clrIdx="12">
    <p:extLst>
      <p:ext uri="{19B8F6BF-5375-455C-9EA6-DF929625EA0E}">
        <p15:presenceInfo xmlns:p15="http://schemas.microsoft.com/office/powerpoint/2012/main" userId="S::louise.gunter@customerservice.nsw.gov.au::f4efa17d-2c17-4f9e-b7dd-a81456c27b2f" providerId="AD"/>
      </p:ext>
    </p:extLst>
  </p:cmAuthor>
  <p:cmAuthor id="14" name="Kara Lawrence" initials="KL" lastIdx="1" clrIdx="13">
    <p:extLst>
      <p:ext uri="{19B8F6BF-5375-455C-9EA6-DF929625EA0E}">
        <p15:presenceInfo xmlns:p15="http://schemas.microsoft.com/office/powerpoint/2012/main" userId="S::kara.lawrence@customerservice.nsw.gov.au::30fc6d3f-e1bb-4db7-bb11-31403e46e0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0DC"/>
    <a:srgbClr val="79DCFF"/>
    <a:srgbClr val="D9D9F3"/>
    <a:srgbClr val="C5F0FF"/>
    <a:srgbClr val="8AC6CD"/>
    <a:srgbClr val="BABAE8"/>
    <a:srgbClr val="EBEBF9"/>
    <a:srgbClr val="DDF6FF"/>
    <a:srgbClr val="BA8CD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F32300-6BAD-45A6-8BA8-61D84468309A}" v="1" dt="2020-11-22T21:38:15.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9" d="100"/>
          <a:sy n="49" d="100"/>
        </p:scale>
        <p:origin x="71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Machalias" userId="f89cb2ba-78a8-4e7d-9390-f40f4dbc6bac" providerId="ADAL" clId="{2DF32300-6BAD-45A6-8BA8-61D84468309A}"/>
    <pc:docChg chg="modSld">
      <pc:chgData name="Helen Machalias" userId="f89cb2ba-78a8-4e7d-9390-f40f4dbc6bac" providerId="ADAL" clId="{2DF32300-6BAD-45A6-8BA8-61D84468309A}" dt="2020-11-22T21:47:16.823" v="221" actId="20577"/>
      <pc:docMkLst>
        <pc:docMk/>
      </pc:docMkLst>
      <pc:sldChg chg="modSp">
        <pc:chgData name="Helen Machalias" userId="f89cb2ba-78a8-4e7d-9390-f40f4dbc6bac" providerId="ADAL" clId="{2DF32300-6BAD-45A6-8BA8-61D84468309A}" dt="2020-11-22T21:42:57.080" v="168" actId="20577"/>
        <pc:sldMkLst>
          <pc:docMk/>
          <pc:sldMk cId="2756578661" sldId="376"/>
        </pc:sldMkLst>
        <pc:spChg chg="mod">
          <ac:chgData name="Helen Machalias" userId="f89cb2ba-78a8-4e7d-9390-f40f4dbc6bac" providerId="ADAL" clId="{2DF32300-6BAD-45A6-8BA8-61D84468309A}" dt="2020-11-22T21:42:57.080" v="168" actId="20577"/>
          <ac:spMkLst>
            <pc:docMk/>
            <pc:sldMk cId="2756578661" sldId="376"/>
            <ac:spMk id="5" creationId="{81ACDCB8-9101-4EE6-90ED-04CF93DF3ED5}"/>
          </ac:spMkLst>
        </pc:spChg>
      </pc:sldChg>
      <pc:sldChg chg="modSp">
        <pc:chgData name="Helen Machalias" userId="f89cb2ba-78a8-4e7d-9390-f40f4dbc6bac" providerId="ADAL" clId="{2DF32300-6BAD-45A6-8BA8-61D84468309A}" dt="2020-11-22T21:46:35.259" v="197" actId="20577"/>
        <pc:sldMkLst>
          <pc:docMk/>
          <pc:sldMk cId="746451439" sldId="379"/>
        </pc:sldMkLst>
        <pc:spChg chg="mod">
          <ac:chgData name="Helen Machalias" userId="f89cb2ba-78a8-4e7d-9390-f40f4dbc6bac" providerId="ADAL" clId="{2DF32300-6BAD-45A6-8BA8-61D84468309A}" dt="2020-11-22T21:46:35.259" v="197" actId="20577"/>
          <ac:spMkLst>
            <pc:docMk/>
            <pc:sldMk cId="746451439" sldId="379"/>
            <ac:spMk id="12" creationId="{224D554E-F76F-4FE9-806B-32627869BE90}"/>
          </ac:spMkLst>
        </pc:spChg>
      </pc:sldChg>
      <pc:sldChg chg="modSp">
        <pc:chgData name="Helen Machalias" userId="f89cb2ba-78a8-4e7d-9390-f40f4dbc6bac" providerId="ADAL" clId="{2DF32300-6BAD-45A6-8BA8-61D84468309A}" dt="2020-11-22T21:47:16.823" v="221" actId="20577"/>
        <pc:sldMkLst>
          <pc:docMk/>
          <pc:sldMk cId="4231045190" sldId="382"/>
        </pc:sldMkLst>
        <pc:spChg chg="mod">
          <ac:chgData name="Helen Machalias" userId="f89cb2ba-78a8-4e7d-9390-f40f4dbc6bac" providerId="ADAL" clId="{2DF32300-6BAD-45A6-8BA8-61D84468309A}" dt="2020-11-22T21:47:16.823" v="221" actId="20577"/>
          <ac:spMkLst>
            <pc:docMk/>
            <pc:sldMk cId="4231045190" sldId="382"/>
            <ac:spMk id="3" creationId="{8F731FA9-7564-450D-A051-22DB613983AB}"/>
          </ac:spMkLst>
        </pc:spChg>
      </pc:sldChg>
      <pc:sldChg chg="modSp">
        <pc:chgData name="Helen Machalias" userId="f89cb2ba-78a8-4e7d-9390-f40f4dbc6bac" providerId="ADAL" clId="{2DF32300-6BAD-45A6-8BA8-61D84468309A}" dt="2020-11-22T21:44:24.660" v="195" actId="20577"/>
        <pc:sldMkLst>
          <pc:docMk/>
          <pc:sldMk cId="538540749" sldId="384"/>
        </pc:sldMkLst>
        <pc:spChg chg="mod">
          <ac:chgData name="Helen Machalias" userId="f89cb2ba-78a8-4e7d-9390-f40f4dbc6bac" providerId="ADAL" clId="{2DF32300-6BAD-45A6-8BA8-61D84468309A}" dt="2020-11-22T21:44:24.660" v="195" actId="20577"/>
          <ac:spMkLst>
            <pc:docMk/>
            <pc:sldMk cId="538540749" sldId="384"/>
            <ac:spMk id="7" creationId="{59A4C91C-7D40-443C-9F07-9DA6E782DD1F}"/>
          </ac:spMkLst>
        </pc:spChg>
      </pc:sldChg>
      <pc:sldChg chg="modSp">
        <pc:chgData name="Helen Machalias" userId="f89cb2ba-78a8-4e7d-9390-f40f4dbc6bac" providerId="ADAL" clId="{2DF32300-6BAD-45A6-8BA8-61D84468309A}" dt="2020-11-22T21:40:14.778" v="62" actId="20577"/>
        <pc:sldMkLst>
          <pc:docMk/>
          <pc:sldMk cId="1337672560" sldId="386"/>
        </pc:sldMkLst>
        <pc:spChg chg="mod">
          <ac:chgData name="Helen Machalias" userId="f89cb2ba-78a8-4e7d-9390-f40f4dbc6bac" providerId="ADAL" clId="{2DF32300-6BAD-45A6-8BA8-61D84468309A}" dt="2020-11-22T21:40:14.778" v="62" actId="20577"/>
          <ac:spMkLst>
            <pc:docMk/>
            <pc:sldMk cId="1337672560" sldId="386"/>
            <ac:spMk id="3" creationId="{4CC96B4B-70BA-4185-9A46-F25A5BCFCCD5}"/>
          </ac:spMkLst>
        </pc:spChg>
      </pc:sldChg>
      <pc:sldChg chg="modSp">
        <pc:chgData name="Helen Machalias" userId="f89cb2ba-78a8-4e7d-9390-f40f4dbc6bac" providerId="ADAL" clId="{2DF32300-6BAD-45A6-8BA8-61D84468309A}" dt="2020-11-22T21:41:21.114" v="79" actId="20577"/>
        <pc:sldMkLst>
          <pc:docMk/>
          <pc:sldMk cId="2446497334" sldId="387"/>
        </pc:sldMkLst>
        <pc:spChg chg="mod">
          <ac:chgData name="Helen Machalias" userId="f89cb2ba-78a8-4e7d-9390-f40f4dbc6bac" providerId="ADAL" clId="{2DF32300-6BAD-45A6-8BA8-61D84468309A}" dt="2020-11-22T21:41:21.114" v="79" actId="20577"/>
          <ac:spMkLst>
            <pc:docMk/>
            <pc:sldMk cId="2446497334" sldId="387"/>
            <ac:spMk id="3" creationId="{4CC96B4B-70BA-4185-9A46-F25A5BCFCCD5}"/>
          </ac:spMkLst>
        </pc:spChg>
      </pc:sldChg>
      <pc:sldChg chg="modSp">
        <pc:chgData name="Helen Machalias" userId="f89cb2ba-78a8-4e7d-9390-f40f4dbc6bac" providerId="ADAL" clId="{2DF32300-6BAD-45A6-8BA8-61D84468309A}" dt="2020-11-22T21:42:10.555" v="139" actId="20577"/>
        <pc:sldMkLst>
          <pc:docMk/>
          <pc:sldMk cId="3369811392" sldId="388"/>
        </pc:sldMkLst>
        <pc:spChg chg="mod">
          <ac:chgData name="Helen Machalias" userId="f89cb2ba-78a8-4e7d-9390-f40f4dbc6bac" providerId="ADAL" clId="{2DF32300-6BAD-45A6-8BA8-61D84468309A}" dt="2020-11-22T21:42:10.555" v="139" actId="20577"/>
          <ac:spMkLst>
            <pc:docMk/>
            <pc:sldMk cId="3369811392" sldId="388"/>
            <ac:spMk id="3" creationId="{4CC96B4B-70BA-4185-9A46-F25A5BCFCCD5}"/>
          </ac:spMkLst>
        </pc:spChg>
      </pc:sldChg>
    </pc:docChg>
  </pc:docChgLst>
  <pc:docChgLst>
    <pc:chgData name="Helen Machalias" userId="S::helen.machalias@customerservice.nsw.gov.au::f89cb2ba-78a8-4e7d-9390-f40f4dbc6bac" providerId="AD" clId="Web-{81B5CAC5-B766-49A0-B65E-0E5D67D7FFD5}"/>
    <pc:docChg chg="delSld">
      <pc:chgData name="Helen Machalias" userId="S::helen.machalias@customerservice.nsw.gov.au::f89cb2ba-78a8-4e7d-9390-f40f4dbc6bac" providerId="AD" clId="Web-{81B5CAC5-B766-49A0-B65E-0E5D67D7FFD5}" dt="2020-11-20T04:04:11.681" v="8"/>
      <pc:docMkLst>
        <pc:docMk/>
      </pc:docMkLst>
      <pc:sldChg chg="del">
        <pc:chgData name="Helen Machalias" userId="S::helen.machalias@customerservice.nsw.gov.au::f89cb2ba-78a8-4e7d-9390-f40f4dbc6bac" providerId="AD" clId="Web-{81B5CAC5-B766-49A0-B65E-0E5D67D7FFD5}" dt="2020-11-20T04:03:58.134" v="2"/>
        <pc:sldMkLst>
          <pc:docMk/>
          <pc:sldMk cId="634794269" sldId="256"/>
        </pc:sldMkLst>
      </pc:sldChg>
      <pc:sldChg chg="del">
        <pc:chgData name="Helen Machalias" userId="S::helen.machalias@customerservice.nsw.gov.au::f89cb2ba-78a8-4e7d-9390-f40f4dbc6bac" providerId="AD" clId="Web-{81B5CAC5-B766-49A0-B65E-0E5D67D7FFD5}" dt="2020-11-20T04:04:02.869" v="4"/>
        <pc:sldMkLst>
          <pc:docMk/>
          <pc:sldMk cId="499180237" sldId="298"/>
        </pc:sldMkLst>
      </pc:sldChg>
      <pc:sldChg chg="del">
        <pc:chgData name="Helen Machalias" userId="S::helen.machalias@customerservice.nsw.gov.au::f89cb2ba-78a8-4e7d-9390-f40f4dbc6bac" providerId="AD" clId="Web-{81B5CAC5-B766-49A0-B65E-0E5D67D7FFD5}" dt="2020-11-20T04:04:07.478" v="6"/>
        <pc:sldMkLst>
          <pc:docMk/>
          <pc:sldMk cId="1355491657" sldId="321"/>
        </pc:sldMkLst>
      </pc:sldChg>
      <pc:sldChg chg="del">
        <pc:chgData name="Helen Machalias" userId="S::helen.machalias@customerservice.nsw.gov.au::f89cb2ba-78a8-4e7d-9390-f40f4dbc6bac" providerId="AD" clId="Web-{81B5CAC5-B766-49A0-B65E-0E5D67D7FFD5}" dt="2020-11-20T04:04:05.244" v="5"/>
        <pc:sldMkLst>
          <pc:docMk/>
          <pc:sldMk cId="978869440" sldId="338"/>
        </pc:sldMkLst>
      </pc:sldChg>
      <pc:sldChg chg="del">
        <pc:chgData name="Helen Machalias" userId="S::helen.machalias@customerservice.nsw.gov.au::f89cb2ba-78a8-4e7d-9390-f40f4dbc6bac" providerId="AD" clId="Web-{81B5CAC5-B766-49A0-B65E-0E5D67D7FFD5}" dt="2020-11-20T04:04:09.681" v="7"/>
        <pc:sldMkLst>
          <pc:docMk/>
          <pc:sldMk cId="616208474" sldId="361"/>
        </pc:sldMkLst>
      </pc:sldChg>
      <pc:sldChg chg="del">
        <pc:chgData name="Helen Machalias" userId="S::helen.machalias@customerservice.nsw.gov.au::f89cb2ba-78a8-4e7d-9390-f40f4dbc6bac" providerId="AD" clId="Web-{81B5CAC5-B766-49A0-B65E-0E5D67D7FFD5}" dt="2020-11-20T04:04:00.400" v="3"/>
        <pc:sldMkLst>
          <pc:docMk/>
          <pc:sldMk cId="3585336219" sldId="370"/>
        </pc:sldMkLst>
      </pc:sldChg>
      <pc:sldChg chg="del">
        <pc:chgData name="Helen Machalias" userId="S::helen.machalias@customerservice.nsw.gov.au::f89cb2ba-78a8-4e7d-9390-f40f4dbc6bac" providerId="AD" clId="Web-{81B5CAC5-B766-49A0-B65E-0E5D67D7FFD5}" dt="2020-11-20T04:04:11.681" v="8"/>
        <pc:sldMkLst>
          <pc:docMk/>
          <pc:sldMk cId="889712598" sldId="389"/>
        </pc:sldMkLst>
      </pc:sldChg>
      <pc:sldChg chg="del">
        <pc:chgData name="Helen Machalias" userId="S::helen.machalias@customerservice.nsw.gov.au::f89cb2ba-78a8-4e7d-9390-f40f4dbc6bac" providerId="AD" clId="Web-{81B5CAC5-B766-49A0-B65E-0E5D67D7FFD5}" dt="2020-11-20T04:03:53.197" v="1"/>
        <pc:sldMkLst>
          <pc:docMk/>
          <pc:sldMk cId="3397380325" sldId="390"/>
        </pc:sldMkLst>
      </pc:sldChg>
      <pc:sldChg chg="del">
        <pc:chgData name="Helen Machalias" userId="S::helen.machalias@customerservice.nsw.gov.au::f89cb2ba-78a8-4e7d-9390-f40f4dbc6bac" providerId="AD" clId="Web-{81B5CAC5-B766-49A0-B65E-0E5D67D7FFD5}" dt="2020-11-20T04:03:49.446" v="0"/>
        <pc:sldMkLst>
          <pc:docMk/>
          <pc:sldMk cId="686909369" sldId="392"/>
        </pc:sldMkLst>
      </pc:sldChg>
    </pc:docChg>
  </pc:docChgLst>
</pc:chgInfo>
</file>

<file path=ppt/comments/modernComment_17A_751546B.xml><?xml version="1.0" encoding="utf-8"?>
<p188:cmLst xmlns:a="http://schemas.openxmlformats.org/drawingml/2006/main" xmlns:r="http://schemas.openxmlformats.org/officeDocument/2006/relationships" xmlns:p188="http://schemas.microsoft.com/office/powerpoint/2018/8/main">
  <p188:cm id="{55BE54BF-1BB8-410A-9FF2-1D40751B0DF0}" authorId="{95A3A4CC-896E-AEAC-1D93-41AFB21D9EA4}" status="resolved" created="2020-11-19T02:54:55.223" complete="100000">
    <pc:sldMkLst xmlns:pc="http://schemas.microsoft.com/office/powerpoint/2013/main/command">
      <pc:docMk/>
      <pc:sldMk cId="122770539" sldId="378"/>
    </pc:sldMkLst>
    <p188:pos x="8006521" y="1976782"/>
    <p188:txBody>
      <a:bodyPr/>
      <a:lstStyle/>
      <a:p>
        <a:r>
          <a:rPr lang="en-US"/>
          <a:t>no mention of masks - we always recommend wearing a mask in situations where physically distancing is difficult.</a:t>
        </a:r>
      </a:p>
    </p188:txBody>
  </p188:cm>
  <p188:cm id="{C0106DE3-B2B9-4DFA-BA6E-333726C7253E}" authorId="{95A3A4CC-896E-AEAC-1D93-41AFB21D9EA4}" status="resolved" created="2020-11-19T02:56:15.490" complete="100000">
    <pc:sldMkLst xmlns:pc="http://schemas.microsoft.com/office/powerpoint/2013/main/command">
      <pc:docMk/>
      <pc:sldMk cId="122770539" sldId="378"/>
    </pc:sldMkLst>
    <p188:pos x="8194260" y="1888434"/>
    <p188:replyLst>
      <p188:reply id="{8031B7EA-98A5-4972-B443-8351840E8EA9}" authorId="{D1AA752E-E216-A654-B363-2C45F1DC506C}" created="2020-11-19T05:31:48.721">
        <p188:txBody>
          <a:bodyPr/>
          <a:lstStyle/>
          <a:p>
            <a:r>
              <a:rPr lang="en-GB"/>
              <a:t>Done</a:t>
            </a:r>
          </a:p>
        </p188:txBody>
      </p188:reply>
    </p188:replyLst>
    <p188:txBody>
      <a:bodyPr/>
      <a:lstStyle/>
      <a:p>
        <a:r>
          <a:rPr lang="en-US"/>
          <a:t>Masks should be included in these Covid safe behaviours. We recommend:
1. Stay 1.5m distance
2. Wear a mask if you can't
3. Wash hands regularly</a:t>
        </a:r>
      </a:p>
    </p188:txBody>
  </p188:cm>
</p188:cmLst>
</file>

<file path=ppt/comments/modernComment_17D_11F26DB4.xml><?xml version="1.0" encoding="utf-8"?>
<p188:cmLst xmlns:a="http://schemas.openxmlformats.org/drawingml/2006/main" xmlns:r="http://schemas.openxmlformats.org/officeDocument/2006/relationships" xmlns:p188="http://schemas.microsoft.com/office/powerpoint/2018/8/main">
  <p188:cm id="{996BCCB9-38EC-464A-8CA6-6AFB28821F11}" authorId="{95A3A4CC-896E-AEAC-1D93-41AFB21D9EA4}" status="resolved" created="2020-11-19T02:58:35.556" complete="100000">
    <ac:deMkLst xmlns:ac="http://schemas.microsoft.com/office/drawing/2013/main/command">
      <pc:docMk xmlns:pc="http://schemas.microsoft.com/office/powerpoint/2013/main/command"/>
      <pc:sldMk xmlns:pc="http://schemas.microsoft.com/office/powerpoint/2013/main/command" cId="301100468" sldId="381"/>
      <ac:spMk id="9" creationId="{492364E5-3274-41DE-BF62-6121A4AB86DD}"/>
    </ac:deMkLst>
    <p188:replyLst>
      <p188:reply id="{44EE9560-0158-42F5-A44A-6DCCA5B7A7F2}" authorId="{AD434C12-192E-8B76-4859-8700A1AABC25}" created="2020-11-19T03:23:12.367">
        <p188:txBody>
          <a:bodyPr/>
          <a:lstStyle/>
          <a:p>
            <a:r>
              <a:rPr lang="en-US"/>
              <a:t>done.</a:t>
            </a:r>
          </a:p>
        </p188:txBody>
      </p188:reply>
    </p188:replyLst>
    <p188:txBody>
      <a:bodyPr/>
      <a:lstStyle/>
      <a:p>
        <a:r>
          <a:rPr lang="en-US"/>
          <a:t>can we remove mention of 'follow the rules' here. We want Covid safe behaviour to become a habit, and bring in that sense of personal responsibility, rather than a mandate.</a:t>
        </a:r>
      </a:p>
    </p188:txBody>
  </p188:cm>
</p188:cmLst>
</file>

<file path=ppt/comments/modernComment_17E_FC30A046.xml><?xml version="1.0" encoding="utf-8"?>
<p188:cmLst xmlns:a="http://schemas.openxmlformats.org/drawingml/2006/main" xmlns:r="http://schemas.openxmlformats.org/officeDocument/2006/relationships" xmlns:p188="http://schemas.microsoft.com/office/powerpoint/2018/8/main">
  <p188:cm id="{4188BA93-C124-406E-B6C0-E2B6F8022CDF}" authorId="{95A3A4CC-896E-AEAC-1D93-41AFB21D9EA4}" status="resolved" created="2020-11-19T02:59:07.103" complete="100000">
    <ac:deMkLst xmlns:ac="http://schemas.microsoft.com/office/drawing/2013/main/command">
      <pc:docMk xmlns:pc="http://schemas.microsoft.com/office/powerpoint/2013/main/command"/>
      <pc:sldMk xmlns:pc="http://schemas.microsoft.com/office/powerpoint/2013/main/command" cId="4231045190" sldId="382"/>
      <ac:spMk id="6" creationId="{04DDF88B-0744-4884-93FC-D4F4912640D3}"/>
    </ac:deMkLst>
    <p188:pos x="1711739" y="1258956"/>
    <p188:replyLst>
      <p188:reply id="{70AA096C-1EF0-4B09-A664-E801A59CA9C9}" authorId="{AD434C12-192E-8B76-4859-8700A1AABC25}" created="2020-11-19T03:24:26.275">
        <p188:txBody>
          <a:bodyPr/>
          <a:lstStyle/>
          <a:p>
            <a:r>
              <a:rPr lang="en-US"/>
              <a:t>done.</a:t>
            </a:r>
          </a:p>
        </p188:txBody>
      </p188:reply>
    </p188:replyLst>
    <p188:txBody>
      <a:bodyPr/>
      <a:lstStyle/>
      <a:p>
        <a:r>
          <a:rPr lang="en-US"/>
          <a:t>Same comment re 'doing the right thing' as previous slides</a:t>
        </a:r>
      </a:p>
    </p188:txBody>
  </p188:cm>
</p188:cmLst>
</file>

<file path=ppt/comments/modernComment_17F_72C2654D.xml><?xml version="1.0" encoding="utf-8"?>
<p188:cmLst xmlns:a="http://schemas.openxmlformats.org/drawingml/2006/main" xmlns:r="http://schemas.openxmlformats.org/officeDocument/2006/relationships" xmlns:p188="http://schemas.microsoft.com/office/powerpoint/2018/8/main">
  <p188:cm id="{520B2CBA-F0FA-4A64-8807-D21F77EF6AC8}" authorId="{95A3A4CC-896E-AEAC-1D93-41AFB21D9EA4}" status="resolved" created="2020-11-19T02:59:41.854" complete="100000">
    <ac:deMkLst xmlns:ac="http://schemas.microsoft.com/office/drawing/2013/main/command">
      <pc:docMk xmlns:pc="http://schemas.microsoft.com/office/powerpoint/2013/main/command"/>
      <pc:sldMk xmlns:pc="http://schemas.microsoft.com/office/powerpoint/2013/main/command" cId="1925342541" sldId="383"/>
      <ac:spMk id="11" creationId="{8F756352-86CA-4426-A4BE-4053F781F02A}"/>
    </ac:deMkLst>
    <p188:replyLst>
      <p188:reply id="{29174D51-8275-4C81-8579-0EE10975313C}" authorId="{AD434C12-192E-8B76-4859-8700A1AABC25}" created="2020-11-19T03:25:35.027">
        <p188:txBody>
          <a:bodyPr/>
          <a:lstStyle/>
          <a:p>
            <a:r>
              <a:rPr lang="en-US"/>
              <a:t>done.</a:t>
            </a:r>
          </a:p>
        </p188:txBody>
      </p188:reply>
    </p188:replyLst>
    <p188:txBody>
      <a:bodyPr/>
      <a:lstStyle/>
      <a:p>
        <a:r>
          <a:rPr lang="en-US"/>
          <a:t>same comment re 'doing the right things' as previous</a:t>
        </a:r>
      </a:p>
    </p188:txBody>
  </p188:cm>
  <p188:cm id="{3D89C3E4-DE05-4CEC-9505-5F4ED5FDC88C}" authorId="{95A3A4CC-896E-AEAC-1D93-41AFB21D9EA4}" status="resolved" created="2020-11-19T03:00:14.073" complete="100000">
    <pc:sldMkLst xmlns:pc="http://schemas.microsoft.com/office/powerpoint/2013/main/command">
      <pc:docMk/>
      <pc:sldMk cId="1925342541" sldId="383"/>
    </pc:sldMkLst>
    <p188:pos x="10579652" y="3368260"/>
    <p188:replyLst>
      <p188:reply id="{2AD23932-6F65-4580-89E3-C1668B26F147}" authorId="{D1AA752E-E216-A654-B363-2C45F1DC506C}" created="2020-11-19T22:50:34.857">
        <p188:txBody>
          <a:bodyPr/>
          <a:lstStyle/>
          <a:p>
            <a:r>
              <a:rPr lang="en-GB"/>
              <a:t>Updated</a:t>
            </a:r>
          </a:p>
        </p188:txBody>
      </p188:reply>
    </p188:replyLst>
    <p188:txBody>
      <a:bodyPr/>
      <a:lstStyle/>
      <a:p>
        <a:r>
          <a:rPr lang="en-US"/>
          <a:t>The wearing of masks needs to be included in this messaging</a:t>
        </a:r>
      </a:p>
    </p188:txBody>
  </p188:cm>
</p188:cmLst>
</file>

<file path=ppt/comments/modernComment_182_4FBB4370.xml><?xml version="1.0" encoding="utf-8"?>
<p188:cmLst xmlns:a="http://schemas.openxmlformats.org/drawingml/2006/main" xmlns:r="http://schemas.openxmlformats.org/officeDocument/2006/relationships" xmlns:p188="http://schemas.microsoft.com/office/powerpoint/2018/8/main">
  <p188:cm id="{C2DF222D-1DFC-4B07-9667-9392D52916E7}" authorId="{0330A1E9-F807-34B7-8F04-F778319A35BF}" status="resolved" created="2020-11-19T04:13:19.730" complete="100000">
    <ac:deMkLst xmlns:ac="http://schemas.microsoft.com/office/drawing/2013/main/command">
      <pc:docMk xmlns:pc="http://schemas.microsoft.com/office/powerpoint/2013/main/command"/>
      <pc:sldMk xmlns:pc="http://schemas.microsoft.com/office/powerpoint/2013/main/command" cId="1337672560" sldId="386"/>
      <ac:spMk id="3" creationId="{4CC96B4B-70BA-4185-9A46-F25A5BCFCCD5}"/>
    </ac:deMkLst>
    <p188:pos x="8017565" y="447260"/>
    <p188:txBody>
      <a:bodyPr/>
      <a:lstStyle/>
      <a:p>
        <a:r>
          <a:rPr lang="en-GB"/>
          <a:t>need to check this now?</a:t>
        </a:r>
      </a:p>
    </p188:txBody>
  </p188:cm>
  <p188:cm id="{679DE45A-FD6A-4A5D-BD7B-B54FDE1A1748}" authorId="{0330A1E9-F807-34B7-8F04-F778319A35BF}" status="resolved" created="2020-11-19T04:13:38.512" complete="100000">
    <ac:deMkLst xmlns:ac="http://schemas.microsoft.com/office/drawing/2013/main/command">
      <pc:docMk xmlns:pc="http://schemas.microsoft.com/office/powerpoint/2013/main/command"/>
      <pc:sldMk xmlns:pc="http://schemas.microsoft.com/office/powerpoint/2013/main/command" cId="1337672560" sldId="386"/>
      <ac:spMk id="3" creationId="{4CC96B4B-70BA-4185-9A46-F25A5BCFCCD5}"/>
    </ac:deMkLst>
    <p188:txBody>
      <a:bodyPr/>
      <a:lstStyle/>
      <a:p>
        <a:r>
          <a:rPr lang="en-GB"/>
          <a:t>Maybe it could be "open for business"</a:t>
        </a:r>
      </a:p>
    </p188:txBody>
  </p188:cm>
  <p188:cm id="{2534EB19-E8FE-463D-ABC9-8137D232AE65}" authorId="{0330A1E9-F807-34B7-8F04-F778319A35BF}" status="resolved" created="2020-11-19T04:14:35.123" complete="100000">
    <ac:deMkLst xmlns:ac="http://schemas.microsoft.com/office/drawing/2013/main/command">
      <pc:docMk xmlns:pc="http://schemas.microsoft.com/office/powerpoint/2013/main/command"/>
      <pc:sldMk xmlns:pc="http://schemas.microsoft.com/office/powerpoint/2013/main/command" cId="1337672560" sldId="386"/>
      <ac:spMk id="3" creationId="{4CC96B4B-70BA-4185-9A46-F25A5BCFCCD5}"/>
    </ac:deMkLst>
    <p188:txBody>
      <a:bodyPr/>
      <a:lstStyle/>
      <a:p>
        <a:r>
          <a:rPr lang="en-GB"/>
          <a:t>Should we say something about  following the rules for travel in your own state?</a:t>
        </a:r>
      </a:p>
    </p188:txBody>
  </p188:cm>
</p188:cmLst>
</file>

<file path=ppt/comments/modernComment_183_91D29636.xml><?xml version="1.0" encoding="utf-8"?>
<p188:cmLst xmlns:a="http://schemas.openxmlformats.org/drawingml/2006/main" xmlns:r="http://schemas.openxmlformats.org/officeDocument/2006/relationships" xmlns:p188="http://schemas.microsoft.com/office/powerpoint/2018/8/main">
  <p188:cm id="{A7943A7F-56B5-411E-AFA3-45D1C7EAC045}" authorId="{0330A1E9-F807-34B7-8F04-F778319A35BF}" status="resolved" created="2020-11-19T04:15:17.811" complete="100000">
    <ac:deMkLst xmlns:ac="http://schemas.microsoft.com/office/drawing/2013/main/command">
      <pc:docMk xmlns:pc="http://schemas.microsoft.com/office/powerpoint/2013/main/command"/>
      <pc:sldMk xmlns:pc="http://schemas.microsoft.com/office/powerpoint/2013/main/command" cId="2446497334" sldId="387"/>
      <ac:spMk id="3" creationId="{4CC96B4B-70BA-4185-9A46-F25A5BCFCCD5}"/>
    </ac:deMkLst>
    <p188:replyLst>
      <p188:reply id="{BFBECF99-8FE8-4762-971A-B8811598CF2C}" authorId="{CC2DE5B4-B777-4C88-7FBC-5ACA50EA5CD9}" created="2020-11-19T05:12:04.809">
        <p188:txBody>
          <a:bodyPr/>
          <a:lstStyle/>
          <a:p>
            <a:r>
              <a:rPr lang="en-US"/>
              <a:t>Hi Emma - the testing message is a priority for Health and we need to remind visitors that it is free, quick and easy in NSW even for interstate visitors</a:t>
            </a:r>
          </a:p>
        </p188:txBody>
      </p188:reply>
      <p188:reply id="{47EDDED0-C6F9-4175-8A39-4F7B6B241985}" authorId="{0330A1E9-F807-34B7-8F04-F778319A35BF}" created="2020-11-19T05:20:22.113">
        <p188:txBody>
          <a:bodyPr/>
          <a:lstStyle/>
          <a:p>
            <a:r>
              <a:rPr lang="en-GB"/>
              <a:t>sorry - I meant interstate - not the whole content!</a:t>
            </a:r>
          </a:p>
        </p188:txBody>
      </p188:reply>
    </p188:replyLst>
    <p188:txBody>
      <a:bodyPr/>
      <a:lstStyle/>
      <a:p>
        <a:r>
          <a:rPr lang="en-GB"/>
          <a:t>do we need this?</a:t>
        </a:r>
      </a:p>
    </p188:txBody>
  </p188:cm>
</p188:cmLst>
</file>

<file path=ppt/comments/modernComment_184_C8DB3DC0.xml><?xml version="1.0" encoding="utf-8"?>
<p188:cmLst xmlns:a="http://schemas.openxmlformats.org/drawingml/2006/main" xmlns:r="http://schemas.openxmlformats.org/officeDocument/2006/relationships" xmlns:p188="http://schemas.microsoft.com/office/powerpoint/2018/8/main">
  <p188:cm id="{78A32B95-6FB5-497C-AC7E-4D1AE7DF67DE}" authorId="{95A3A4CC-896E-AEAC-1D93-41AFB21D9EA4}" status="resolved" created="2020-11-19T02:52:39.262" complete="100000">
    <ac:deMkLst xmlns:ac="http://schemas.microsoft.com/office/drawing/2013/main/command">
      <pc:docMk xmlns:pc="http://schemas.microsoft.com/office/powerpoint/2013/main/command"/>
      <pc:sldMk xmlns:pc="http://schemas.microsoft.com/office/powerpoint/2013/main/command" cId="3369811392" sldId="388"/>
      <ac:spMk id="3" creationId="{4CC96B4B-70BA-4185-9A46-F25A5BCFCCD5}"/>
    </ac:deMkLst>
    <p188:pos x="6233583" y="497416"/>
    <p188:replyLst/>
    <p188:txBody>
      <a:bodyPr/>
      <a:lstStyle/>
      <a:p>
        <a:r>
          <a:rPr lang="en-US"/>
          <a:t>added 'hospitality and event bookings' to further clarify that is not about travel/accommodation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DCE429EF-6260-427E-A870-6FDB520B9F4E}" type="datetimeFigureOut">
              <a:rPr lang="en-AU" smtClean="0"/>
              <a:t>23/11/2020</a:t>
            </a:fld>
            <a:endParaRPr lang="en-AU"/>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95104120-0553-4AA1-BFA8-C1E5D666E93B}" type="slidenum">
              <a:rPr lang="en-AU" smtClean="0"/>
              <a:t>‹#›</a:t>
            </a:fld>
            <a:endParaRPr lang="en-AU"/>
          </a:p>
        </p:txBody>
      </p:sp>
    </p:spTree>
    <p:extLst>
      <p:ext uri="{BB962C8B-B14F-4D97-AF65-F5344CB8AC3E}">
        <p14:creationId xmlns:p14="http://schemas.microsoft.com/office/powerpoint/2010/main" val="1000453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0DE801-2331-48BA-AD9C-1DEC0860E6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54"/>
            <a:ext cx="12192000" cy="6848892"/>
          </a:xfrm>
          <a:prstGeom prst="rect">
            <a:avLst/>
          </a:prstGeom>
        </p:spPr>
      </p:pic>
      <p:sp>
        <p:nvSpPr>
          <p:cNvPr id="8" name="Rectangle 2">
            <a:extLst>
              <a:ext uri="{FF2B5EF4-FFF2-40B4-BE49-F238E27FC236}">
                <a16:creationId xmlns:a16="http://schemas.microsoft.com/office/drawing/2014/main" id="{719CB8DD-1BCE-42DC-8ED4-ADD932A9D3EE}"/>
              </a:ext>
            </a:extLst>
          </p:cNvPr>
          <p:cNvSpPr>
            <a:spLocks noGrp="1" noChangeArrowheads="1"/>
          </p:cNvSpPr>
          <p:nvPr>
            <p:ph type="ctrTitle"/>
          </p:nvPr>
        </p:nvSpPr>
        <p:spPr>
          <a:xfrm>
            <a:off x="719403" y="1814959"/>
            <a:ext cx="10363200" cy="1470025"/>
          </a:xfrm>
        </p:spPr>
        <p:txBody>
          <a:bodyPr/>
          <a:lstStyle>
            <a:lvl1pPr algn="l">
              <a:defRPr sz="3600">
                <a:solidFill>
                  <a:schemeClr val="bg1"/>
                </a:solidFill>
              </a:defRPr>
            </a:lvl1pPr>
          </a:lstStyle>
          <a:p>
            <a:r>
              <a:rPr lang="en-AU"/>
              <a:t>Click to edit Master title style</a:t>
            </a:r>
          </a:p>
        </p:txBody>
      </p:sp>
      <p:sp>
        <p:nvSpPr>
          <p:cNvPr id="9" name="Rectangle 3">
            <a:extLst>
              <a:ext uri="{FF2B5EF4-FFF2-40B4-BE49-F238E27FC236}">
                <a16:creationId xmlns:a16="http://schemas.microsoft.com/office/drawing/2014/main" id="{E694FC0A-2BEB-4EA0-A1B0-85FCC621DF62}"/>
              </a:ext>
            </a:extLst>
          </p:cNvPr>
          <p:cNvSpPr>
            <a:spLocks noGrp="1" noChangeArrowheads="1"/>
          </p:cNvSpPr>
          <p:nvPr>
            <p:ph type="subTitle" idx="1"/>
          </p:nvPr>
        </p:nvSpPr>
        <p:spPr>
          <a:xfrm>
            <a:off x="719403" y="3908449"/>
            <a:ext cx="8160907" cy="888702"/>
          </a:xfrm>
        </p:spPr>
        <p:txBody>
          <a:bodyPr/>
          <a:lstStyle>
            <a:lvl1pPr marL="0" indent="0" algn="l">
              <a:buFontTx/>
              <a:buNone/>
              <a:defRPr>
                <a:solidFill>
                  <a:schemeClr val="bg1"/>
                </a:solidFill>
              </a:defRPr>
            </a:lvl1pPr>
          </a:lstStyle>
          <a:p>
            <a:r>
              <a:rPr lang="en-AU"/>
              <a:t>Click to edit Master subtitle style</a:t>
            </a:r>
          </a:p>
        </p:txBody>
      </p:sp>
      <p:sp>
        <p:nvSpPr>
          <p:cNvPr id="10" name="Rectangle 4">
            <a:extLst>
              <a:ext uri="{FF2B5EF4-FFF2-40B4-BE49-F238E27FC236}">
                <a16:creationId xmlns:a16="http://schemas.microsoft.com/office/drawing/2014/main" id="{A371D20F-60A6-4016-83F6-85AED95750EF}"/>
              </a:ext>
            </a:extLst>
          </p:cNvPr>
          <p:cNvSpPr>
            <a:spLocks noGrp="1" noChangeArrowheads="1"/>
          </p:cNvSpPr>
          <p:nvPr>
            <p:ph type="dt" sz="half" idx="10"/>
          </p:nvPr>
        </p:nvSpPr>
        <p:spPr>
          <a:xfrm>
            <a:off x="719403" y="5013175"/>
            <a:ext cx="2844800" cy="288000"/>
          </a:xfrm>
          <a:prstGeom prst="rect">
            <a:avLst/>
          </a:prstGeom>
        </p:spPr>
        <p:txBody>
          <a:bodyPr/>
          <a:lstStyle>
            <a:lvl1pPr>
              <a:defRPr smtClean="0">
                <a:solidFill>
                  <a:schemeClr val="bg1"/>
                </a:solidFill>
              </a:defRPr>
            </a:lvl1pPr>
          </a:lstStyle>
          <a:p>
            <a:pPr>
              <a:defRPr/>
            </a:pPr>
            <a:r>
              <a:rPr lang="en-US"/>
              <a:t>DD Month 2019</a:t>
            </a:r>
            <a:endParaRPr lang="en-AU"/>
          </a:p>
        </p:txBody>
      </p:sp>
    </p:spTree>
    <p:extLst>
      <p:ext uri="{BB962C8B-B14F-4D97-AF65-F5344CB8AC3E}">
        <p14:creationId xmlns:p14="http://schemas.microsoft.com/office/powerpoint/2010/main" val="1864856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0"/>
            <a:ext cx="10972800" cy="864096"/>
          </a:xfrm>
        </p:spPr>
        <p:txBody>
          <a:bodyPr/>
          <a:lstStyle/>
          <a:p>
            <a:r>
              <a:rPr lang="en-US"/>
              <a:t>Click to edit Master title style</a:t>
            </a:r>
            <a:endParaRPr lang="en-AU"/>
          </a:p>
        </p:txBody>
      </p:sp>
      <p:sp>
        <p:nvSpPr>
          <p:cNvPr id="3" name="Content Placeholder 2"/>
          <p:cNvSpPr>
            <a:spLocks noGrp="1"/>
          </p:cNvSpPr>
          <p:nvPr>
            <p:ph idx="1"/>
          </p:nvPr>
        </p:nvSpPr>
        <p:spPr>
          <a:xfrm>
            <a:off x="609600" y="1700808"/>
            <a:ext cx="10972800" cy="4608512"/>
          </a:xfrm>
        </p:spPr>
        <p:txBody>
          <a:bodyPr/>
          <a:lstStyle>
            <a:lvl2pPr>
              <a:buFont typeface="Wingdings" pitchFamily="2" charset="2"/>
              <a:buChar char="Ø"/>
              <a:defRPr/>
            </a:lvl2pPr>
            <a:lvl3pPr>
              <a:buFont typeface="Arial"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Rectangle 6"/>
          <p:cNvSpPr>
            <a:spLocks noGrp="1" noChangeArrowheads="1"/>
          </p:cNvSpPr>
          <p:nvPr>
            <p:ph type="sldNum" sz="quarter" idx="12"/>
          </p:nvPr>
        </p:nvSpPr>
        <p:spPr>
          <a:ln/>
        </p:spPr>
        <p:txBody>
          <a:bodyPr/>
          <a:lstStyle>
            <a:lvl1pPr>
              <a:defRPr>
                <a:solidFill>
                  <a:schemeClr val="tx1"/>
                </a:solidFill>
              </a:defRPr>
            </a:lvl1pPr>
          </a:lstStyle>
          <a:p>
            <a:pPr>
              <a:defRPr/>
            </a:pPr>
            <a:fld id="{A4F0BC93-622D-4964-921F-55B8C667A1AC}" type="slidenum">
              <a:rPr lang="en-AU" smtClean="0"/>
              <a:pPr>
                <a:defRPr/>
              </a:pPr>
              <a:t>‹#›</a:t>
            </a:fld>
            <a:endParaRPr lang="en-AU"/>
          </a:p>
        </p:txBody>
      </p:sp>
    </p:spTree>
    <p:extLst>
      <p:ext uri="{BB962C8B-B14F-4D97-AF65-F5344CB8AC3E}">
        <p14:creationId xmlns:p14="http://schemas.microsoft.com/office/powerpoint/2010/main" val="2524583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600" b="1" cap="all">
                <a:latin typeface="+mn-lt"/>
              </a:defRPr>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Rectangle 6"/>
          <p:cNvSpPr>
            <a:spLocks noGrp="1" noChangeArrowheads="1"/>
          </p:cNvSpPr>
          <p:nvPr>
            <p:ph type="sldNum" sz="quarter" idx="12"/>
          </p:nvPr>
        </p:nvSpPr>
        <p:spPr>
          <a:ln/>
        </p:spPr>
        <p:txBody>
          <a:bodyPr/>
          <a:lstStyle>
            <a:lvl1pPr>
              <a:defRPr/>
            </a:lvl1pPr>
          </a:lstStyle>
          <a:p>
            <a:pPr>
              <a:defRPr/>
            </a:pPr>
            <a:fld id="{26D2C12F-7ED5-4845-BD5A-6477069A2082}" type="slidenum">
              <a:rPr lang="en-AU"/>
              <a:pPr>
                <a:defRPr/>
              </a:pPr>
              <a:t>‹#›</a:t>
            </a:fld>
            <a:endParaRPr lang="en-AU"/>
          </a:p>
        </p:txBody>
      </p:sp>
    </p:spTree>
    <p:extLst>
      <p:ext uri="{BB962C8B-B14F-4D97-AF65-F5344CB8AC3E}">
        <p14:creationId xmlns:p14="http://schemas.microsoft.com/office/powerpoint/2010/main" val="646561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0"/>
            <a:ext cx="10972800" cy="864096"/>
          </a:xfrm>
        </p:spPr>
        <p:txBody>
          <a:bodyPr/>
          <a:lstStyle/>
          <a:p>
            <a:r>
              <a:rPr lang="en-US"/>
              <a:t>Click to edit Master title style</a:t>
            </a:r>
            <a:endParaRPr lang="en-AU"/>
          </a:p>
        </p:txBody>
      </p:sp>
      <p:sp>
        <p:nvSpPr>
          <p:cNvPr id="3" name="Content Placeholder 2"/>
          <p:cNvSpPr>
            <a:spLocks noGrp="1"/>
          </p:cNvSpPr>
          <p:nvPr>
            <p:ph sz="half" idx="1"/>
          </p:nvPr>
        </p:nvSpPr>
        <p:spPr>
          <a:xfrm>
            <a:off x="609600" y="1700808"/>
            <a:ext cx="5384800" cy="4608512"/>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700808"/>
            <a:ext cx="5384800" cy="4608512"/>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8"/>
          <p:cNvSpPr>
            <a:spLocks noGrp="1"/>
          </p:cNvSpPr>
          <p:nvPr>
            <p:ph type="sldNum" sz="quarter" idx="11"/>
          </p:nvPr>
        </p:nvSpPr>
        <p:spPr/>
        <p:txBody>
          <a:bodyPr/>
          <a:lstStyle/>
          <a:p>
            <a:pPr>
              <a:defRPr/>
            </a:pPr>
            <a:fld id="{2C3D7134-0F07-4EF9-8846-BC2DC3A522B6}" type="slidenum">
              <a:rPr lang="en-AU" smtClean="0"/>
              <a:pPr>
                <a:defRPr/>
              </a:pPr>
              <a:t>‹#›</a:t>
            </a:fld>
            <a:endParaRPr lang="en-AU"/>
          </a:p>
        </p:txBody>
      </p:sp>
    </p:spTree>
    <p:extLst>
      <p:ext uri="{BB962C8B-B14F-4D97-AF65-F5344CB8AC3E}">
        <p14:creationId xmlns:p14="http://schemas.microsoft.com/office/powerpoint/2010/main" val="3097262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340768"/>
            <a:ext cx="5386917" cy="1080120"/>
          </a:xfrm>
        </p:spPr>
        <p:txBody>
          <a:bodyPr anchor="ctr" anchorCtr="0"/>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Rectangle 6"/>
          <p:cNvSpPr>
            <a:spLocks noGrp="1" noChangeArrowheads="1"/>
          </p:cNvSpPr>
          <p:nvPr>
            <p:ph type="sldNum" sz="quarter" idx="12"/>
          </p:nvPr>
        </p:nvSpPr>
        <p:spPr>
          <a:ln/>
        </p:spPr>
        <p:txBody>
          <a:bodyPr/>
          <a:lstStyle>
            <a:lvl1pPr>
              <a:defRPr/>
            </a:lvl1pPr>
          </a:lstStyle>
          <a:p>
            <a:pPr>
              <a:defRPr/>
            </a:pPr>
            <a:fld id="{45A3E9A4-0A89-4B70-9474-FEFB5355D53F}" type="slidenum">
              <a:rPr lang="en-AU"/>
              <a:pPr>
                <a:defRPr/>
              </a:pPr>
              <a:t>‹#›</a:t>
            </a:fld>
            <a:endParaRPr lang="en-AU"/>
          </a:p>
        </p:txBody>
      </p:sp>
      <p:sp>
        <p:nvSpPr>
          <p:cNvPr id="12" name="Text Placeholder 2"/>
          <p:cNvSpPr>
            <a:spLocks noGrp="1"/>
          </p:cNvSpPr>
          <p:nvPr>
            <p:ph type="body" idx="14"/>
          </p:nvPr>
        </p:nvSpPr>
        <p:spPr>
          <a:xfrm>
            <a:off x="6197600" y="1340768"/>
            <a:ext cx="5386917" cy="1080120"/>
          </a:xfrm>
        </p:spPr>
        <p:txBody>
          <a:bodyPr anchor="ctr" anchorCtr="0"/>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p:cNvSpPr>
            <a:spLocks noGrp="1"/>
          </p:cNvSpPr>
          <p:nvPr>
            <p:ph sz="half" idx="15"/>
          </p:nvPr>
        </p:nvSpPr>
        <p:spPr>
          <a:xfrm>
            <a:off x="609600" y="2492375"/>
            <a:ext cx="5384800" cy="3633788"/>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3"/>
          <p:cNvSpPr>
            <a:spLocks noGrp="1"/>
          </p:cNvSpPr>
          <p:nvPr>
            <p:ph sz="half" idx="2"/>
          </p:nvPr>
        </p:nvSpPr>
        <p:spPr>
          <a:xfrm>
            <a:off x="6197600" y="2492375"/>
            <a:ext cx="5384800" cy="3633788"/>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4607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87720ED3-5560-4060-9E35-2B5E1902E07E}" type="slidenum">
              <a:rPr lang="en-AU"/>
              <a:pPr>
                <a:defRPr/>
              </a:pPr>
              <a:t>‹#›</a:t>
            </a:fld>
            <a:endParaRPr lang="en-AU"/>
          </a:p>
        </p:txBody>
      </p:sp>
    </p:spTree>
    <p:extLst>
      <p:ext uri="{BB962C8B-B14F-4D97-AF65-F5344CB8AC3E}">
        <p14:creationId xmlns:p14="http://schemas.microsoft.com/office/powerpoint/2010/main" val="2302693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lvl1pPr>
              <a:defRPr/>
            </a:lvl1pPr>
          </a:lstStyle>
          <a:p>
            <a:pPr>
              <a:defRPr/>
            </a:pPr>
            <a:fld id="{4BC6D37E-0783-4EDE-96D6-1243F475E753}" type="slidenum">
              <a:rPr lang="en-AU"/>
              <a:pPr>
                <a:defRPr/>
              </a:pPr>
              <a:t>‹#›</a:t>
            </a:fld>
            <a:endParaRPr lang="en-AU"/>
          </a:p>
        </p:txBody>
      </p:sp>
    </p:spTree>
    <p:extLst>
      <p:ext uri="{BB962C8B-B14F-4D97-AF65-F5344CB8AC3E}">
        <p14:creationId xmlns:p14="http://schemas.microsoft.com/office/powerpoint/2010/main" val="3776585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9550" y="5157192"/>
            <a:ext cx="8112901"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015547" y="1412776"/>
            <a:ext cx="8160907" cy="36724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039550" y="5723930"/>
            <a:ext cx="8112901" cy="4389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09600" y="6453368"/>
            <a:ext cx="2844800" cy="288000"/>
          </a:xfrm>
          <a:prstGeom prst="rect">
            <a:avLst/>
          </a:prstGeom>
          <a:ln/>
        </p:spPr>
        <p:txBody>
          <a:bodyPr/>
          <a:lstStyle>
            <a:lvl1pPr>
              <a:defRPr/>
            </a:lvl1pPr>
          </a:lstStyle>
          <a:p>
            <a:pPr>
              <a:defRPr/>
            </a:pPr>
            <a:r>
              <a:rPr lang="en-US"/>
              <a:t>00 Month 2019</a:t>
            </a:r>
            <a:endParaRPr lang="en-AU"/>
          </a:p>
        </p:txBody>
      </p:sp>
      <p:sp>
        <p:nvSpPr>
          <p:cNvPr id="6" name="Footer Placeholder 5"/>
          <p:cNvSpPr>
            <a:spLocks noGrp="1" noChangeArrowheads="1"/>
          </p:cNvSpPr>
          <p:nvPr>
            <p:ph type="ftr" sz="quarter" idx="11"/>
          </p:nvPr>
        </p:nvSpPr>
        <p:spPr>
          <a:xfrm>
            <a:off x="4165600" y="6453368"/>
            <a:ext cx="3860800" cy="288000"/>
          </a:xfrm>
          <a:prstGeom prst="rect">
            <a:avLst/>
          </a:prstGeom>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BDA8CA54-EF9B-4F91-BA2D-EE2A2CD14941}" type="slidenum">
              <a:rPr lang="en-AU"/>
              <a:pPr>
                <a:defRPr/>
              </a:pPr>
              <a:t>‹#›</a:t>
            </a:fld>
            <a:endParaRPr lang="en-AU"/>
          </a:p>
        </p:txBody>
      </p:sp>
    </p:spTree>
    <p:extLst>
      <p:ext uri="{BB962C8B-B14F-4D97-AF65-F5344CB8AC3E}">
        <p14:creationId xmlns:p14="http://schemas.microsoft.com/office/powerpoint/2010/main" val="202645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asic Text slide">
    <p:spTree>
      <p:nvGrpSpPr>
        <p:cNvPr id="1" name=""/>
        <p:cNvGrpSpPr/>
        <p:nvPr/>
      </p:nvGrpSpPr>
      <p:grpSpPr>
        <a:xfrm>
          <a:off x="0" y="0"/>
          <a:ext cx="0" cy="0"/>
          <a:chOff x="0" y="0"/>
          <a:chExt cx="0" cy="0"/>
        </a:xfrm>
      </p:grpSpPr>
      <p:sp>
        <p:nvSpPr>
          <p:cNvPr id="2" name="Title 1"/>
          <p:cNvSpPr>
            <a:spLocks noGrp="1"/>
          </p:cNvSpPr>
          <p:nvPr>
            <p:ph type="title"/>
          </p:nvPr>
        </p:nvSpPr>
        <p:spPr>
          <a:xfrm>
            <a:off x="480000" y="360000"/>
            <a:ext cx="11232000" cy="612000"/>
          </a:xfrm>
        </p:spPr>
        <p:txBody>
          <a:bodyPr anchor="b"/>
          <a:lstStyle>
            <a:lvl1pPr algn="l">
              <a:defRPr sz="2400" b="1"/>
            </a:lvl1pPr>
          </a:lstStyle>
          <a:p>
            <a:r>
              <a:rPr lang="en-US"/>
              <a:t>Click to edit Master title style</a:t>
            </a:r>
            <a:endParaRPr lang="en-AU"/>
          </a:p>
        </p:txBody>
      </p:sp>
      <p:sp>
        <p:nvSpPr>
          <p:cNvPr id="4" name="Text Placeholder 3"/>
          <p:cNvSpPr>
            <a:spLocks noGrp="1"/>
          </p:cNvSpPr>
          <p:nvPr>
            <p:ph type="body" sz="half" idx="2"/>
          </p:nvPr>
        </p:nvSpPr>
        <p:spPr>
          <a:xfrm>
            <a:off x="480000" y="1260000"/>
            <a:ext cx="11232000" cy="453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8832000" y="6165336"/>
            <a:ext cx="2880000" cy="288000"/>
          </a:xfrm>
        </p:spPr>
        <p:txBody>
          <a:bodyPr/>
          <a:lstStyle/>
          <a:p>
            <a:fld id="{25DB1D30-A275-45BC-9F5E-B62C458BCFEB}" type="slidenum">
              <a:rPr lang="en-AU" smtClean="0"/>
              <a:t>‹#›</a:t>
            </a:fld>
            <a:endParaRPr lang="en-AU"/>
          </a:p>
        </p:txBody>
      </p:sp>
      <p:sp>
        <p:nvSpPr>
          <p:cNvPr id="10" name="Text Placeholder 4"/>
          <p:cNvSpPr>
            <a:spLocks noGrp="1"/>
          </p:cNvSpPr>
          <p:nvPr>
            <p:ph type="body" sz="quarter" idx="14" hasCustomPrompt="1"/>
          </p:nvPr>
        </p:nvSpPr>
        <p:spPr>
          <a:xfrm>
            <a:off x="2879722" y="6309320"/>
            <a:ext cx="8304843" cy="504056"/>
          </a:xfrm>
        </p:spPr>
        <p:txBody>
          <a:bodyPr/>
          <a:lstStyle>
            <a:lvl1pPr marL="0" indent="0">
              <a:buNone/>
              <a:defRPr>
                <a:solidFill>
                  <a:schemeClr val="bg1"/>
                </a:solidFill>
              </a:defRPr>
            </a:lvl1pPr>
            <a:lvl2pPr marL="252000" indent="0">
              <a:buNone/>
              <a:defRPr/>
            </a:lvl2pPr>
            <a:lvl3pPr marL="504000" indent="0">
              <a:buNone/>
              <a:defRPr/>
            </a:lvl3pPr>
            <a:lvl4pPr marL="756000" indent="0">
              <a:buNone/>
              <a:defRPr/>
            </a:lvl4pPr>
            <a:lvl5pPr marL="1008000" indent="0">
              <a:buNone/>
              <a:defRPr/>
            </a:lvl5pPr>
          </a:lstStyle>
          <a:p>
            <a:pPr lvl="0"/>
            <a:r>
              <a:rPr lang="en-US"/>
              <a:t>Click to add source or notes</a:t>
            </a:r>
          </a:p>
        </p:txBody>
      </p:sp>
    </p:spTree>
    <p:extLst>
      <p:ext uri="{BB962C8B-B14F-4D97-AF65-F5344CB8AC3E}">
        <p14:creationId xmlns:p14="http://schemas.microsoft.com/office/powerpoint/2010/main" val="3182632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8EF205-CB9A-47DD-BEC6-185CD05DC51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4554"/>
            <a:ext cx="12192000" cy="6848892"/>
          </a:xfrm>
          <a:prstGeom prst="rect">
            <a:avLst/>
          </a:prstGeom>
        </p:spPr>
      </p:pic>
      <p:sp>
        <p:nvSpPr>
          <p:cNvPr id="1027" name="Rectangle 2"/>
          <p:cNvSpPr>
            <a:spLocks noGrp="1" noChangeArrowheads="1"/>
          </p:cNvSpPr>
          <p:nvPr>
            <p:ph type="title"/>
          </p:nvPr>
        </p:nvSpPr>
        <p:spPr bwMode="auto">
          <a:xfrm>
            <a:off x="609600" y="188641"/>
            <a:ext cx="10094912"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8" name="Rectangle 3"/>
          <p:cNvSpPr>
            <a:spLocks noGrp="1" noChangeArrowheads="1"/>
          </p:cNvSpPr>
          <p:nvPr>
            <p:ph type="body" idx="1"/>
          </p:nvPr>
        </p:nvSpPr>
        <p:spPr bwMode="auto">
          <a:xfrm>
            <a:off x="609600" y="1700808"/>
            <a:ext cx="1097280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30" name="Rectangle 6"/>
          <p:cNvSpPr>
            <a:spLocks noGrp="1" noChangeArrowheads="1"/>
          </p:cNvSpPr>
          <p:nvPr>
            <p:ph type="sldNum" sz="quarter" idx="4"/>
          </p:nvPr>
        </p:nvSpPr>
        <p:spPr bwMode="auto">
          <a:xfrm>
            <a:off x="8737600" y="6453368"/>
            <a:ext cx="2844800" cy="288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chemeClr val="tx1"/>
                </a:solidFill>
              </a:defRPr>
            </a:lvl1pPr>
          </a:lstStyle>
          <a:p>
            <a:pPr>
              <a:defRPr/>
            </a:pPr>
            <a:fld id="{2C3D7134-0F07-4EF9-8846-BC2DC3A522B6}" type="slidenum">
              <a:rPr lang="en-AU" smtClean="0"/>
              <a:pPr>
                <a:defRPr/>
              </a:pPr>
              <a:t>‹#›</a:t>
            </a:fld>
            <a:endParaRPr lang="en-AU"/>
          </a:p>
        </p:txBody>
      </p:sp>
    </p:spTree>
    <p:extLst>
      <p:ext uri="{BB962C8B-B14F-4D97-AF65-F5344CB8AC3E}">
        <p14:creationId xmlns:p14="http://schemas.microsoft.com/office/powerpoint/2010/main" val="2891152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rgbClr val="002664"/>
          </a:solidFill>
          <a:latin typeface="Arial" charset="0"/>
        </a:defRPr>
      </a:lvl2pPr>
      <a:lvl3pPr algn="l" rtl="0" eaLnBrk="0" fontAlgn="base" hangingPunct="0">
        <a:spcBef>
          <a:spcPct val="0"/>
        </a:spcBef>
        <a:spcAft>
          <a:spcPct val="0"/>
        </a:spcAft>
        <a:defRPr sz="2800">
          <a:solidFill>
            <a:srgbClr val="002664"/>
          </a:solidFill>
          <a:latin typeface="Arial" charset="0"/>
        </a:defRPr>
      </a:lvl3pPr>
      <a:lvl4pPr algn="l" rtl="0" eaLnBrk="0" fontAlgn="base" hangingPunct="0">
        <a:spcBef>
          <a:spcPct val="0"/>
        </a:spcBef>
        <a:spcAft>
          <a:spcPct val="0"/>
        </a:spcAft>
        <a:defRPr sz="2800">
          <a:solidFill>
            <a:srgbClr val="002664"/>
          </a:solidFill>
          <a:latin typeface="Arial" charset="0"/>
        </a:defRPr>
      </a:lvl4pPr>
      <a:lvl5pPr algn="l" rtl="0" eaLnBrk="0" fontAlgn="base" hangingPunct="0">
        <a:spcBef>
          <a:spcPct val="0"/>
        </a:spcBef>
        <a:spcAft>
          <a:spcPct val="0"/>
        </a:spcAft>
        <a:defRPr sz="2800">
          <a:solidFill>
            <a:srgbClr val="002664"/>
          </a:solidFill>
          <a:latin typeface="Arial" charset="0"/>
        </a:defRPr>
      </a:lvl5pPr>
      <a:lvl6pPr marL="457200" algn="l" rtl="0" fontAlgn="base">
        <a:spcBef>
          <a:spcPct val="0"/>
        </a:spcBef>
        <a:spcAft>
          <a:spcPct val="0"/>
        </a:spcAft>
        <a:defRPr sz="2800">
          <a:solidFill>
            <a:srgbClr val="002664"/>
          </a:solidFill>
          <a:latin typeface="Arial" charset="0"/>
        </a:defRPr>
      </a:lvl6pPr>
      <a:lvl7pPr marL="914400" algn="l" rtl="0" fontAlgn="base">
        <a:spcBef>
          <a:spcPct val="0"/>
        </a:spcBef>
        <a:spcAft>
          <a:spcPct val="0"/>
        </a:spcAft>
        <a:defRPr sz="2800">
          <a:solidFill>
            <a:srgbClr val="002664"/>
          </a:solidFill>
          <a:latin typeface="Arial" charset="0"/>
        </a:defRPr>
      </a:lvl7pPr>
      <a:lvl8pPr marL="1371600" algn="l" rtl="0" fontAlgn="base">
        <a:spcBef>
          <a:spcPct val="0"/>
        </a:spcBef>
        <a:spcAft>
          <a:spcPct val="0"/>
        </a:spcAft>
        <a:defRPr sz="2800">
          <a:solidFill>
            <a:srgbClr val="002664"/>
          </a:solidFill>
          <a:latin typeface="Arial" charset="0"/>
        </a:defRPr>
      </a:lvl8pPr>
      <a:lvl9pPr marL="1828800" algn="l" rtl="0" fontAlgn="base">
        <a:spcBef>
          <a:spcPct val="0"/>
        </a:spcBef>
        <a:spcAft>
          <a:spcPct val="0"/>
        </a:spcAft>
        <a:defRPr sz="2800">
          <a:solidFill>
            <a:srgbClr val="002664"/>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1600">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w"/>
        <a:defRPr sz="1400">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Ø"/>
        <a:defRPr sz="1400">
          <a:solidFill>
            <a:srgbClr val="002664"/>
          </a:solidFill>
          <a:latin typeface="+mn-lt"/>
        </a:defRPr>
      </a:lvl5pPr>
      <a:lvl6pPr marL="2514600" indent="-228600" algn="l" rtl="0" fontAlgn="base">
        <a:spcBef>
          <a:spcPct val="20000"/>
        </a:spcBef>
        <a:spcAft>
          <a:spcPct val="0"/>
        </a:spcAft>
        <a:buFont typeface="Wingdings" pitchFamily="2" charset="2"/>
        <a:buChar char="Ø"/>
        <a:defRPr sz="1400">
          <a:solidFill>
            <a:schemeClr val="tx1"/>
          </a:solidFill>
          <a:latin typeface="+mn-lt"/>
        </a:defRPr>
      </a:lvl6pPr>
      <a:lvl7pPr marL="2971800" indent="-228600" algn="l" rtl="0" fontAlgn="base">
        <a:spcBef>
          <a:spcPct val="20000"/>
        </a:spcBef>
        <a:spcAft>
          <a:spcPct val="0"/>
        </a:spcAft>
        <a:buFont typeface="Wingdings" pitchFamily="2" charset="2"/>
        <a:buChar char="Ø"/>
        <a:defRPr sz="1400">
          <a:solidFill>
            <a:schemeClr val="tx1"/>
          </a:solidFill>
          <a:latin typeface="+mn-lt"/>
        </a:defRPr>
      </a:lvl7pPr>
      <a:lvl8pPr marL="3429000" indent="-228600" algn="l" rtl="0" fontAlgn="base">
        <a:spcBef>
          <a:spcPct val="20000"/>
        </a:spcBef>
        <a:spcAft>
          <a:spcPct val="0"/>
        </a:spcAft>
        <a:buFont typeface="Wingdings" pitchFamily="2" charset="2"/>
        <a:buChar char="Ø"/>
        <a:defRPr sz="1400">
          <a:solidFill>
            <a:schemeClr val="tx1"/>
          </a:solidFill>
          <a:latin typeface="+mn-lt"/>
        </a:defRPr>
      </a:lvl8pPr>
      <a:lvl9pPr marL="3886200" indent="-228600" algn="l" rtl="0" fontAlgn="base">
        <a:spcBef>
          <a:spcPct val="20000"/>
        </a:spcBef>
        <a:spcAft>
          <a:spcPct val="0"/>
        </a:spcAft>
        <a:buFont typeface="Wingdings" pitchFamily="2" charset="2"/>
        <a:buChar char="Ø"/>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coronavirus.vic.gov.au/border-closures"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18/10/relationships/comments" Target="../comments/modernComment_17D_11F26DB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7E_FC30A04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18/10/relationships/comments" Target="../comments/modernComment_17F_72C2654D.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oronavirus.vic.gov.au/border-closures" TargetMode="External"/><Relationship Id="rId2" Type="http://schemas.openxmlformats.org/officeDocument/2006/relationships/hyperlink" Target="http://www.nsw.gov.au/covi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82_4FBB437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83_91D29636.xml"/><Relationship Id="rId2" Type="http://schemas.openxmlformats.org/officeDocument/2006/relationships/hyperlink" Target="https://www.nsw.gov.au/covid-19/how-to-protect-yourself-and-others/clinic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microsoft.com/office/2018/10/relationships/comments" Target="../comments/modernComment_184_C8DB3DC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coronavirus.vic.gov.au/" TargetMode="External"/><Relationship Id="rId2" Type="http://schemas.openxmlformats.org/officeDocument/2006/relationships/hyperlink" Target="http://nsw.gov.a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coronavirus.vic.gov.au/" TargetMode="External"/><Relationship Id="rId2" Type="http://schemas.openxmlformats.org/officeDocument/2006/relationships/hyperlink" Target="http://nsw.gov.au/"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18/10/relationships/comments" Target="../comments/modernComment_17A_751546B.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AD0F0-0A9D-4FAE-83C1-F40090EE068B}"/>
              </a:ext>
            </a:extLst>
          </p:cNvPr>
          <p:cNvSpPr>
            <a:spLocks noGrp="1"/>
          </p:cNvSpPr>
          <p:nvPr>
            <p:ph type="ctrTitle"/>
          </p:nvPr>
        </p:nvSpPr>
        <p:spPr>
          <a:xfrm>
            <a:off x="719403" y="1814959"/>
            <a:ext cx="10890706" cy="1470025"/>
          </a:xfrm>
        </p:spPr>
        <p:txBody>
          <a:bodyPr/>
          <a:lstStyle/>
          <a:p>
            <a:r>
              <a:rPr lang="en-GB" sz="2800"/>
              <a:t>Stakeholder communications toolkit</a:t>
            </a:r>
            <a:endParaRPr lang="en-US"/>
          </a:p>
        </p:txBody>
      </p:sp>
      <p:sp>
        <p:nvSpPr>
          <p:cNvPr id="5" name="Subtitle 4">
            <a:extLst>
              <a:ext uri="{FF2B5EF4-FFF2-40B4-BE49-F238E27FC236}">
                <a16:creationId xmlns:a16="http://schemas.microsoft.com/office/drawing/2014/main" id="{BB8B86D7-A5A4-46AE-8045-2A33FEE95D93}"/>
              </a:ext>
            </a:extLst>
          </p:cNvPr>
          <p:cNvSpPr>
            <a:spLocks noGrp="1"/>
          </p:cNvSpPr>
          <p:nvPr>
            <p:ph type="subTitle" idx="1"/>
          </p:nvPr>
        </p:nvSpPr>
        <p:spPr/>
        <p:txBody>
          <a:bodyPr/>
          <a:lstStyle/>
          <a:p>
            <a:r>
              <a:rPr lang="en-AU">
                <a:ea typeface="+mn-lt"/>
                <a:cs typeface="+mn-lt"/>
              </a:rPr>
              <a:t>NSW / VIC border reopening</a:t>
            </a:r>
            <a:endParaRPr lang="en-US">
              <a:ea typeface="+mn-lt"/>
              <a:cs typeface="+mn-lt"/>
            </a:endParaRPr>
          </a:p>
        </p:txBody>
      </p:sp>
    </p:spTree>
    <p:extLst>
      <p:ext uri="{BB962C8B-B14F-4D97-AF65-F5344CB8AC3E}">
        <p14:creationId xmlns:p14="http://schemas.microsoft.com/office/powerpoint/2010/main" val="2348378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D99-154E-4F01-BC81-890D8BCB6BDD}"/>
              </a:ext>
            </a:extLst>
          </p:cNvPr>
          <p:cNvSpPr>
            <a:spLocks noGrp="1"/>
          </p:cNvSpPr>
          <p:nvPr>
            <p:ph type="title"/>
          </p:nvPr>
        </p:nvSpPr>
        <p:spPr/>
        <p:txBody>
          <a:bodyPr/>
          <a:lstStyle/>
          <a:p>
            <a:r>
              <a:rPr lang="en-AU">
                <a:ea typeface="+mj-lt"/>
                <a:cs typeface="+mj-lt"/>
              </a:rPr>
              <a:t>Social posts (targeting businesses)</a:t>
            </a:r>
            <a:endParaRPr lang="en-US">
              <a:ea typeface="+mj-lt"/>
              <a:cs typeface="+mj-lt"/>
            </a:endParaRPr>
          </a:p>
        </p:txBody>
      </p:sp>
      <p:sp>
        <p:nvSpPr>
          <p:cNvPr id="4" name="Slide Number Placeholder 3">
            <a:extLst>
              <a:ext uri="{FF2B5EF4-FFF2-40B4-BE49-F238E27FC236}">
                <a16:creationId xmlns:a16="http://schemas.microsoft.com/office/drawing/2014/main" id="{6C6AB456-C5FB-4028-88DB-7F5C194D3651}"/>
              </a:ext>
            </a:extLst>
          </p:cNvPr>
          <p:cNvSpPr>
            <a:spLocks noGrp="1"/>
          </p:cNvSpPr>
          <p:nvPr>
            <p:ph type="sldNum" sz="quarter" idx="12"/>
          </p:nvPr>
        </p:nvSpPr>
        <p:spPr/>
        <p:txBody>
          <a:bodyPr/>
          <a:lstStyle/>
          <a:p>
            <a:pPr>
              <a:defRPr/>
            </a:pPr>
            <a:fld id="{A4F0BC93-622D-4964-921F-55B8C667A1AC}" type="slidenum">
              <a:rPr lang="en-AU" smtClean="0"/>
              <a:pPr>
                <a:defRPr/>
              </a:pPr>
              <a:t>10</a:t>
            </a:fld>
            <a:endParaRPr lang="en-AU"/>
          </a:p>
        </p:txBody>
      </p:sp>
      <p:sp>
        <p:nvSpPr>
          <p:cNvPr id="10" name="Rectangle 9">
            <a:extLst>
              <a:ext uri="{FF2B5EF4-FFF2-40B4-BE49-F238E27FC236}">
                <a16:creationId xmlns:a16="http://schemas.microsoft.com/office/drawing/2014/main" id="{D695F051-B6DF-425E-8FD0-2433849468DA}"/>
              </a:ext>
            </a:extLst>
          </p:cNvPr>
          <p:cNvSpPr/>
          <p:nvPr/>
        </p:nvSpPr>
        <p:spPr>
          <a:xfrm>
            <a:off x="840510" y="4785414"/>
            <a:ext cx="2758136" cy="120032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AU" sz="1200" b="1">
                <a:solidFill>
                  <a:srgbClr val="000000"/>
                </a:solidFill>
                <a:latin typeface="Arial"/>
                <a:cs typeface="Arial"/>
              </a:rPr>
              <a:t>Post: </a:t>
            </a:r>
          </a:p>
          <a:p>
            <a:pPr fontAlgn="base"/>
            <a:r>
              <a:rPr lang="en-NZ" sz="1200">
                <a:solidFill>
                  <a:srgbClr val="000000"/>
                </a:solidFill>
                <a:cs typeface="Arial"/>
              </a:rPr>
              <a:t>When the border between NSW and VIC opens, businesses can make plans to welcome visitors. Let’s make sure everyone does so in a COVID Safe way.</a:t>
            </a:r>
          </a:p>
        </p:txBody>
      </p:sp>
      <p:sp>
        <p:nvSpPr>
          <p:cNvPr id="11" name="Rectangle 10">
            <a:extLst>
              <a:ext uri="{FF2B5EF4-FFF2-40B4-BE49-F238E27FC236}">
                <a16:creationId xmlns:a16="http://schemas.microsoft.com/office/drawing/2014/main" id="{41B02D70-7D15-477B-94AA-5D9B460CE543}"/>
              </a:ext>
            </a:extLst>
          </p:cNvPr>
          <p:cNvSpPr/>
          <p:nvPr/>
        </p:nvSpPr>
        <p:spPr>
          <a:xfrm>
            <a:off x="4626700" y="4785414"/>
            <a:ext cx="2743200" cy="138499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AU" sz="1200" b="1">
                <a:solidFill>
                  <a:srgbClr val="000000"/>
                </a:solidFill>
                <a:latin typeface="Arial"/>
                <a:cs typeface="Arial"/>
              </a:rPr>
              <a:t>Post:</a:t>
            </a:r>
          </a:p>
          <a:p>
            <a:pPr fontAlgn="base"/>
            <a:r>
              <a:rPr lang="en-AU" sz="1200">
                <a:solidFill>
                  <a:srgbClr val="000000"/>
                </a:solidFill>
                <a:cs typeface="Arial"/>
              </a:rPr>
              <a:t>Being COVID Safe ensures we can keep our States open and our communities together. This means anyone visiting your premises should keep their distance, regularly wash their hands and check in on arrival. </a:t>
            </a:r>
            <a:endParaRPr lang="en-AU" sz="1200">
              <a:solidFill>
                <a:srgbClr val="0000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24D554E-F76F-4FE9-806B-32627869BE90}"/>
              </a:ext>
            </a:extLst>
          </p:cNvPr>
          <p:cNvSpPr/>
          <p:nvPr/>
        </p:nvSpPr>
        <p:spPr>
          <a:xfrm>
            <a:off x="8510905" y="4785414"/>
            <a:ext cx="2641627" cy="15696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200" b="1" dirty="0">
                <a:solidFill>
                  <a:srgbClr val="000000"/>
                </a:solidFill>
                <a:latin typeface="Arial"/>
                <a:cs typeface="Arial"/>
              </a:rPr>
              <a:t>Post: </a:t>
            </a:r>
          </a:p>
          <a:p>
            <a:pPr fontAlgn="base"/>
            <a:r>
              <a:rPr lang="en-AU" sz="1200" dirty="0">
                <a:solidFill>
                  <a:srgbClr val="000000"/>
                </a:solidFill>
                <a:cs typeface="Arial"/>
              </a:rPr>
              <a:t>Being COVID Safe ensures we can keep doing business and welcome Victorians. Make sure you have a COVID Safety plan and keep a record of who visits your premises. For more information, visit nsw.gov.au</a:t>
            </a:r>
            <a:endParaRPr lang="en-AU" sz="1200" dirty="0">
              <a:solidFill>
                <a:srgbClr val="000000"/>
              </a:solidFill>
              <a:latin typeface="Arial" panose="020B0604020202020204" pitchFamily="34" charset="0"/>
              <a:cs typeface="Arial" panose="020B0604020202020204" pitchFamily="34" charset="0"/>
            </a:endParaRPr>
          </a:p>
        </p:txBody>
      </p:sp>
      <p:sp>
        <p:nvSpPr>
          <p:cNvPr id="13" name="TextBox 4">
            <a:extLst>
              <a:ext uri="{FF2B5EF4-FFF2-40B4-BE49-F238E27FC236}">
                <a16:creationId xmlns:a16="http://schemas.microsoft.com/office/drawing/2014/main" id="{29EF6403-CE28-42B1-A7AC-19B125105D28}"/>
              </a:ext>
            </a:extLst>
          </p:cNvPr>
          <p:cNvSpPr txBox="1"/>
          <p:nvPr/>
        </p:nvSpPr>
        <p:spPr>
          <a:xfrm>
            <a:off x="514905" y="1633493"/>
            <a:ext cx="88776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a:t>Tiles:</a:t>
            </a:r>
            <a:endParaRPr lang="en-NZ" sz="1400"/>
          </a:p>
        </p:txBody>
      </p:sp>
      <p:pic>
        <p:nvPicPr>
          <p:cNvPr id="14" name="Picture 13" descr="Graphical user interface, text, application, chat or text message&#10;&#10;Description automatically generated">
            <a:extLst>
              <a:ext uri="{FF2B5EF4-FFF2-40B4-BE49-F238E27FC236}">
                <a16:creationId xmlns:a16="http://schemas.microsoft.com/office/drawing/2014/main" id="{22B25B0F-07C4-4A1E-B6A8-79A48B9A5F44}"/>
              </a:ext>
            </a:extLst>
          </p:cNvPr>
          <p:cNvPicPr>
            <a:picLocks noChangeAspect="1"/>
          </p:cNvPicPr>
          <p:nvPr/>
        </p:nvPicPr>
        <p:blipFill>
          <a:blip r:embed="rId2"/>
          <a:stretch>
            <a:fillRect/>
          </a:stretch>
        </p:blipFill>
        <p:spPr>
          <a:xfrm>
            <a:off x="8462530" y="1946557"/>
            <a:ext cx="2743200" cy="2743200"/>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9D2B5725-F292-401B-91BE-5CB3ABBA5050}"/>
              </a:ext>
            </a:extLst>
          </p:cNvPr>
          <p:cNvPicPr>
            <a:picLocks noChangeAspect="1"/>
          </p:cNvPicPr>
          <p:nvPr/>
        </p:nvPicPr>
        <p:blipFill>
          <a:blip r:embed="rId3"/>
          <a:stretch>
            <a:fillRect/>
          </a:stretch>
        </p:blipFill>
        <p:spPr>
          <a:xfrm>
            <a:off x="4626700" y="1946557"/>
            <a:ext cx="2743200" cy="2743200"/>
          </a:xfrm>
          <a:prstGeom prst="rect">
            <a:avLst/>
          </a:prstGeom>
        </p:spPr>
      </p:pic>
      <p:pic>
        <p:nvPicPr>
          <p:cNvPr id="16" name="Picture 15">
            <a:extLst>
              <a:ext uri="{FF2B5EF4-FFF2-40B4-BE49-F238E27FC236}">
                <a16:creationId xmlns:a16="http://schemas.microsoft.com/office/drawing/2014/main" id="{13A1408A-9532-4632-B09B-C6BAA6EDBCBD}"/>
              </a:ext>
            </a:extLst>
          </p:cNvPr>
          <p:cNvPicPr>
            <a:picLocks noChangeAspect="1"/>
          </p:cNvPicPr>
          <p:nvPr/>
        </p:nvPicPr>
        <p:blipFill>
          <a:blip r:embed="rId4"/>
          <a:stretch>
            <a:fillRect/>
          </a:stretch>
        </p:blipFill>
        <p:spPr>
          <a:xfrm>
            <a:off x="855446" y="1946557"/>
            <a:ext cx="2743200" cy="2743200"/>
          </a:xfrm>
          <a:prstGeom prst="rect">
            <a:avLst/>
          </a:prstGeom>
        </p:spPr>
      </p:pic>
    </p:spTree>
    <p:extLst>
      <p:ext uri="{BB962C8B-B14F-4D97-AF65-F5344CB8AC3E}">
        <p14:creationId xmlns:p14="http://schemas.microsoft.com/office/powerpoint/2010/main" val="746451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D99-154E-4F01-BC81-890D8BCB6BDD}"/>
              </a:ext>
            </a:extLst>
          </p:cNvPr>
          <p:cNvSpPr>
            <a:spLocks noGrp="1"/>
          </p:cNvSpPr>
          <p:nvPr>
            <p:ph type="title"/>
          </p:nvPr>
        </p:nvSpPr>
        <p:spPr/>
        <p:txBody>
          <a:bodyPr/>
          <a:lstStyle/>
          <a:p>
            <a:r>
              <a:rPr lang="en-AU">
                <a:ea typeface="+mj-lt"/>
                <a:cs typeface="+mj-lt"/>
              </a:rPr>
              <a:t>Social posts (targeting NSW travellers heading to VIC)</a:t>
            </a:r>
            <a:endParaRPr lang="en-US">
              <a:ea typeface="+mj-lt"/>
              <a:cs typeface="+mj-lt"/>
            </a:endParaRPr>
          </a:p>
        </p:txBody>
      </p:sp>
      <p:sp>
        <p:nvSpPr>
          <p:cNvPr id="4" name="Slide Number Placeholder 3">
            <a:extLst>
              <a:ext uri="{FF2B5EF4-FFF2-40B4-BE49-F238E27FC236}">
                <a16:creationId xmlns:a16="http://schemas.microsoft.com/office/drawing/2014/main" id="{6C6AB456-C5FB-4028-88DB-7F5C194D3651}"/>
              </a:ext>
            </a:extLst>
          </p:cNvPr>
          <p:cNvSpPr>
            <a:spLocks noGrp="1"/>
          </p:cNvSpPr>
          <p:nvPr>
            <p:ph type="sldNum" sz="quarter" idx="12"/>
          </p:nvPr>
        </p:nvSpPr>
        <p:spPr/>
        <p:txBody>
          <a:bodyPr/>
          <a:lstStyle/>
          <a:p>
            <a:pPr>
              <a:defRPr/>
            </a:pPr>
            <a:fld id="{A4F0BC93-622D-4964-921F-55B8C667A1AC}" type="slidenum">
              <a:rPr lang="en-AU" smtClean="0"/>
              <a:pPr>
                <a:defRPr/>
              </a:pPr>
              <a:t>11</a:t>
            </a:fld>
            <a:endParaRPr lang="en-AU"/>
          </a:p>
        </p:txBody>
      </p:sp>
      <p:sp>
        <p:nvSpPr>
          <p:cNvPr id="8" name="Rectangle 7">
            <a:extLst>
              <a:ext uri="{FF2B5EF4-FFF2-40B4-BE49-F238E27FC236}">
                <a16:creationId xmlns:a16="http://schemas.microsoft.com/office/drawing/2014/main" id="{F1C0227A-A086-4FCB-8514-3D22DB1AF5E7}"/>
              </a:ext>
            </a:extLst>
          </p:cNvPr>
          <p:cNvSpPr/>
          <p:nvPr/>
        </p:nvSpPr>
        <p:spPr>
          <a:xfrm>
            <a:off x="1745349" y="4731309"/>
            <a:ext cx="2677572" cy="15696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AU" sz="1200" b="1">
                <a:solidFill>
                  <a:srgbClr val="000000"/>
                </a:solidFill>
                <a:latin typeface="Arial"/>
                <a:cs typeface="Arial"/>
              </a:rPr>
              <a:t>Post: </a:t>
            </a:r>
          </a:p>
          <a:p>
            <a:pPr fontAlgn="base"/>
            <a:r>
              <a:rPr lang="en-AU" sz="1200">
                <a:latin typeface="Arial"/>
                <a:cs typeface="Calibri"/>
              </a:rPr>
              <a:t>If you’re taking a trip to Victoria, make sure you’re up to date with the latest COVID-19 restrictions. Everything you need to know can be found on the Victorian Department of Health and Human Services website: </a:t>
            </a:r>
            <a:r>
              <a:rPr lang="en-AU" sz="1200">
                <a:latin typeface="Arial"/>
                <a:cs typeface="Calibri"/>
                <a:hlinkClick r:id="rId2"/>
              </a:rPr>
              <a:t>www.</a:t>
            </a:r>
            <a:r>
              <a:rPr lang="en-AU" sz="1200" b="1">
                <a:latin typeface="Arial"/>
                <a:cs typeface="Arial"/>
                <a:hlinkClick r:id="rId2"/>
              </a:rPr>
              <a:t>coronavirus.vic.gov.au</a:t>
            </a:r>
            <a:endParaRPr lang="en-AU" sz="1200">
              <a:solidFill>
                <a:srgbClr val="000000"/>
              </a:solidFill>
              <a:latin typeface="Arial"/>
              <a:cs typeface="Calibri" panose="020F0502020204030204" pitchFamily="34" charset="0"/>
            </a:endParaRPr>
          </a:p>
        </p:txBody>
      </p:sp>
      <p:sp>
        <p:nvSpPr>
          <p:cNvPr id="9" name="Rectangle 8">
            <a:extLst>
              <a:ext uri="{FF2B5EF4-FFF2-40B4-BE49-F238E27FC236}">
                <a16:creationId xmlns:a16="http://schemas.microsoft.com/office/drawing/2014/main" id="{1E98C239-CECC-443C-BC45-E74BA8BED5D5}"/>
              </a:ext>
            </a:extLst>
          </p:cNvPr>
          <p:cNvSpPr/>
          <p:nvPr/>
        </p:nvSpPr>
        <p:spPr>
          <a:xfrm>
            <a:off x="6647126" y="4733618"/>
            <a:ext cx="2597322" cy="120032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AU" sz="1200" b="1">
                <a:solidFill>
                  <a:srgbClr val="000000"/>
                </a:solidFill>
                <a:latin typeface="Arial"/>
                <a:cs typeface="Arial"/>
              </a:rPr>
              <a:t>Post:</a:t>
            </a:r>
          </a:p>
          <a:p>
            <a:pPr fontAlgn="base"/>
            <a:r>
              <a:rPr lang="en-AU" sz="1200">
                <a:latin typeface="Arial"/>
                <a:cs typeface="Calibri"/>
              </a:rPr>
              <a:t>The COVID-19 restrictions are different in Victoria.  Know the rules before you cross the border. The latest restrictions can be found at </a:t>
            </a:r>
            <a:r>
              <a:rPr lang="en-AU" sz="1200" b="1">
                <a:latin typeface="Arial"/>
                <a:cs typeface="Arial"/>
                <a:hlinkClick r:id="rId2"/>
              </a:rPr>
              <a:t>www.coronavirus.vic.gov.au</a:t>
            </a:r>
            <a:endParaRPr lang="en-AU" sz="1200">
              <a:solidFill>
                <a:srgbClr val="000000"/>
              </a:solidFill>
              <a:latin typeface="Arial"/>
              <a:cs typeface="Calibri" panose="020F0502020204030204" pitchFamily="34" charset="0"/>
            </a:endParaRPr>
          </a:p>
        </p:txBody>
      </p:sp>
      <p:sp>
        <p:nvSpPr>
          <p:cNvPr id="10" name="TextBox 3">
            <a:extLst>
              <a:ext uri="{FF2B5EF4-FFF2-40B4-BE49-F238E27FC236}">
                <a16:creationId xmlns:a16="http://schemas.microsoft.com/office/drawing/2014/main" id="{DA0884EA-0FDC-425F-A46D-3C64D6451C77}"/>
              </a:ext>
            </a:extLst>
          </p:cNvPr>
          <p:cNvSpPr txBox="1"/>
          <p:nvPr/>
        </p:nvSpPr>
        <p:spPr>
          <a:xfrm>
            <a:off x="514905" y="1633493"/>
            <a:ext cx="88776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a:t>Tiles:</a:t>
            </a:r>
            <a:endParaRPr lang="en-NZ" sz="1400"/>
          </a:p>
        </p:txBody>
      </p:sp>
      <p:pic>
        <p:nvPicPr>
          <p:cNvPr id="12" name="Picture 11">
            <a:extLst>
              <a:ext uri="{FF2B5EF4-FFF2-40B4-BE49-F238E27FC236}">
                <a16:creationId xmlns:a16="http://schemas.microsoft.com/office/drawing/2014/main" id="{D8FCDAA8-59F8-4379-A757-39DF14F6568B}"/>
              </a:ext>
            </a:extLst>
          </p:cNvPr>
          <p:cNvPicPr>
            <a:picLocks noChangeAspect="1"/>
          </p:cNvPicPr>
          <p:nvPr/>
        </p:nvPicPr>
        <p:blipFill>
          <a:blip r:embed="rId3"/>
          <a:stretch>
            <a:fillRect/>
          </a:stretch>
        </p:blipFill>
        <p:spPr>
          <a:xfrm>
            <a:off x="6566392" y="2012304"/>
            <a:ext cx="2597322" cy="2594919"/>
          </a:xfrm>
          <a:prstGeom prst="rect">
            <a:avLst/>
          </a:prstGeom>
        </p:spPr>
      </p:pic>
      <p:pic>
        <p:nvPicPr>
          <p:cNvPr id="13" name="Picture 12" descr="Graphical user interface, diagram, application&#10;&#10;Description automatically generated">
            <a:extLst>
              <a:ext uri="{FF2B5EF4-FFF2-40B4-BE49-F238E27FC236}">
                <a16:creationId xmlns:a16="http://schemas.microsoft.com/office/drawing/2014/main" id="{0819F89C-5A60-44A2-9A6C-9D210C6E4620}"/>
              </a:ext>
            </a:extLst>
          </p:cNvPr>
          <p:cNvPicPr>
            <a:picLocks noChangeAspect="1"/>
          </p:cNvPicPr>
          <p:nvPr/>
        </p:nvPicPr>
        <p:blipFill>
          <a:blip r:embed="rId4"/>
          <a:stretch>
            <a:fillRect/>
          </a:stretch>
        </p:blipFill>
        <p:spPr>
          <a:xfrm>
            <a:off x="1828001" y="2013504"/>
            <a:ext cx="2594919" cy="2592518"/>
          </a:xfrm>
          <a:prstGeom prst="rect">
            <a:avLst/>
          </a:prstGeom>
        </p:spPr>
      </p:pic>
    </p:spTree>
    <p:extLst>
      <p:ext uri="{BB962C8B-B14F-4D97-AF65-F5344CB8AC3E}">
        <p14:creationId xmlns:p14="http://schemas.microsoft.com/office/powerpoint/2010/main" val="2836339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D99-154E-4F01-BC81-890D8BCB6BDD}"/>
              </a:ext>
            </a:extLst>
          </p:cNvPr>
          <p:cNvSpPr>
            <a:spLocks noGrp="1"/>
          </p:cNvSpPr>
          <p:nvPr>
            <p:ph type="title"/>
          </p:nvPr>
        </p:nvSpPr>
        <p:spPr/>
        <p:txBody>
          <a:bodyPr/>
          <a:lstStyle/>
          <a:p>
            <a:r>
              <a:rPr lang="en-AU">
                <a:ea typeface="+mj-lt"/>
                <a:cs typeface="+mj-lt"/>
              </a:rPr>
              <a:t>Social posts (targeting VIC travellers entering NSW)</a:t>
            </a:r>
          </a:p>
        </p:txBody>
      </p:sp>
      <p:sp>
        <p:nvSpPr>
          <p:cNvPr id="4" name="Slide Number Placeholder 3">
            <a:extLst>
              <a:ext uri="{FF2B5EF4-FFF2-40B4-BE49-F238E27FC236}">
                <a16:creationId xmlns:a16="http://schemas.microsoft.com/office/drawing/2014/main" id="{6C6AB456-C5FB-4028-88DB-7F5C194D3651}"/>
              </a:ext>
            </a:extLst>
          </p:cNvPr>
          <p:cNvSpPr>
            <a:spLocks noGrp="1"/>
          </p:cNvSpPr>
          <p:nvPr>
            <p:ph type="sldNum" sz="quarter" idx="12"/>
          </p:nvPr>
        </p:nvSpPr>
        <p:spPr/>
        <p:txBody>
          <a:bodyPr/>
          <a:lstStyle/>
          <a:p>
            <a:pPr>
              <a:defRPr/>
            </a:pPr>
            <a:fld id="{A4F0BC93-622D-4964-921F-55B8C667A1AC}" type="slidenum">
              <a:rPr lang="en-AU" smtClean="0"/>
              <a:pPr>
                <a:defRPr/>
              </a:pPr>
              <a:t>12</a:t>
            </a:fld>
            <a:endParaRPr lang="en-AU"/>
          </a:p>
        </p:txBody>
      </p:sp>
      <p:sp>
        <p:nvSpPr>
          <p:cNvPr id="8" name="Rectangle 7">
            <a:extLst>
              <a:ext uri="{FF2B5EF4-FFF2-40B4-BE49-F238E27FC236}">
                <a16:creationId xmlns:a16="http://schemas.microsoft.com/office/drawing/2014/main" id="{4F179030-4139-44BE-A92B-86E388B9FDB6}"/>
              </a:ext>
            </a:extLst>
          </p:cNvPr>
          <p:cNvSpPr/>
          <p:nvPr/>
        </p:nvSpPr>
        <p:spPr>
          <a:xfrm>
            <a:off x="1583015" y="4792459"/>
            <a:ext cx="2739721" cy="101566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AU" sz="1200" b="1">
                <a:solidFill>
                  <a:srgbClr val="000000"/>
                </a:solidFill>
                <a:latin typeface="Arial"/>
                <a:cs typeface="Arial"/>
              </a:rPr>
              <a:t>Post: </a:t>
            </a:r>
          </a:p>
          <a:p>
            <a:pPr fontAlgn="base"/>
            <a:r>
              <a:rPr lang="en-US" sz="1200">
                <a:latin typeface="Arial"/>
                <a:cs typeface="Calibri"/>
              </a:rPr>
              <a:t>COVID-19 restrictions are in place to keep you safe while you’re in New South Wales. Visit nsw.gov.au for the most up to date information.</a:t>
            </a:r>
            <a:endParaRPr lang="en-NZ" sz="1200">
              <a:solidFill>
                <a:srgbClr val="000000"/>
              </a:solidFill>
              <a:latin typeface="Arial"/>
              <a:cs typeface="Calibri"/>
            </a:endParaRPr>
          </a:p>
        </p:txBody>
      </p:sp>
      <p:sp>
        <p:nvSpPr>
          <p:cNvPr id="9" name="Rectangle 8">
            <a:extLst>
              <a:ext uri="{FF2B5EF4-FFF2-40B4-BE49-F238E27FC236}">
                <a16:creationId xmlns:a16="http://schemas.microsoft.com/office/drawing/2014/main" id="{492364E5-3274-41DE-BF62-6121A4AB86DD}"/>
              </a:ext>
            </a:extLst>
          </p:cNvPr>
          <p:cNvSpPr/>
          <p:nvPr/>
        </p:nvSpPr>
        <p:spPr>
          <a:xfrm>
            <a:off x="6790908" y="4792459"/>
            <a:ext cx="2789610" cy="138499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AU" sz="1200" b="1">
                <a:solidFill>
                  <a:srgbClr val="000000"/>
                </a:solidFill>
                <a:latin typeface="Arial"/>
                <a:cs typeface="Arial"/>
              </a:rPr>
              <a:t>Post:</a:t>
            </a:r>
          </a:p>
          <a:p>
            <a:r>
              <a:rPr lang="en-US" sz="1200">
                <a:latin typeface="Arial"/>
                <a:cs typeface="Calibri"/>
              </a:rPr>
              <a:t>We want you to enjoy your time in New South Wales. That’s why we’re asking everyone to be COVID Safe. Learn how you can play your part and keep up to date with the latest restrictions. Visit nsw.gov.au</a:t>
            </a:r>
            <a:endParaRPr lang="en-NZ" sz="1200">
              <a:latin typeface="Arial"/>
              <a:cs typeface="Calibri"/>
            </a:endParaRPr>
          </a:p>
        </p:txBody>
      </p:sp>
      <p:sp>
        <p:nvSpPr>
          <p:cNvPr id="10" name="TextBox 3">
            <a:extLst>
              <a:ext uri="{FF2B5EF4-FFF2-40B4-BE49-F238E27FC236}">
                <a16:creationId xmlns:a16="http://schemas.microsoft.com/office/drawing/2014/main" id="{FFA92022-0C5A-4689-A1FE-4C767ABDF0E1}"/>
              </a:ext>
            </a:extLst>
          </p:cNvPr>
          <p:cNvSpPr txBox="1"/>
          <p:nvPr/>
        </p:nvSpPr>
        <p:spPr>
          <a:xfrm>
            <a:off x="514905" y="1633493"/>
            <a:ext cx="88776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a:t>Tiles:</a:t>
            </a:r>
            <a:endParaRPr lang="en-NZ" sz="1400"/>
          </a:p>
        </p:txBody>
      </p:sp>
      <p:pic>
        <p:nvPicPr>
          <p:cNvPr id="12" name="Picture 11" descr="Diagram&#10;&#10;Description automatically generated">
            <a:extLst>
              <a:ext uri="{FF2B5EF4-FFF2-40B4-BE49-F238E27FC236}">
                <a16:creationId xmlns:a16="http://schemas.microsoft.com/office/drawing/2014/main" id="{67D82EF3-61F2-4424-80A8-BE3E4B2CE896}"/>
              </a:ext>
            </a:extLst>
          </p:cNvPr>
          <p:cNvPicPr>
            <a:picLocks noChangeAspect="1"/>
          </p:cNvPicPr>
          <p:nvPr/>
        </p:nvPicPr>
        <p:blipFill>
          <a:blip r:embed="rId2"/>
          <a:stretch>
            <a:fillRect/>
          </a:stretch>
        </p:blipFill>
        <p:spPr>
          <a:xfrm>
            <a:off x="1579536" y="1941163"/>
            <a:ext cx="2743200" cy="27432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5C7F617-FC6C-4AB2-941E-CC1F1C441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098" y="1941163"/>
            <a:ext cx="2734526" cy="2731996"/>
          </a:xfrm>
          <a:prstGeom prst="rect">
            <a:avLst/>
          </a:prstGeom>
        </p:spPr>
      </p:pic>
    </p:spTree>
    <p:extLst>
      <p:ext uri="{BB962C8B-B14F-4D97-AF65-F5344CB8AC3E}">
        <p14:creationId xmlns:p14="http://schemas.microsoft.com/office/powerpoint/2010/main" val="301100468"/>
      </p:ext>
    </p:extLst>
  </p:cSld>
  <p:clrMapOvr>
    <a:masterClrMapping/>
  </p:clrMapOvr>
  <p:extLst>
    <p:ext uri="{6950BFC3-D8DA-4A85-94F7-54DA5524770B}">
      <p188:commentRel xmlns=""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AD0F0-0A9D-4FAE-83C1-F40090EE068B}"/>
              </a:ext>
            </a:extLst>
          </p:cNvPr>
          <p:cNvSpPr>
            <a:spLocks noGrp="1"/>
          </p:cNvSpPr>
          <p:nvPr>
            <p:ph type="ctrTitle"/>
          </p:nvPr>
        </p:nvSpPr>
        <p:spPr>
          <a:xfrm>
            <a:off x="719403" y="1814959"/>
            <a:ext cx="10890706" cy="1470025"/>
          </a:xfrm>
        </p:spPr>
        <p:txBody>
          <a:bodyPr/>
          <a:lstStyle/>
          <a:p>
            <a:r>
              <a:rPr lang="en-AU" sz="2800">
                <a:ea typeface="+mj-lt"/>
                <a:cs typeface="+mj-lt"/>
              </a:rPr>
              <a:t>Border community assets</a:t>
            </a:r>
          </a:p>
          <a:p>
            <a:endParaRPr lang="en-AU" sz="2800">
              <a:cs typeface="Arial"/>
            </a:endParaRPr>
          </a:p>
        </p:txBody>
      </p:sp>
    </p:spTree>
    <p:extLst>
      <p:ext uri="{BB962C8B-B14F-4D97-AF65-F5344CB8AC3E}">
        <p14:creationId xmlns:p14="http://schemas.microsoft.com/office/powerpoint/2010/main" val="307839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D99-154E-4F01-BC81-890D8BCB6BDD}"/>
              </a:ext>
            </a:extLst>
          </p:cNvPr>
          <p:cNvSpPr>
            <a:spLocks noGrp="1"/>
          </p:cNvSpPr>
          <p:nvPr>
            <p:ph type="title"/>
          </p:nvPr>
        </p:nvSpPr>
        <p:spPr/>
        <p:txBody>
          <a:bodyPr/>
          <a:lstStyle/>
          <a:p>
            <a:r>
              <a:rPr lang="en-AU">
                <a:ea typeface="+mj-lt"/>
                <a:cs typeface="+mj-lt"/>
              </a:rPr>
              <a:t>Newsletter/website copy (local government to border communities)</a:t>
            </a:r>
            <a:endParaRPr lang="en-US">
              <a:ea typeface="+mj-lt"/>
              <a:cs typeface="+mj-lt"/>
            </a:endParaRPr>
          </a:p>
        </p:txBody>
      </p:sp>
      <p:sp>
        <p:nvSpPr>
          <p:cNvPr id="3" name="Content Placeholder 2">
            <a:extLst>
              <a:ext uri="{FF2B5EF4-FFF2-40B4-BE49-F238E27FC236}">
                <a16:creationId xmlns:a16="http://schemas.microsoft.com/office/drawing/2014/main" id="{8F731FA9-7564-450D-A051-22DB613983AB}"/>
              </a:ext>
            </a:extLst>
          </p:cNvPr>
          <p:cNvSpPr>
            <a:spLocks noGrp="1"/>
          </p:cNvSpPr>
          <p:nvPr>
            <p:ph idx="1"/>
          </p:nvPr>
        </p:nvSpPr>
        <p:spPr/>
        <p:txBody>
          <a:bodyPr>
            <a:normAutofit fontScale="62500" lnSpcReduction="20000"/>
          </a:bodyPr>
          <a:lstStyle/>
          <a:p>
            <a:pPr marL="0" indent="0">
              <a:lnSpc>
                <a:spcPct val="120000"/>
              </a:lnSpc>
              <a:spcBef>
                <a:spcPts val="0"/>
              </a:spcBef>
              <a:spcAft>
                <a:spcPts val="1200"/>
              </a:spcAft>
              <a:buNone/>
            </a:pPr>
            <a:r>
              <a:rPr lang="en-AU" b="1" dirty="0"/>
              <a:t>NSW-VIC border reopening: getting our communities back together</a:t>
            </a:r>
          </a:p>
          <a:p>
            <a:pPr marL="0" indent="0">
              <a:lnSpc>
                <a:spcPct val="120000"/>
              </a:lnSpc>
              <a:spcBef>
                <a:spcPts val="0"/>
              </a:spcBef>
              <a:spcAft>
                <a:spcPts val="1200"/>
              </a:spcAft>
              <a:buNone/>
            </a:pPr>
            <a:r>
              <a:rPr lang="en-AU" dirty="0"/>
              <a:t>Free movement between NSW and Victoria will begin at 12:01am on Monday 23 November, as announced by NSW Premier.</a:t>
            </a:r>
          </a:p>
          <a:p>
            <a:pPr marL="0" indent="0">
              <a:lnSpc>
                <a:spcPct val="120000"/>
              </a:lnSpc>
              <a:spcBef>
                <a:spcPts val="0"/>
              </a:spcBef>
              <a:spcAft>
                <a:spcPts val="1200"/>
              </a:spcAft>
              <a:buNone/>
            </a:pPr>
            <a:r>
              <a:rPr lang="en-AU" dirty="0"/>
              <a:t>We want to thank you for your patience during this difficult time. We have protected each other and our local community by being COVID Safe.</a:t>
            </a:r>
          </a:p>
          <a:p>
            <a:pPr marL="0" indent="0">
              <a:lnSpc>
                <a:spcPct val="120000"/>
              </a:lnSpc>
              <a:spcBef>
                <a:spcPts val="0"/>
              </a:spcBef>
              <a:spcAft>
                <a:spcPts val="1200"/>
              </a:spcAft>
              <a:buNone/>
            </a:pPr>
            <a:r>
              <a:rPr lang="en-AU" dirty="0"/>
              <a:t>Now we are ready to reopen, to give people confidence to make plans and reunite with family in the lead up to the holidays.</a:t>
            </a:r>
          </a:p>
          <a:p>
            <a:pPr marL="0" indent="0">
              <a:lnSpc>
                <a:spcPct val="120000"/>
              </a:lnSpc>
              <a:spcBef>
                <a:spcPts val="0"/>
              </a:spcBef>
              <a:spcAft>
                <a:spcPts val="1200"/>
              </a:spcAft>
              <a:buNone/>
            </a:pPr>
            <a:r>
              <a:rPr lang="en-AU" dirty="0"/>
              <a:t>Let’s remain vigilant</a:t>
            </a:r>
          </a:p>
          <a:p>
            <a:pPr marL="0" indent="0">
              <a:lnSpc>
                <a:spcPct val="120000"/>
              </a:lnSpc>
              <a:spcBef>
                <a:spcPts val="0"/>
              </a:spcBef>
              <a:spcAft>
                <a:spcPts val="1200"/>
              </a:spcAft>
              <a:buNone/>
            </a:pPr>
            <a:r>
              <a:rPr lang="en-AU" dirty="0"/>
              <a:t>We all still have a part to play in keeping COVID Safe. We're asking everyone in the community – in both NSW and Victoria know the rules and to follow COVID Safe best practice wherever they are.</a:t>
            </a:r>
          </a:p>
          <a:p>
            <a:pPr marL="0" indent="0">
              <a:lnSpc>
                <a:spcPct val="120000"/>
              </a:lnSpc>
              <a:spcBef>
                <a:spcPts val="0"/>
              </a:spcBef>
              <a:spcAft>
                <a:spcPts val="1200"/>
              </a:spcAft>
              <a:buNone/>
            </a:pPr>
            <a:r>
              <a:rPr lang="en-AU" dirty="0"/>
              <a:t>The most up-to-date information on what to do in NSW can be found at nsw.gov.au, and in VIC at www.coronavirus.vic.gov.au</a:t>
            </a:r>
          </a:p>
          <a:p>
            <a:pPr marL="0" indent="0">
              <a:lnSpc>
                <a:spcPct val="120000"/>
              </a:lnSpc>
              <a:spcBef>
                <a:spcPts val="0"/>
              </a:spcBef>
              <a:spcAft>
                <a:spcPts val="1200"/>
              </a:spcAft>
              <a:buNone/>
            </a:pPr>
            <a:r>
              <a:rPr lang="en-AU" dirty="0"/>
              <a:t>And don't forget to: stay home if you have any symptoms and get tested or re-tested. Check-in when you visit a venue or business </a:t>
            </a:r>
            <a:r>
              <a:rPr lang="en-AU"/>
              <a:t>if required. </a:t>
            </a:r>
            <a:r>
              <a:rPr lang="en-AU" dirty="0"/>
              <a:t>Stay 1.5m apart from others or wear a mask when you can’t. Wash your hands frequently. And if you’re a business, make sure you have a COVID Safety plan.</a:t>
            </a:r>
          </a:p>
          <a:p>
            <a:pPr marL="0" indent="0">
              <a:lnSpc>
                <a:spcPct val="120000"/>
              </a:lnSpc>
              <a:spcBef>
                <a:spcPts val="0"/>
              </a:spcBef>
              <a:spcAft>
                <a:spcPts val="1200"/>
              </a:spcAft>
              <a:buNone/>
            </a:pPr>
            <a:r>
              <a:rPr lang="en-AU" dirty="0"/>
              <a:t>The NSW Government has worked closely with the Victorian Government throughout the border closure and has strengthened processes to support contact tracing across the two States. Full details on border crossing rules can be found here https://www.nsw.gov.au/covid-19/what-you-can-and-cant-do-under-rules/border-restrictions#border-entry-rules</a:t>
            </a:r>
          </a:p>
          <a:p>
            <a:pPr marL="0" indent="0">
              <a:lnSpc>
                <a:spcPct val="120000"/>
              </a:lnSpc>
              <a:spcBef>
                <a:spcPts val="0"/>
              </a:spcBef>
              <a:spcAft>
                <a:spcPts val="1200"/>
              </a:spcAft>
              <a:buNone/>
            </a:pPr>
            <a:r>
              <a:rPr lang="en-AU" dirty="0"/>
              <a:t>It’s great to be back together – let’s remain COVID Safe.</a:t>
            </a:r>
          </a:p>
        </p:txBody>
      </p:sp>
      <p:sp>
        <p:nvSpPr>
          <p:cNvPr id="4" name="Slide Number Placeholder 3">
            <a:extLst>
              <a:ext uri="{FF2B5EF4-FFF2-40B4-BE49-F238E27FC236}">
                <a16:creationId xmlns:a16="http://schemas.microsoft.com/office/drawing/2014/main" id="{6C6AB456-C5FB-4028-88DB-7F5C194D3651}"/>
              </a:ext>
            </a:extLst>
          </p:cNvPr>
          <p:cNvSpPr>
            <a:spLocks noGrp="1"/>
          </p:cNvSpPr>
          <p:nvPr>
            <p:ph type="sldNum" sz="quarter" idx="12"/>
          </p:nvPr>
        </p:nvSpPr>
        <p:spPr/>
        <p:txBody>
          <a:bodyPr/>
          <a:lstStyle/>
          <a:p>
            <a:pPr>
              <a:defRPr/>
            </a:pPr>
            <a:fld id="{A4F0BC93-622D-4964-921F-55B8C667A1AC}" type="slidenum">
              <a:rPr lang="en-AU" smtClean="0"/>
              <a:pPr>
                <a:defRPr/>
              </a:pPr>
              <a:t>14</a:t>
            </a:fld>
            <a:endParaRPr lang="en-AU"/>
          </a:p>
        </p:txBody>
      </p:sp>
    </p:spTree>
    <p:extLst>
      <p:ext uri="{BB962C8B-B14F-4D97-AF65-F5344CB8AC3E}">
        <p14:creationId xmlns:p14="http://schemas.microsoft.com/office/powerpoint/2010/main" val="4231045190"/>
      </p:ext>
    </p:extLst>
  </p:cSld>
  <p:clrMapOvr>
    <a:masterClrMapping/>
  </p:clrMapOvr>
  <p:extLst>
    <p:ext uri="{6950BFC3-D8DA-4A85-94F7-54DA5524770B}">
      <p188:commentRel xmlns:p188="http://schemas.microsoft.com/office/powerpoint/2018/8/main" xmlns=""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D99-154E-4F01-BC81-890D8BCB6BDD}"/>
              </a:ext>
            </a:extLst>
          </p:cNvPr>
          <p:cNvSpPr>
            <a:spLocks noGrp="1"/>
          </p:cNvSpPr>
          <p:nvPr>
            <p:ph type="title"/>
          </p:nvPr>
        </p:nvSpPr>
        <p:spPr/>
        <p:txBody>
          <a:bodyPr/>
          <a:lstStyle/>
          <a:p>
            <a:r>
              <a:rPr lang="en-AU">
                <a:ea typeface="+mj-lt"/>
                <a:cs typeface="+mj-lt"/>
              </a:rPr>
              <a:t>Social posts (local government to border communities)</a:t>
            </a:r>
          </a:p>
        </p:txBody>
      </p:sp>
      <p:sp>
        <p:nvSpPr>
          <p:cNvPr id="4" name="Slide Number Placeholder 3">
            <a:extLst>
              <a:ext uri="{FF2B5EF4-FFF2-40B4-BE49-F238E27FC236}">
                <a16:creationId xmlns:a16="http://schemas.microsoft.com/office/drawing/2014/main" id="{6C6AB456-C5FB-4028-88DB-7F5C194D3651}"/>
              </a:ext>
            </a:extLst>
          </p:cNvPr>
          <p:cNvSpPr>
            <a:spLocks noGrp="1"/>
          </p:cNvSpPr>
          <p:nvPr>
            <p:ph type="sldNum" sz="quarter" idx="12"/>
          </p:nvPr>
        </p:nvSpPr>
        <p:spPr/>
        <p:txBody>
          <a:bodyPr/>
          <a:lstStyle/>
          <a:p>
            <a:pPr>
              <a:defRPr/>
            </a:pPr>
            <a:fld id="{A4F0BC93-622D-4964-921F-55B8C667A1AC}" type="slidenum">
              <a:rPr lang="en-AU" smtClean="0"/>
              <a:pPr>
                <a:defRPr/>
              </a:pPr>
              <a:t>15</a:t>
            </a:fld>
            <a:endParaRPr lang="en-AU"/>
          </a:p>
        </p:txBody>
      </p:sp>
      <p:sp>
        <p:nvSpPr>
          <p:cNvPr id="9" name="Rectangle 8">
            <a:extLst>
              <a:ext uri="{FF2B5EF4-FFF2-40B4-BE49-F238E27FC236}">
                <a16:creationId xmlns:a16="http://schemas.microsoft.com/office/drawing/2014/main" id="{5816EFF7-CB33-47F5-81D7-21AD9F23ADCA}"/>
              </a:ext>
            </a:extLst>
          </p:cNvPr>
          <p:cNvSpPr/>
          <p:nvPr/>
        </p:nvSpPr>
        <p:spPr>
          <a:xfrm>
            <a:off x="762624" y="4787262"/>
            <a:ext cx="2823942" cy="120032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200" b="1">
                <a:latin typeface="Arial"/>
                <a:cs typeface="Calibri"/>
              </a:rPr>
              <a:t>Post: </a:t>
            </a:r>
            <a:endParaRPr lang="en-US"/>
          </a:p>
          <a:p>
            <a:r>
              <a:rPr lang="en-NZ" sz="1200">
                <a:ea typeface="+mn-lt"/>
                <a:cs typeface="+mn-lt"/>
              </a:rPr>
              <a:t>We all have a part to play in keeping COVID Safe. We're asking everyone in the community – in both NSW and Victoria – to know the local rules and to follow COVID Safe guidelines.</a:t>
            </a:r>
            <a:endParaRPr lang="en-NZ"/>
          </a:p>
        </p:txBody>
      </p:sp>
      <p:sp>
        <p:nvSpPr>
          <p:cNvPr id="11" name="Rectangle 10">
            <a:extLst>
              <a:ext uri="{FF2B5EF4-FFF2-40B4-BE49-F238E27FC236}">
                <a16:creationId xmlns:a16="http://schemas.microsoft.com/office/drawing/2014/main" id="{8F756352-86CA-4426-A4BE-4053F781F02A}"/>
              </a:ext>
            </a:extLst>
          </p:cNvPr>
          <p:cNvSpPr/>
          <p:nvPr/>
        </p:nvSpPr>
        <p:spPr>
          <a:xfrm>
            <a:off x="4530205" y="4787262"/>
            <a:ext cx="2880654" cy="15696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AU" sz="1200" b="1">
                <a:solidFill>
                  <a:srgbClr val="000000"/>
                </a:solidFill>
              </a:rPr>
              <a:t>Post: </a:t>
            </a:r>
            <a:endParaRPr lang="en-NZ" sz="1200">
              <a:ea typeface="+mn-lt"/>
              <a:cs typeface="+mn-lt"/>
            </a:endParaRPr>
          </a:p>
          <a:p>
            <a:r>
              <a:rPr lang="en-NZ" sz="1200">
                <a:ea typeface="+mn-lt"/>
                <a:cs typeface="+mn-lt"/>
              </a:rPr>
              <a:t>The NSW Government is reopening the border with Victoria at 12.01am on Monday 23 November. We want to thank you for your patience during this difficult time. We have protected each other and our local community by being COVID Safe.</a:t>
            </a:r>
            <a:endParaRPr lang="en-NZ" sz="1200">
              <a:solidFill>
                <a:srgbClr val="000000"/>
              </a:solidFill>
              <a:cs typeface="Arial"/>
            </a:endParaRPr>
          </a:p>
        </p:txBody>
      </p:sp>
      <p:sp>
        <p:nvSpPr>
          <p:cNvPr id="13" name="Rectangle 12">
            <a:extLst>
              <a:ext uri="{FF2B5EF4-FFF2-40B4-BE49-F238E27FC236}">
                <a16:creationId xmlns:a16="http://schemas.microsoft.com/office/drawing/2014/main" id="{8905E1E2-20E7-4881-920C-14A9596CF718}"/>
              </a:ext>
            </a:extLst>
          </p:cNvPr>
          <p:cNvSpPr/>
          <p:nvPr/>
        </p:nvSpPr>
        <p:spPr>
          <a:xfrm>
            <a:off x="8241964" y="4785414"/>
            <a:ext cx="2880653" cy="193899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200" b="1">
                <a:solidFill>
                  <a:srgbClr val="000000"/>
                </a:solidFill>
              </a:rPr>
              <a:t>Post: </a:t>
            </a:r>
            <a:endParaRPr lang="en-NZ" sz="1200"/>
          </a:p>
          <a:p>
            <a:r>
              <a:rPr lang="en-NZ" sz="1200"/>
              <a:t>The NSW Government has opened the border with Victoria as of 12.01am on Monday 23 November. </a:t>
            </a:r>
            <a:r>
              <a:rPr lang="en-NZ" sz="1200">
                <a:ea typeface="+mn-lt"/>
                <a:cs typeface="+mn-lt"/>
              </a:rPr>
              <a:t>We thank you for your patience during this difficult time. But we mustn't be complacent. Don’t forget to stay home if you have any symptoms and get tested, stay 1.5m apart from others or wear a mask if you can't.</a:t>
            </a:r>
            <a:endParaRPr lang="en-NZ" sz="1200">
              <a:solidFill>
                <a:srgbClr val="000000"/>
              </a:solidFill>
              <a:cs typeface="Arial"/>
            </a:endParaRPr>
          </a:p>
        </p:txBody>
      </p:sp>
      <p:sp>
        <p:nvSpPr>
          <p:cNvPr id="15" name="TextBox 4">
            <a:extLst>
              <a:ext uri="{FF2B5EF4-FFF2-40B4-BE49-F238E27FC236}">
                <a16:creationId xmlns:a16="http://schemas.microsoft.com/office/drawing/2014/main" id="{6201B0FB-1C77-4856-9A38-CBAC2D5B026D}"/>
              </a:ext>
            </a:extLst>
          </p:cNvPr>
          <p:cNvSpPr txBox="1"/>
          <p:nvPr/>
        </p:nvSpPr>
        <p:spPr>
          <a:xfrm>
            <a:off x="514905" y="1633493"/>
            <a:ext cx="88776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a:t>Tiles:</a:t>
            </a:r>
            <a:endParaRPr lang="en-NZ" sz="1400"/>
          </a:p>
        </p:txBody>
      </p:sp>
      <p:pic>
        <p:nvPicPr>
          <p:cNvPr id="16" name="Picture 15" descr="A picture containing application&#10;&#10;Description automatically generated">
            <a:extLst>
              <a:ext uri="{FF2B5EF4-FFF2-40B4-BE49-F238E27FC236}">
                <a16:creationId xmlns:a16="http://schemas.microsoft.com/office/drawing/2014/main" id="{5C5A0589-D712-4FFB-9518-E85598D62223}"/>
              </a:ext>
            </a:extLst>
          </p:cNvPr>
          <p:cNvPicPr>
            <a:picLocks noChangeAspect="1"/>
          </p:cNvPicPr>
          <p:nvPr/>
        </p:nvPicPr>
        <p:blipFill>
          <a:blip r:embed="rId2"/>
          <a:stretch>
            <a:fillRect/>
          </a:stretch>
        </p:blipFill>
        <p:spPr>
          <a:xfrm>
            <a:off x="843366" y="1992824"/>
            <a:ext cx="2743200" cy="2743200"/>
          </a:xfrm>
          <a:prstGeom prst="rect">
            <a:avLst/>
          </a:prstGeom>
        </p:spPr>
      </p:pic>
      <p:pic>
        <p:nvPicPr>
          <p:cNvPr id="17" name="Picture 16" descr="Graphical user interface, text, application&#10;&#10;Description automatically generated">
            <a:extLst>
              <a:ext uri="{FF2B5EF4-FFF2-40B4-BE49-F238E27FC236}">
                <a16:creationId xmlns:a16="http://schemas.microsoft.com/office/drawing/2014/main" id="{B2406DCB-554D-45A8-A119-5923CEABC519}"/>
              </a:ext>
            </a:extLst>
          </p:cNvPr>
          <p:cNvPicPr>
            <a:picLocks noChangeAspect="1"/>
          </p:cNvPicPr>
          <p:nvPr/>
        </p:nvPicPr>
        <p:blipFill>
          <a:blip r:embed="rId3"/>
          <a:stretch>
            <a:fillRect/>
          </a:stretch>
        </p:blipFill>
        <p:spPr>
          <a:xfrm>
            <a:off x="4608163" y="1992824"/>
            <a:ext cx="2743200" cy="2743200"/>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1ABA8806-0D7D-437B-8DDF-852A9002A87A}"/>
              </a:ext>
            </a:extLst>
          </p:cNvPr>
          <p:cNvPicPr>
            <a:picLocks noChangeAspect="1"/>
          </p:cNvPicPr>
          <p:nvPr/>
        </p:nvPicPr>
        <p:blipFill>
          <a:blip r:embed="rId4"/>
          <a:stretch>
            <a:fillRect/>
          </a:stretch>
        </p:blipFill>
        <p:spPr>
          <a:xfrm>
            <a:off x="8240127" y="1992824"/>
            <a:ext cx="2743200" cy="2743200"/>
          </a:xfrm>
          <a:prstGeom prst="rect">
            <a:avLst/>
          </a:prstGeom>
        </p:spPr>
      </p:pic>
    </p:spTree>
    <p:extLst>
      <p:ext uri="{BB962C8B-B14F-4D97-AF65-F5344CB8AC3E}">
        <p14:creationId xmlns:p14="http://schemas.microsoft.com/office/powerpoint/2010/main" val="1925342541"/>
      </p:ext>
    </p:extLst>
  </p:cSld>
  <p:clrMapOvr>
    <a:masterClrMapping/>
  </p:clrMapOvr>
  <p:extLst>
    <p:ext uri="{6950BFC3-D8DA-4A85-94F7-54DA5524770B}">
      <p188:commentRel xmlns="" xmlns:p188="http://schemas.microsoft.com/office/powerpoint/2018/8/main" r:id="rId5"/>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D99-154E-4F01-BC81-890D8BCB6BDD}"/>
              </a:ext>
            </a:extLst>
          </p:cNvPr>
          <p:cNvSpPr>
            <a:spLocks noGrp="1"/>
          </p:cNvSpPr>
          <p:nvPr>
            <p:ph type="title"/>
          </p:nvPr>
        </p:nvSpPr>
        <p:spPr/>
        <p:txBody>
          <a:bodyPr/>
          <a:lstStyle/>
          <a:p>
            <a:r>
              <a:rPr lang="en-GB">
                <a:ea typeface="+mj-lt"/>
                <a:cs typeface="+mj-lt"/>
              </a:rPr>
              <a:t>Purpose - stakeholder toolkit</a:t>
            </a:r>
          </a:p>
        </p:txBody>
      </p:sp>
      <p:sp>
        <p:nvSpPr>
          <p:cNvPr id="4" name="Slide Number Placeholder 3">
            <a:extLst>
              <a:ext uri="{FF2B5EF4-FFF2-40B4-BE49-F238E27FC236}">
                <a16:creationId xmlns:a16="http://schemas.microsoft.com/office/drawing/2014/main" id="{6C6AB456-C5FB-4028-88DB-7F5C194D3651}"/>
              </a:ext>
            </a:extLst>
          </p:cNvPr>
          <p:cNvSpPr>
            <a:spLocks noGrp="1"/>
          </p:cNvSpPr>
          <p:nvPr>
            <p:ph type="sldNum" sz="quarter" idx="12"/>
          </p:nvPr>
        </p:nvSpPr>
        <p:spPr/>
        <p:txBody>
          <a:bodyPr/>
          <a:lstStyle/>
          <a:p>
            <a:pPr>
              <a:defRPr/>
            </a:pPr>
            <a:fld id="{A4F0BC93-622D-4964-921F-55B8C667A1AC}" type="slidenum">
              <a:rPr lang="en-AU" smtClean="0"/>
              <a:pPr>
                <a:defRPr/>
              </a:pPr>
              <a:t>2</a:t>
            </a:fld>
            <a:endParaRPr lang="en-AU"/>
          </a:p>
        </p:txBody>
      </p:sp>
      <p:sp>
        <p:nvSpPr>
          <p:cNvPr id="7" name="Content Placeholder 6">
            <a:extLst>
              <a:ext uri="{FF2B5EF4-FFF2-40B4-BE49-F238E27FC236}">
                <a16:creationId xmlns:a16="http://schemas.microsoft.com/office/drawing/2014/main" id="{7010209C-AAC4-4DF4-9003-EE95A06FDED3}"/>
              </a:ext>
            </a:extLst>
          </p:cNvPr>
          <p:cNvSpPr>
            <a:spLocks noGrp="1"/>
          </p:cNvSpPr>
          <p:nvPr>
            <p:ph idx="1"/>
          </p:nvPr>
        </p:nvSpPr>
        <p:spPr/>
        <p:txBody>
          <a:bodyPr/>
          <a:lstStyle/>
          <a:p>
            <a:pPr marL="171450" indent="-171450">
              <a:buFont typeface="Arial,Sans-Serif"/>
            </a:pPr>
            <a:r>
              <a:rPr lang="en-NZ" sz="1800">
                <a:cs typeface="Arial"/>
              </a:rPr>
              <a:t>The NSW and Victoria border reopens from Monday 23 November</a:t>
            </a:r>
            <a:endParaRPr lang="en-US" sz="1800">
              <a:ea typeface="+mn-lt"/>
              <a:cs typeface="+mn-lt"/>
            </a:endParaRPr>
          </a:p>
          <a:p>
            <a:pPr marL="0" indent="0">
              <a:buNone/>
            </a:pPr>
            <a:endParaRPr lang="en-NZ" sz="1800">
              <a:ea typeface="+mn-lt"/>
              <a:cs typeface="+mn-lt"/>
            </a:endParaRPr>
          </a:p>
          <a:p>
            <a:pPr marL="171450" indent="-171450">
              <a:buFont typeface="Arial,Sans-Serif"/>
            </a:pPr>
            <a:r>
              <a:rPr lang="en-AU" sz="1800">
                <a:cs typeface="Arial"/>
              </a:rPr>
              <a:t>The reopening will help people on both sides of the border make plans and reunite with family</a:t>
            </a:r>
            <a:endParaRPr lang="en-US" sz="1800">
              <a:ea typeface="+mn-lt"/>
              <a:cs typeface="+mn-lt"/>
            </a:endParaRPr>
          </a:p>
          <a:p>
            <a:pPr marL="0" indent="0">
              <a:buNone/>
            </a:pPr>
            <a:endParaRPr lang="en-AU" sz="1800">
              <a:ea typeface="+mn-lt"/>
              <a:cs typeface="+mn-lt"/>
            </a:endParaRPr>
          </a:p>
          <a:p>
            <a:pPr marL="171450" indent="-171450">
              <a:buFont typeface="Arial,Sans-Serif"/>
            </a:pPr>
            <a:r>
              <a:rPr lang="en-AU" sz="1800">
                <a:cs typeface="Arial"/>
              </a:rPr>
              <a:t>This toolkit contains communication materials that you can share, as well as use on your own channels. It explains how we can open the border and remain COVID Safe.</a:t>
            </a:r>
            <a:endParaRPr lang="en-NZ" sz="1800">
              <a:ea typeface="+mn-lt"/>
              <a:cs typeface="+mn-lt"/>
            </a:endParaRPr>
          </a:p>
          <a:p>
            <a:pPr marL="171450" indent="-171450">
              <a:buFont typeface="Arial,Sans-Serif"/>
              <a:buChar char="•"/>
            </a:pPr>
            <a:endParaRPr lang="en-AU" sz="1800">
              <a:ea typeface="+mn-lt"/>
              <a:cs typeface="+mn-lt"/>
            </a:endParaRPr>
          </a:p>
          <a:p>
            <a:pPr marL="171450" indent="-171450">
              <a:buFont typeface="Arial,Sans-Serif"/>
              <a:buChar char="•"/>
            </a:pPr>
            <a:r>
              <a:rPr lang="en-AU" sz="1800">
                <a:cs typeface="Arial"/>
              </a:rPr>
              <a:t>It includes example messaging, newsletter/website copy and social media assets for wider NSW and border communities </a:t>
            </a:r>
          </a:p>
          <a:p>
            <a:pPr marL="0" indent="0">
              <a:buNone/>
            </a:pPr>
            <a:endParaRPr lang="en-NZ" sz="1800">
              <a:cs typeface="Arial"/>
            </a:endParaRPr>
          </a:p>
          <a:p>
            <a:pPr marL="171450" indent="-171450">
              <a:buFont typeface="Arial,Sans-Serif"/>
            </a:pPr>
            <a:r>
              <a:rPr lang="en-US" sz="1800">
                <a:cs typeface="Arial"/>
              </a:rPr>
              <a:t>It should be used in conjunction with information at nsw.gov.au, which is being updated continuously. This is also where you will find answers to commonly asked questions</a:t>
            </a:r>
            <a:endParaRPr lang="en-GB" sz="1800">
              <a:cs typeface="Arial"/>
            </a:endParaRPr>
          </a:p>
        </p:txBody>
      </p:sp>
    </p:spTree>
    <p:extLst>
      <p:ext uri="{BB962C8B-B14F-4D97-AF65-F5344CB8AC3E}">
        <p14:creationId xmlns:p14="http://schemas.microsoft.com/office/powerpoint/2010/main" val="3398330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D99-154E-4F01-BC81-890D8BCB6BDD}"/>
              </a:ext>
            </a:extLst>
          </p:cNvPr>
          <p:cNvSpPr>
            <a:spLocks noGrp="1"/>
          </p:cNvSpPr>
          <p:nvPr>
            <p:ph type="title"/>
          </p:nvPr>
        </p:nvSpPr>
        <p:spPr/>
        <p:txBody>
          <a:bodyPr/>
          <a:lstStyle/>
          <a:p>
            <a:r>
              <a:rPr lang="en-AU">
                <a:ea typeface="+mj-lt"/>
                <a:cs typeface="+mj-lt"/>
              </a:rPr>
              <a:t>General key messages: NSW / VIC border reopening</a:t>
            </a:r>
            <a:endParaRPr lang="en-US"/>
          </a:p>
        </p:txBody>
      </p:sp>
      <p:sp>
        <p:nvSpPr>
          <p:cNvPr id="4" name="Slide Number Placeholder 3">
            <a:extLst>
              <a:ext uri="{FF2B5EF4-FFF2-40B4-BE49-F238E27FC236}">
                <a16:creationId xmlns:a16="http://schemas.microsoft.com/office/drawing/2014/main" id="{6C6AB456-C5FB-4028-88DB-7F5C194D3651}"/>
              </a:ext>
            </a:extLst>
          </p:cNvPr>
          <p:cNvSpPr>
            <a:spLocks noGrp="1"/>
          </p:cNvSpPr>
          <p:nvPr>
            <p:ph type="sldNum" sz="quarter" idx="12"/>
          </p:nvPr>
        </p:nvSpPr>
        <p:spPr/>
        <p:txBody>
          <a:bodyPr/>
          <a:lstStyle/>
          <a:p>
            <a:pPr>
              <a:defRPr/>
            </a:pPr>
            <a:fld id="{A4F0BC93-622D-4964-921F-55B8C667A1AC}" type="slidenum">
              <a:rPr lang="en-AU" smtClean="0"/>
              <a:pPr>
                <a:defRPr/>
              </a:pPr>
              <a:t>3</a:t>
            </a:fld>
            <a:endParaRPr lang="en-AU"/>
          </a:p>
        </p:txBody>
      </p:sp>
      <p:sp>
        <p:nvSpPr>
          <p:cNvPr id="6" name="TextBox 5">
            <a:extLst>
              <a:ext uri="{FF2B5EF4-FFF2-40B4-BE49-F238E27FC236}">
                <a16:creationId xmlns:a16="http://schemas.microsoft.com/office/drawing/2014/main" id="{318E49F5-FAFA-40D5-9E90-DE55F8ACCA1D}"/>
              </a:ext>
            </a:extLst>
          </p:cNvPr>
          <p:cNvSpPr txBox="1"/>
          <p:nvPr/>
        </p:nvSpPr>
        <p:spPr>
          <a:xfrm>
            <a:off x="574313" y="1482672"/>
            <a:ext cx="91879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cs typeface="Segoe UI"/>
            </a:endParaRPr>
          </a:p>
        </p:txBody>
      </p:sp>
      <p:sp>
        <p:nvSpPr>
          <p:cNvPr id="8" name="TextBox 1">
            <a:extLst>
              <a:ext uri="{FF2B5EF4-FFF2-40B4-BE49-F238E27FC236}">
                <a16:creationId xmlns:a16="http://schemas.microsoft.com/office/drawing/2014/main" id="{81ACDCB8-9101-4EE6-90ED-04CF93DF3ED5}"/>
              </a:ext>
            </a:extLst>
          </p:cNvPr>
          <p:cNvSpPr txBox="1"/>
          <p:nvPr/>
        </p:nvSpPr>
        <p:spPr>
          <a:xfrm>
            <a:off x="574313" y="1485935"/>
            <a:ext cx="591349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t>We are taking another step forward</a:t>
            </a:r>
          </a:p>
        </p:txBody>
      </p:sp>
      <p:sp>
        <p:nvSpPr>
          <p:cNvPr id="9" name="TextBox 2">
            <a:extLst>
              <a:ext uri="{FF2B5EF4-FFF2-40B4-BE49-F238E27FC236}">
                <a16:creationId xmlns:a16="http://schemas.microsoft.com/office/drawing/2014/main" id="{33205532-5325-4AE3-8A66-8D2853D2B26F}"/>
              </a:ext>
            </a:extLst>
          </p:cNvPr>
          <p:cNvSpPr txBox="1"/>
          <p:nvPr/>
        </p:nvSpPr>
        <p:spPr>
          <a:xfrm>
            <a:off x="574313" y="3100107"/>
            <a:ext cx="739986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1600" b="1"/>
              <a:t>Let’s do the right thing</a:t>
            </a:r>
            <a:endParaRPr lang="en-US" sz="1600" b="1"/>
          </a:p>
        </p:txBody>
      </p:sp>
      <p:sp>
        <p:nvSpPr>
          <p:cNvPr id="10" name="TextBox 3">
            <a:extLst>
              <a:ext uri="{FF2B5EF4-FFF2-40B4-BE49-F238E27FC236}">
                <a16:creationId xmlns:a16="http://schemas.microsoft.com/office/drawing/2014/main" id="{8C7517B1-4FE4-4DFF-9DCE-DFA4D38F2344}"/>
              </a:ext>
            </a:extLst>
          </p:cNvPr>
          <p:cNvSpPr txBox="1"/>
          <p:nvPr/>
        </p:nvSpPr>
        <p:spPr>
          <a:xfrm>
            <a:off x="574313" y="4906115"/>
            <a:ext cx="922490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1600" b="1"/>
              <a:t>We know what needs to be done to maintain the path we are on</a:t>
            </a:r>
          </a:p>
        </p:txBody>
      </p:sp>
      <p:sp>
        <p:nvSpPr>
          <p:cNvPr id="11" name="TextBox 4">
            <a:extLst>
              <a:ext uri="{FF2B5EF4-FFF2-40B4-BE49-F238E27FC236}">
                <a16:creationId xmlns:a16="http://schemas.microsoft.com/office/drawing/2014/main" id="{AFCD3FE1-F16D-4498-B009-553C0AFE54DF}"/>
              </a:ext>
            </a:extLst>
          </p:cNvPr>
          <p:cNvSpPr txBox="1"/>
          <p:nvPr/>
        </p:nvSpPr>
        <p:spPr>
          <a:xfrm>
            <a:off x="574313" y="5129847"/>
            <a:ext cx="11235218"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Z" sz="1200"/>
          </a:p>
          <a:p>
            <a:pPr marL="171450" indent="-171450">
              <a:buFont typeface="Arial"/>
              <a:buChar char="•"/>
            </a:pPr>
            <a:r>
              <a:rPr lang="en-NZ" sz="1200"/>
              <a:t>Our priority remains protecting the health and safety of our community while our economy gets back on track</a:t>
            </a:r>
            <a:endParaRPr lang="en-NZ" sz="1200">
              <a:cs typeface="Arial"/>
            </a:endParaRPr>
          </a:p>
          <a:p>
            <a:pPr marL="171450" indent="-171450">
              <a:buFont typeface="Arial"/>
              <a:buChar char="•"/>
            </a:pPr>
            <a:r>
              <a:rPr lang="en-NZ" sz="1200"/>
              <a:t>We are confident the Victorian Government, and the people of the State, are on the right track</a:t>
            </a:r>
            <a:endParaRPr lang="en-NZ" sz="1200" strike="sngStrike">
              <a:cs typeface="Arial"/>
            </a:endParaRPr>
          </a:p>
          <a:p>
            <a:pPr marL="171450" indent="-171450">
              <a:buFont typeface="Arial"/>
              <a:buChar char="•"/>
            </a:pPr>
            <a:r>
              <a:rPr lang="en-NZ" sz="1200"/>
              <a:t>But all states remain at risk of renewed outbreaks</a:t>
            </a:r>
            <a:endParaRPr lang="en-NZ" sz="1200">
              <a:cs typeface="Arial"/>
            </a:endParaRPr>
          </a:p>
          <a:p>
            <a:pPr marL="171450" indent="-171450">
              <a:buFont typeface="Arial"/>
              <a:buChar char="•"/>
            </a:pPr>
            <a:r>
              <a:rPr lang="en-NZ" sz="1200"/>
              <a:t>It’s great to be back together – so let's be vigilant and stay COVID Safe</a:t>
            </a:r>
            <a:endParaRPr lang="en-NZ" sz="1200">
              <a:cs typeface="Arial"/>
            </a:endParaRPr>
          </a:p>
        </p:txBody>
      </p:sp>
      <p:sp>
        <p:nvSpPr>
          <p:cNvPr id="12" name="TextBox 5">
            <a:extLst>
              <a:ext uri="{FF2B5EF4-FFF2-40B4-BE49-F238E27FC236}">
                <a16:creationId xmlns:a16="http://schemas.microsoft.com/office/drawing/2014/main" id="{BDCF84F3-8605-4B16-BE2C-B286184F22EE}"/>
              </a:ext>
            </a:extLst>
          </p:cNvPr>
          <p:cNvSpPr txBox="1"/>
          <p:nvPr/>
        </p:nvSpPr>
        <p:spPr>
          <a:xfrm>
            <a:off x="574313" y="1962661"/>
            <a:ext cx="10786533"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NZ" sz="1200"/>
              <a:t>The NSW Government is reopening the border with Victoria at 12.01am on Monday 23 November</a:t>
            </a:r>
          </a:p>
          <a:p>
            <a:pPr marL="285750" indent="-285750">
              <a:buFont typeface="Arial" panose="020B0604020202020204" pitchFamily="34" charset="0"/>
              <a:buChar char="•"/>
            </a:pPr>
            <a:r>
              <a:rPr lang="en-NZ" sz="1200"/>
              <a:t>We have protected each other and our local community by being COVID Safe</a:t>
            </a:r>
            <a:endParaRPr lang="en-NZ" sz="1200">
              <a:cs typeface="Arial"/>
            </a:endParaRPr>
          </a:p>
          <a:p>
            <a:pPr marL="285750" lvl="0" indent="-285750">
              <a:buFont typeface="Arial" panose="020B0604020202020204" pitchFamily="34" charset="0"/>
              <a:buChar char="•"/>
            </a:pPr>
            <a:r>
              <a:rPr lang="en-NZ" sz="1200"/>
              <a:t>Victoria has worked hard to get the virus under control</a:t>
            </a:r>
            <a:endParaRPr lang="en-NZ" sz="1200">
              <a:cs typeface="Arial"/>
            </a:endParaRPr>
          </a:p>
          <a:p>
            <a:pPr marL="285750" indent="-285750">
              <a:buFont typeface="Arial" panose="020B0604020202020204" pitchFamily="34" charset="0"/>
              <a:buChar char="•"/>
            </a:pPr>
            <a:r>
              <a:rPr lang="en-NZ" sz="1200"/>
              <a:t>Now we are ready to reopen, to give people confidence to make plans and reunite with family in the lead up to the holidays</a:t>
            </a:r>
            <a:endParaRPr lang="en-NZ" sz="1200">
              <a:cs typeface="Arial"/>
            </a:endParaRPr>
          </a:p>
          <a:p>
            <a:pPr marL="285750" indent="-285750">
              <a:buFont typeface="Arial" panose="020B0604020202020204" pitchFamily="34" charset="0"/>
              <a:buChar char="•"/>
            </a:pPr>
            <a:r>
              <a:rPr lang="en-NZ" sz="1200"/>
              <a:t>We want to thank you for your patience, particularly those communities and businesses in border areas</a:t>
            </a:r>
            <a:endParaRPr lang="en-NZ" sz="1200">
              <a:cs typeface="Arial"/>
            </a:endParaRPr>
          </a:p>
        </p:txBody>
      </p:sp>
      <p:sp>
        <p:nvSpPr>
          <p:cNvPr id="13" name="TextBox 6">
            <a:extLst>
              <a:ext uri="{FF2B5EF4-FFF2-40B4-BE49-F238E27FC236}">
                <a16:creationId xmlns:a16="http://schemas.microsoft.com/office/drawing/2014/main" id="{A0BF004A-C997-4C9E-825B-EEE64EF51527}"/>
              </a:ext>
            </a:extLst>
          </p:cNvPr>
          <p:cNvSpPr txBox="1"/>
          <p:nvPr/>
        </p:nvSpPr>
        <p:spPr>
          <a:xfrm>
            <a:off x="574313" y="3341238"/>
            <a:ext cx="1123521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Now that borders are open, there will more visitors to NSW, so we must continue to be vigilant</a:t>
            </a:r>
            <a:endParaRPr lang="en-GB"/>
          </a:p>
          <a:p>
            <a:pPr marL="285750" indent="-285750">
              <a:buFont typeface="Arial" panose="020B0604020202020204" pitchFamily="34" charset="0"/>
              <a:buChar char="•"/>
            </a:pPr>
            <a:r>
              <a:rPr lang="en-GB" sz="1200"/>
              <a:t>We can start doing more of the things we love, however, we all still need to be Covid Safe</a:t>
            </a:r>
            <a:endParaRPr lang="en-GB" sz="1200">
              <a:cs typeface="Arial"/>
            </a:endParaRPr>
          </a:p>
          <a:p>
            <a:pPr marL="285750" indent="-285750">
              <a:buFont typeface="Arial" panose="020B0604020202020204" pitchFamily="34" charset="0"/>
              <a:buChar char="•"/>
            </a:pPr>
            <a:r>
              <a:rPr lang="en-GB" sz="1200"/>
              <a:t>Be aware when you travel outside of NSW, don’t bring COVID-19 back with you</a:t>
            </a:r>
            <a:endParaRPr lang="en-GB" sz="1200">
              <a:cs typeface="Arial"/>
            </a:endParaRPr>
          </a:p>
          <a:p>
            <a:pPr marL="285750" indent="-285750">
              <a:buFont typeface="Arial" panose="020B0604020202020204" pitchFamily="34" charset="0"/>
              <a:buChar char="•"/>
            </a:pPr>
            <a:r>
              <a:rPr lang="en-GB" sz="1200"/>
              <a:t>Help us keep NSW, and each other safe</a:t>
            </a:r>
            <a:endParaRPr lang="en-NZ" sz="1200">
              <a:highlight>
                <a:srgbClr val="FFFF00"/>
              </a:highlight>
            </a:endParaRPr>
          </a:p>
          <a:p>
            <a:pPr marL="285750" indent="-285750">
              <a:buFont typeface="Arial" panose="020B0604020202020204" pitchFamily="34" charset="0"/>
              <a:buChar char="•"/>
            </a:pPr>
            <a:r>
              <a:rPr lang="en-NZ" sz="1200"/>
              <a:t>The most up-to-date information on what to do in NSW can be found at </a:t>
            </a:r>
            <a:r>
              <a:rPr lang="en-NZ" sz="1200">
                <a:hlinkClick r:id="rId2"/>
              </a:rPr>
              <a:t>nsw.gov.au</a:t>
            </a:r>
            <a:r>
              <a:rPr lang="en-NZ" sz="1200"/>
              <a:t>, and in VIC at</a:t>
            </a:r>
            <a:r>
              <a:rPr lang="en-NZ" sz="1200" b="1">
                <a:ea typeface="+mn-lt"/>
                <a:cs typeface="+mn-lt"/>
              </a:rPr>
              <a:t> </a:t>
            </a:r>
            <a:r>
              <a:rPr lang="en-NZ" sz="1200">
                <a:ea typeface="+mn-lt"/>
                <a:cs typeface="+mn-lt"/>
                <a:hlinkClick r:id="rId3"/>
              </a:rPr>
              <a:t>www.coronavirus.vic.gov.au</a:t>
            </a:r>
            <a:endParaRPr lang="en-NZ" sz="1200">
              <a:cs typeface="Arial"/>
            </a:endParaRPr>
          </a:p>
        </p:txBody>
      </p:sp>
    </p:spTree>
    <p:extLst>
      <p:ext uri="{BB962C8B-B14F-4D97-AF65-F5344CB8AC3E}">
        <p14:creationId xmlns:p14="http://schemas.microsoft.com/office/powerpoint/2010/main" val="139050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50E8-2593-45BC-993E-839A8E231183}"/>
              </a:ext>
            </a:extLst>
          </p:cNvPr>
          <p:cNvSpPr>
            <a:spLocks noGrp="1"/>
          </p:cNvSpPr>
          <p:nvPr>
            <p:ph type="title"/>
          </p:nvPr>
        </p:nvSpPr>
        <p:spPr/>
        <p:txBody>
          <a:bodyPr/>
          <a:lstStyle/>
          <a:p>
            <a:r>
              <a:rPr lang="en-US">
                <a:cs typeface="Arial"/>
              </a:rPr>
              <a:t>Key messages: for visitors to NSW </a:t>
            </a:r>
            <a:endParaRPr lang="en-US"/>
          </a:p>
        </p:txBody>
      </p:sp>
      <p:sp>
        <p:nvSpPr>
          <p:cNvPr id="3" name="Content Placeholder 2">
            <a:extLst>
              <a:ext uri="{FF2B5EF4-FFF2-40B4-BE49-F238E27FC236}">
                <a16:creationId xmlns:a16="http://schemas.microsoft.com/office/drawing/2014/main" id="{4CC96B4B-70BA-4185-9A46-F25A5BCFCCD5}"/>
              </a:ext>
            </a:extLst>
          </p:cNvPr>
          <p:cNvSpPr>
            <a:spLocks noGrp="1"/>
          </p:cNvSpPr>
          <p:nvPr>
            <p:ph idx="1"/>
          </p:nvPr>
        </p:nvSpPr>
        <p:spPr/>
        <p:txBody>
          <a:bodyPr/>
          <a:lstStyle/>
          <a:p>
            <a:pPr>
              <a:spcBef>
                <a:spcPts val="600"/>
              </a:spcBef>
              <a:buNone/>
            </a:pPr>
            <a:r>
              <a:rPr lang="en-AU" sz="1800" b="1" dirty="0">
                <a:ea typeface="+mn-lt"/>
                <a:cs typeface="+mn-lt"/>
              </a:rPr>
              <a:t>General:</a:t>
            </a:r>
            <a:r>
              <a:rPr lang="en-AU" sz="1800" dirty="0">
                <a:ea typeface="+mn-lt"/>
                <a:cs typeface="+mn-lt"/>
              </a:rPr>
              <a:t> </a:t>
            </a:r>
          </a:p>
          <a:p>
            <a:pPr>
              <a:spcBef>
                <a:spcPts val="600"/>
              </a:spcBef>
            </a:pPr>
            <a:r>
              <a:rPr lang="en-AU" sz="1800" dirty="0">
                <a:ea typeface="+mn-lt"/>
                <a:cs typeface="+mn-lt"/>
              </a:rPr>
              <a:t>Welcome to NSW, we’re open for business</a:t>
            </a:r>
            <a:endParaRPr lang="en-AU" sz="1800" dirty="0">
              <a:cs typeface="Arial"/>
            </a:endParaRPr>
          </a:p>
          <a:p>
            <a:pPr>
              <a:spcBef>
                <a:spcPts val="600"/>
              </a:spcBef>
            </a:pPr>
            <a:r>
              <a:rPr lang="en-AU" sz="1800" dirty="0">
                <a:ea typeface="+mn-lt"/>
                <a:cs typeface="+mn-lt"/>
              </a:rPr>
              <a:t>Let’s all have a great time but remember to follow the rules and practice COVID Safe behaviour such as washing your hands frequently, keeping 1.5m distance or wearing a mask when you can't</a:t>
            </a:r>
            <a:endParaRPr lang="en-AU" sz="1800" dirty="0"/>
          </a:p>
          <a:p>
            <a:pPr>
              <a:spcBef>
                <a:spcPts val="600"/>
              </a:spcBef>
            </a:pPr>
            <a:r>
              <a:rPr lang="en-AU" sz="1800" dirty="0">
                <a:ea typeface="+mn-lt"/>
                <a:cs typeface="+mn-lt"/>
              </a:rPr>
              <a:t>If you’re feeling unwell, please cancel or defer your plans to visit NSW</a:t>
            </a:r>
            <a:endParaRPr lang="en-AU" sz="1800" dirty="0"/>
          </a:p>
          <a:p>
            <a:pPr>
              <a:spcBef>
                <a:spcPts val="600"/>
              </a:spcBef>
            </a:pPr>
            <a:r>
              <a:rPr lang="en-AU" sz="1800" dirty="0">
                <a:ea typeface="+mn-lt"/>
                <a:cs typeface="+mn-lt"/>
              </a:rPr>
              <a:t>While you’re here, if you feel unwell, please get tested immediately and self-isolate in your accommodation until you receive a negative test result</a:t>
            </a:r>
            <a:endParaRPr lang="en-AU" sz="1800" dirty="0"/>
          </a:p>
          <a:p>
            <a:pPr>
              <a:spcBef>
                <a:spcPts val="600"/>
              </a:spcBef>
            </a:pPr>
            <a:r>
              <a:rPr lang="en-AU" sz="1800" dirty="0">
                <a:ea typeface="+mn-lt"/>
                <a:cs typeface="+mn-lt"/>
              </a:rPr>
              <a:t>COVID-19 testing is free for everyone, easy and safe, and you should receive a result within 24 hours</a:t>
            </a:r>
            <a:endParaRPr lang="en-AU" sz="1800" dirty="0"/>
          </a:p>
          <a:p>
            <a:pPr>
              <a:spcBef>
                <a:spcPts val="600"/>
              </a:spcBef>
            </a:pPr>
            <a:r>
              <a:rPr lang="en-AU" sz="1800" dirty="0">
                <a:ea typeface="+mn-lt"/>
                <a:cs typeface="+mn-lt"/>
              </a:rPr>
              <a:t>Whether you’re in NSW to socialise, sightsee, or visit friends and family, remember to check in at venues, stay 1.5m from others or wear a mask when you can’t</a:t>
            </a:r>
            <a:endParaRPr lang="en-AU" sz="1800" dirty="0"/>
          </a:p>
          <a:p>
            <a:pPr>
              <a:spcBef>
                <a:spcPts val="600"/>
              </a:spcBef>
            </a:pPr>
            <a:r>
              <a:rPr lang="en-AU" sz="1800" dirty="0">
                <a:ea typeface="+mn-lt"/>
                <a:cs typeface="+mn-lt"/>
              </a:rPr>
              <a:t>Help us stay COVID Safe</a:t>
            </a:r>
            <a:endParaRPr lang="en-AU" sz="1800" dirty="0"/>
          </a:p>
        </p:txBody>
      </p:sp>
      <p:sp>
        <p:nvSpPr>
          <p:cNvPr id="4" name="Slide Number Placeholder 3">
            <a:extLst>
              <a:ext uri="{FF2B5EF4-FFF2-40B4-BE49-F238E27FC236}">
                <a16:creationId xmlns:a16="http://schemas.microsoft.com/office/drawing/2014/main" id="{6D1F9E2D-026F-43E5-9834-F7303A80689F}"/>
              </a:ext>
            </a:extLst>
          </p:cNvPr>
          <p:cNvSpPr>
            <a:spLocks noGrp="1"/>
          </p:cNvSpPr>
          <p:nvPr>
            <p:ph type="sldNum" sz="quarter" idx="12"/>
          </p:nvPr>
        </p:nvSpPr>
        <p:spPr/>
        <p:txBody>
          <a:bodyPr/>
          <a:lstStyle/>
          <a:p>
            <a:pPr>
              <a:defRPr/>
            </a:pPr>
            <a:fld id="{A4F0BC93-622D-4964-921F-55B8C667A1AC}" type="slidenum">
              <a:rPr lang="en-AU" smtClean="0"/>
              <a:pPr>
                <a:defRPr/>
              </a:pPr>
              <a:t>4</a:t>
            </a:fld>
            <a:endParaRPr lang="en-AU"/>
          </a:p>
        </p:txBody>
      </p:sp>
    </p:spTree>
    <p:extLst>
      <p:ext uri="{BB962C8B-B14F-4D97-AF65-F5344CB8AC3E}">
        <p14:creationId xmlns:p14="http://schemas.microsoft.com/office/powerpoint/2010/main" val="1337672560"/>
      </p:ext>
    </p:extLst>
  </p:cSld>
  <p:clrMapOvr>
    <a:masterClrMapping/>
  </p:clrMapOvr>
  <p:extLst>
    <p:ext uri="{6950BFC3-D8DA-4A85-94F7-54DA5524770B}">
      <p188:commentRel xmlns:p188="http://schemas.microsoft.com/office/powerpoint/2018/8/main" xmlns=""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50E8-2593-45BC-993E-839A8E231183}"/>
              </a:ext>
            </a:extLst>
          </p:cNvPr>
          <p:cNvSpPr>
            <a:spLocks noGrp="1"/>
          </p:cNvSpPr>
          <p:nvPr>
            <p:ph type="title"/>
          </p:nvPr>
        </p:nvSpPr>
        <p:spPr/>
        <p:txBody>
          <a:bodyPr/>
          <a:lstStyle/>
          <a:p>
            <a:r>
              <a:rPr lang="en-US">
                <a:cs typeface="Arial"/>
              </a:rPr>
              <a:t>Key messages: for NSW visitors and residents </a:t>
            </a:r>
            <a:endParaRPr lang="en-US"/>
          </a:p>
        </p:txBody>
      </p:sp>
      <p:sp>
        <p:nvSpPr>
          <p:cNvPr id="3" name="Content Placeholder 2">
            <a:extLst>
              <a:ext uri="{FF2B5EF4-FFF2-40B4-BE49-F238E27FC236}">
                <a16:creationId xmlns:a16="http://schemas.microsoft.com/office/drawing/2014/main" id="{4CC96B4B-70BA-4185-9A46-F25A5BCFCCD5}"/>
              </a:ext>
            </a:extLst>
          </p:cNvPr>
          <p:cNvSpPr>
            <a:spLocks noGrp="1"/>
          </p:cNvSpPr>
          <p:nvPr>
            <p:ph idx="1"/>
          </p:nvPr>
        </p:nvSpPr>
        <p:spPr>
          <a:xfrm>
            <a:off x="484340" y="1241521"/>
            <a:ext cx="10972800" cy="4608512"/>
          </a:xfrm>
        </p:spPr>
        <p:txBody>
          <a:bodyPr/>
          <a:lstStyle/>
          <a:p>
            <a:pPr>
              <a:buNone/>
            </a:pPr>
            <a:r>
              <a:rPr lang="en-AU" sz="1800" b="1" dirty="0">
                <a:ea typeface="+mn-lt"/>
                <a:cs typeface="+mn-lt"/>
              </a:rPr>
              <a:t>Testing:</a:t>
            </a:r>
            <a:r>
              <a:rPr lang="en-AU" sz="1800" dirty="0">
                <a:ea typeface="+mn-lt"/>
                <a:cs typeface="+mn-lt"/>
              </a:rPr>
              <a:t> </a:t>
            </a:r>
            <a:endParaRPr lang="en-US" dirty="0"/>
          </a:p>
          <a:p>
            <a:r>
              <a:rPr lang="en-AU" sz="1800" dirty="0">
                <a:ea typeface="+mn-lt"/>
                <a:cs typeface="+mn-lt"/>
              </a:rPr>
              <a:t>If you experience even the slightest symptom, get tested</a:t>
            </a:r>
            <a:endParaRPr lang="en-AU" dirty="0"/>
          </a:p>
          <a:p>
            <a:r>
              <a:rPr lang="en-AU" dirty="0"/>
              <a:t>There are more than 300 testing clinics in NSW</a:t>
            </a:r>
            <a:r>
              <a:rPr lang="en-AU" sz="1800" dirty="0">
                <a:ea typeface="+mn-lt"/>
                <a:cs typeface="+mn-lt"/>
              </a:rPr>
              <a:t> – find your nearest clinic: </a:t>
            </a:r>
            <a:r>
              <a:rPr lang="en-AU" sz="1800" dirty="0">
                <a:ea typeface="+mn-lt"/>
                <a:cs typeface="+mn-lt"/>
                <a:hlinkClick r:id="rId2"/>
              </a:rPr>
              <a:t>https://www.nsw.gov.au/covid-19/how-to-protect-yourself-and-others/clinics</a:t>
            </a:r>
            <a:r>
              <a:rPr lang="en-AU" sz="1800" dirty="0">
                <a:ea typeface="+mn-lt"/>
                <a:cs typeface="+mn-lt"/>
              </a:rPr>
              <a:t> </a:t>
            </a:r>
            <a:endParaRPr lang="en-AU" dirty="0"/>
          </a:p>
          <a:p>
            <a:r>
              <a:rPr lang="en-AU" sz="1800" dirty="0">
                <a:ea typeface="+mn-lt"/>
                <a:cs typeface="+mn-lt"/>
              </a:rPr>
              <a:t>Covid-19 testing is free for everyone, easy and safe, and you should receive a result with 24 hours</a:t>
            </a:r>
            <a:endParaRPr lang="en-AU" dirty="0">
              <a:ea typeface="+mn-lt"/>
              <a:cs typeface="+mn-lt"/>
            </a:endParaRPr>
          </a:p>
          <a:p>
            <a:pPr marL="0" indent="0">
              <a:buNone/>
            </a:pPr>
            <a:endParaRPr lang="en-AU" sz="1800" b="1" dirty="0">
              <a:ea typeface="+mn-lt"/>
              <a:cs typeface="+mn-lt"/>
            </a:endParaRPr>
          </a:p>
          <a:p>
            <a:pPr marL="0" indent="0">
              <a:buNone/>
            </a:pPr>
            <a:r>
              <a:rPr lang="en-AU" sz="1800" b="1" dirty="0">
                <a:ea typeface="+mn-lt"/>
                <a:cs typeface="+mn-lt"/>
              </a:rPr>
              <a:t>Gatherings / Out and About</a:t>
            </a:r>
            <a:r>
              <a:rPr lang="en-AU" sz="1800" dirty="0">
                <a:ea typeface="+mn-lt"/>
                <a:cs typeface="+mn-lt"/>
              </a:rPr>
              <a:t> </a:t>
            </a:r>
            <a:endParaRPr lang="en-AU" dirty="0">
              <a:cs typeface="Arial"/>
            </a:endParaRPr>
          </a:p>
          <a:p>
            <a:r>
              <a:rPr lang="en-AU" sz="1800" dirty="0">
                <a:ea typeface="+mn-lt"/>
                <a:cs typeface="+mn-lt"/>
              </a:rPr>
              <a:t>When out and about with family and friends, remind them of how we stay COVID Safe in NSW</a:t>
            </a:r>
            <a:endParaRPr lang="en-AU" dirty="0"/>
          </a:p>
          <a:p>
            <a:r>
              <a:rPr lang="en-AU" sz="1800" dirty="0">
                <a:ea typeface="+mn-lt"/>
                <a:cs typeface="+mn-lt"/>
              </a:rPr>
              <a:t>When planning get-togethers, whether at home or at a venue, having it outdoors or with windows and doors open, is safer</a:t>
            </a:r>
            <a:endParaRPr lang="en-AU" dirty="0"/>
          </a:p>
          <a:p>
            <a:r>
              <a:rPr lang="en-AU" sz="1800" dirty="0">
                <a:ea typeface="+mn-lt"/>
                <a:cs typeface="+mn-lt"/>
              </a:rPr>
              <a:t>If you or anyone in your household feels unwell, don’t socialise</a:t>
            </a:r>
            <a:endParaRPr lang="en-AU" dirty="0"/>
          </a:p>
          <a:p>
            <a:r>
              <a:rPr lang="en-AU" sz="1800" dirty="0">
                <a:ea typeface="+mn-lt"/>
                <a:cs typeface="+mn-lt"/>
              </a:rPr>
              <a:t>Stay 1.5m away from others</a:t>
            </a:r>
            <a:endParaRPr lang="en-AU" dirty="0"/>
          </a:p>
          <a:p>
            <a:r>
              <a:rPr lang="en-AU" sz="1800" dirty="0">
                <a:ea typeface="+mn-lt"/>
                <a:cs typeface="+mn-lt"/>
              </a:rPr>
              <a:t>Avoid crowded spaces</a:t>
            </a:r>
          </a:p>
          <a:p>
            <a:r>
              <a:rPr lang="en-AU" sz="1800" dirty="0">
                <a:ea typeface="+mn-lt"/>
                <a:cs typeface="+mn-lt"/>
              </a:rPr>
              <a:t>Wear a mask if you can’t physically distance, such as while on public transport, in taxis or ride shares, supermarkets, shops, places of worship, and entertainment venues</a:t>
            </a:r>
            <a:endParaRPr lang="en-AU" dirty="0"/>
          </a:p>
        </p:txBody>
      </p:sp>
      <p:sp>
        <p:nvSpPr>
          <p:cNvPr id="4" name="Slide Number Placeholder 3">
            <a:extLst>
              <a:ext uri="{FF2B5EF4-FFF2-40B4-BE49-F238E27FC236}">
                <a16:creationId xmlns:a16="http://schemas.microsoft.com/office/drawing/2014/main" id="{6D1F9E2D-026F-43E5-9834-F7303A80689F}"/>
              </a:ext>
            </a:extLst>
          </p:cNvPr>
          <p:cNvSpPr>
            <a:spLocks noGrp="1"/>
          </p:cNvSpPr>
          <p:nvPr>
            <p:ph type="sldNum" sz="quarter" idx="12"/>
          </p:nvPr>
        </p:nvSpPr>
        <p:spPr>
          <a:xfrm>
            <a:off x="9760558" y="6453368"/>
            <a:ext cx="1821842" cy="204494"/>
          </a:xfrm>
        </p:spPr>
        <p:txBody>
          <a:bodyPr/>
          <a:lstStyle/>
          <a:p>
            <a:pPr>
              <a:defRPr/>
            </a:pPr>
            <a:fld id="{A4F0BC93-622D-4964-921F-55B8C667A1AC}" type="slidenum">
              <a:rPr lang="en-AU" smtClean="0"/>
              <a:pPr>
                <a:defRPr/>
              </a:pPr>
              <a:t>5</a:t>
            </a:fld>
            <a:endParaRPr lang="en-AU"/>
          </a:p>
        </p:txBody>
      </p:sp>
    </p:spTree>
    <p:extLst>
      <p:ext uri="{BB962C8B-B14F-4D97-AF65-F5344CB8AC3E}">
        <p14:creationId xmlns:p14="http://schemas.microsoft.com/office/powerpoint/2010/main" val="2446497334"/>
      </p:ext>
    </p:extLst>
  </p:cSld>
  <p:clrMapOvr>
    <a:masterClrMapping/>
  </p:clrMapOvr>
  <p:extLst mod="1">
    <p:ext uri="{6950BFC3-D8DA-4A85-94F7-54DA5524770B}">
      <p188:commentRel xmlns:p188="http://schemas.microsoft.com/office/powerpoint/2018/8/main" xmlns=""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50E8-2593-45BC-993E-839A8E231183}"/>
              </a:ext>
            </a:extLst>
          </p:cNvPr>
          <p:cNvSpPr>
            <a:spLocks noGrp="1"/>
          </p:cNvSpPr>
          <p:nvPr>
            <p:ph type="title"/>
          </p:nvPr>
        </p:nvSpPr>
        <p:spPr/>
        <p:txBody>
          <a:bodyPr/>
          <a:lstStyle/>
          <a:p>
            <a:r>
              <a:rPr lang="en-US">
                <a:cs typeface="Arial"/>
              </a:rPr>
              <a:t>Key messages: for NSW visitors and residents </a:t>
            </a:r>
            <a:endParaRPr lang="en-US"/>
          </a:p>
        </p:txBody>
      </p:sp>
      <p:sp>
        <p:nvSpPr>
          <p:cNvPr id="3" name="Content Placeholder 2">
            <a:extLst>
              <a:ext uri="{FF2B5EF4-FFF2-40B4-BE49-F238E27FC236}">
                <a16:creationId xmlns:a16="http://schemas.microsoft.com/office/drawing/2014/main" id="{4CC96B4B-70BA-4185-9A46-F25A5BCFCCD5}"/>
              </a:ext>
            </a:extLst>
          </p:cNvPr>
          <p:cNvSpPr>
            <a:spLocks noGrp="1"/>
          </p:cNvSpPr>
          <p:nvPr>
            <p:ph idx="1"/>
          </p:nvPr>
        </p:nvSpPr>
        <p:spPr>
          <a:xfrm>
            <a:off x="515655" y="1617302"/>
            <a:ext cx="10972800" cy="4608512"/>
          </a:xfrm>
        </p:spPr>
        <p:txBody>
          <a:bodyPr/>
          <a:lstStyle/>
          <a:p>
            <a:pPr>
              <a:buNone/>
            </a:pPr>
            <a:r>
              <a:rPr lang="en-US" sz="1800" b="1" dirty="0">
                <a:ea typeface="+mn-lt"/>
                <a:cs typeface="+mn-lt"/>
              </a:rPr>
              <a:t>Check in/support businesses:</a:t>
            </a:r>
            <a:r>
              <a:rPr lang="en-US" sz="1800" dirty="0">
                <a:ea typeface="+mn-lt"/>
                <a:cs typeface="+mn-lt"/>
              </a:rPr>
              <a:t> </a:t>
            </a:r>
            <a:endParaRPr lang="en-US" dirty="0"/>
          </a:p>
          <a:p>
            <a:r>
              <a:rPr lang="en-US" sz="1800" dirty="0">
                <a:ea typeface="+mn-lt"/>
                <a:cs typeface="+mn-lt"/>
              </a:rPr>
              <a:t>Always plan ahead and make hospitality or event bookings where you can</a:t>
            </a:r>
            <a:endParaRPr lang="en-US" dirty="0">
              <a:ea typeface="+mn-lt"/>
              <a:cs typeface="+mn-lt"/>
            </a:endParaRPr>
          </a:p>
          <a:p>
            <a:r>
              <a:rPr lang="en-US" sz="1800" dirty="0">
                <a:ea typeface="+mn-lt"/>
                <a:cs typeface="+mn-lt"/>
              </a:rPr>
              <a:t>It is mandatory in NSW to check in electronically, for example by QR code, at hospitality and many other venues, so please encourage everyone to check in, every time</a:t>
            </a:r>
            <a:endParaRPr lang="en-US" dirty="0">
              <a:ea typeface="+mn-lt"/>
              <a:cs typeface="+mn-lt"/>
            </a:endParaRPr>
          </a:p>
          <a:p>
            <a:r>
              <a:rPr lang="en-US" sz="1800" dirty="0">
                <a:ea typeface="+mn-lt"/>
                <a:cs typeface="+mn-lt"/>
              </a:rPr>
              <a:t>Checking in properly helps our contact tracers and means that we can stay on top of outbreaks</a:t>
            </a:r>
            <a:endParaRPr lang="en-US" dirty="0">
              <a:ea typeface="+mn-lt"/>
              <a:cs typeface="+mn-lt"/>
            </a:endParaRPr>
          </a:p>
          <a:p>
            <a:r>
              <a:rPr lang="en-US" sz="1800" dirty="0">
                <a:ea typeface="+mn-lt"/>
                <a:cs typeface="+mn-lt"/>
              </a:rPr>
              <a:t>Wherever you go, choose spaces and venues that have COVID Safe measures in place, such as QR code check in and enough space for you to physically distance – it will keep us all safe</a:t>
            </a:r>
            <a:endParaRPr lang="en-US" dirty="0">
              <a:ea typeface="+mn-lt"/>
              <a:cs typeface="+mn-lt"/>
            </a:endParaRPr>
          </a:p>
          <a:p>
            <a:r>
              <a:rPr lang="en-US" sz="1800" dirty="0">
                <a:ea typeface="+mn-lt"/>
                <a:cs typeface="+mn-lt"/>
              </a:rPr>
              <a:t>Where you can, use the Service NSW app for secure, easy and contactless check in</a:t>
            </a:r>
            <a:endParaRPr lang="en-US" dirty="0">
              <a:ea typeface="+mn-lt"/>
              <a:cs typeface="+mn-lt"/>
            </a:endParaRPr>
          </a:p>
          <a:p>
            <a:pPr indent="0">
              <a:buNone/>
            </a:pPr>
            <a:r>
              <a:rPr lang="en-US" sz="1800" dirty="0">
                <a:ea typeface="+mn-lt"/>
                <a:cs typeface="+mn-lt"/>
              </a:rPr>
              <a:t>  </a:t>
            </a:r>
            <a:endParaRPr lang="en-US" dirty="0"/>
          </a:p>
          <a:p>
            <a:pPr>
              <a:buNone/>
            </a:pPr>
            <a:r>
              <a:rPr lang="en-US" sz="1800" b="1" dirty="0">
                <a:ea typeface="+mn-lt"/>
                <a:cs typeface="+mn-lt"/>
              </a:rPr>
              <a:t>Stay informed</a:t>
            </a:r>
            <a:r>
              <a:rPr lang="en-US" sz="1800" dirty="0">
                <a:ea typeface="+mn-lt"/>
                <a:cs typeface="+mn-lt"/>
              </a:rPr>
              <a:t> </a:t>
            </a:r>
            <a:endParaRPr lang="en-US" dirty="0"/>
          </a:p>
          <a:p>
            <a:r>
              <a:rPr lang="en-US" sz="1800" dirty="0">
                <a:ea typeface="+mn-lt"/>
                <a:cs typeface="+mn-lt"/>
              </a:rPr>
              <a:t>Stay up to date with the latest news and information regarding COVID-19, including where community transmission may have occurred and what this means for you and your family</a:t>
            </a:r>
            <a:endParaRPr lang="en-US" dirty="0">
              <a:ea typeface="+mn-lt"/>
              <a:cs typeface="+mn-lt"/>
            </a:endParaRPr>
          </a:p>
          <a:p>
            <a:r>
              <a:rPr lang="en-US" sz="1800" dirty="0">
                <a:ea typeface="+mn-lt"/>
                <a:cs typeface="+mn-lt"/>
              </a:rPr>
              <a:t>For the latest COVID-19 information and guidance, visit nsw.gov.au</a:t>
            </a:r>
            <a:endParaRPr lang="en-US" dirty="0">
              <a:ea typeface="+mn-lt"/>
              <a:cs typeface="+mn-lt"/>
            </a:endParaRPr>
          </a:p>
        </p:txBody>
      </p:sp>
      <p:sp>
        <p:nvSpPr>
          <p:cNvPr id="4" name="Slide Number Placeholder 3">
            <a:extLst>
              <a:ext uri="{FF2B5EF4-FFF2-40B4-BE49-F238E27FC236}">
                <a16:creationId xmlns:a16="http://schemas.microsoft.com/office/drawing/2014/main" id="{6D1F9E2D-026F-43E5-9834-F7303A80689F}"/>
              </a:ext>
            </a:extLst>
          </p:cNvPr>
          <p:cNvSpPr>
            <a:spLocks noGrp="1"/>
          </p:cNvSpPr>
          <p:nvPr>
            <p:ph type="sldNum" sz="quarter" idx="12"/>
          </p:nvPr>
        </p:nvSpPr>
        <p:spPr>
          <a:xfrm>
            <a:off x="9760558" y="6453368"/>
            <a:ext cx="1821842" cy="204494"/>
          </a:xfrm>
        </p:spPr>
        <p:txBody>
          <a:bodyPr/>
          <a:lstStyle/>
          <a:p>
            <a:pPr>
              <a:defRPr/>
            </a:pPr>
            <a:fld id="{A4F0BC93-622D-4964-921F-55B8C667A1AC}" type="slidenum">
              <a:rPr lang="en-AU" smtClean="0"/>
              <a:pPr>
                <a:defRPr/>
              </a:pPr>
              <a:t>6</a:t>
            </a:fld>
            <a:endParaRPr lang="en-AU"/>
          </a:p>
        </p:txBody>
      </p:sp>
    </p:spTree>
    <p:extLst>
      <p:ext uri="{BB962C8B-B14F-4D97-AF65-F5344CB8AC3E}">
        <p14:creationId xmlns:p14="http://schemas.microsoft.com/office/powerpoint/2010/main" val="3369811392"/>
      </p:ext>
    </p:extLst>
  </p:cSld>
  <p:clrMapOvr>
    <a:masterClrMapping/>
  </p:clrMapOvr>
  <p:extLst>
    <p:ext uri="{6950BFC3-D8DA-4A85-94F7-54DA5524770B}">
      <p188:commentRel xmlns:p188="http://schemas.microsoft.com/office/powerpoint/2018/8/main" xmlns=""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D99-154E-4F01-BC81-890D8BCB6BDD}"/>
              </a:ext>
            </a:extLst>
          </p:cNvPr>
          <p:cNvSpPr>
            <a:spLocks noGrp="1"/>
          </p:cNvSpPr>
          <p:nvPr>
            <p:ph type="title"/>
          </p:nvPr>
        </p:nvSpPr>
        <p:spPr/>
        <p:txBody>
          <a:bodyPr/>
          <a:lstStyle/>
          <a:p>
            <a:r>
              <a:rPr lang="en-AU">
                <a:ea typeface="+mj-lt"/>
                <a:cs typeface="+mj-lt"/>
              </a:rPr>
              <a:t>Newsletter/website copy (for local government)</a:t>
            </a:r>
          </a:p>
        </p:txBody>
      </p:sp>
      <p:sp>
        <p:nvSpPr>
          <p:cNvPr id="4" name="Slide Number Placeholder 3">
            <a:extLst>
              <a:ext uri="{FF2B5EF4-FFF2-40B4-BE49-F238E27FC236}">
                <a16:creationId xmlns:a16="http://schemas.microsoft.com/office/drawing/2014/main" id="{6C6AB456-C5FB-4028-88DB-7F5C194D3651}"/>
              </a:ext>
            </a:extLst>
          </p:cNvPr>
          <p:cNvSpPr>
            <a:spLocks noGrp="1"/>
          </p:cNvSpPr>
          <p:nvPr>
            <p:ph type="sldNum" sz="quarter" idx="12"/>
          </p:nvPr>
        </p:nvSpPr>
        <p:spPr/>
        <p:txBody>
          <a:bodyPr/>
          <a:lstStyle/>
          <a:p>
            <a:pPr>
              <a:defRPr/>
            </a:pPr>
            <a:fld id="{A4F0BC93-622D-4964-921F-55B8C667A1AC}" type="slidenum">
              <a:rPr lang="en-AU" smtClean="0"/>
              <a:pPr>
                <a:defRPr/>
              </a:pPr>
              <a:t>7</a:t>
            </a:fld>
            <a:endParaRPr lang="en-AU"/>
          </a:p>
        </p:txBody>
      </p:sp>
      <p:sp>
        <p:nvSpPr>
          <p:cNvPr id="5" name="TextBox 1">
            <a:extLst>
              <a:ext uri="{FF2B5EF4-FFF2-40B4-BE49-F238E27FC236}">
                <a16:creationId xmlns:a16="http://schemas.microsoft.com/office/drawing/2014/main" id="{81ACDCB8-9101-4EE6-90ED-04CF93DF3ED5}"/>
              </a:ext>
            </a:extLst>
          </p:cNvPr>
          <p:cNvSpPr txBox="1"/>
          <p:nvPr/>
        </p:nvSpPr>
        <p:spPr>
          <a:xfrm>
            <a:off x="396991" y="1412867"/>
            <a:ext cx="11179895" cy="37302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NZ" sz="1200" b="1" dirty="0">
                <a:ea typeface="+mn-lt"/>
                <a:cs typeface="+mn-lt"/>
              </a:rPr>
              <a:t>NSW-VIC border reopening: getting our communities back together</a:t>
            </a:r>
            <a:r>
              <a:rPr lang="en-NZ" sz="1200" dirty="0">
                <a:ea typeface="+mn-lt"/>
                <a:cs typeface="+mn-lt"/>
              </a:rPr>
              <a:t> </a:t>
            </a:r>
            <a:endParaRPr lang="en-US" dirty="0">
              <a:cs typeface="Arial"/>
            </a:endParaRPr>
          </a:p>
          <a:p>
            <a:pPr>
              <a:spcAft>
                <a:spcPts val="1200"/>
              </a:spcAft>
            </a:pPr>
            <a:r>
              <a:rPr lang="en-NZ" sz="1200" dirty="0">
                <a:ea typeface="+mn-lt"/>
                <a:cs typeface="+mn-lt"/>
              </a:rPr>
              <a:t>The NSW Government is reopening the border with Victoria at 12.01am on Monday 23 November. </a:t>
            </a:r>
            <a:endParaRPr lang="en-NZ" dirty="0">
              <a:cs typeface="Arial"/>
            </a:endParaRPr>
          </a:p>
          <a:p>
            <a:pPr>
              <a:spcAft>
                <a:spcPts val="1200"/>
              </a:spcAft>
            </a:pPr>
            <a:r>
              <a:rPr lang="en-NZ" sz="1200" dirty="0">
                <a:ea typeface="+mn-lt"/>
                <a:cs typeface="+mn-lt"/>
              </a:rPr>
              <a:t>We have protected each other and our local community by staying COVID Safe. And we’ve seen Victoria work hard to get the virus under control. </a:t>
            </a:r>
            <a:endParaRPr lang="en-NZ" dirty="0">
              <a:cs typeface="Arial"/>
            </a:endParaRPr>
          </a:p>
          <a:p>
            <a:pPr>
              <a:spcAft>
                <a:spcPts val="1200"/>
              </a:spcAft>
            </a:pPr>
            <a:r>
              <a:rPr lang="en-NZ" sz="1200" dirty="0">
                <a:ea typeface="+mn-lt"/>
                <a:cs typeface="+mn-lt"/>
              </a:rPr>
              <a:t>Now we are ready to reopen, to give people confidence to make plans and reunite with family in the lead up to the holidays.</a:t>
            </a:r>
            <a:endParaRPr lang="en-NZ" dirty="0">
              <a:cs typeface="Arial"/>
            </a:endParaRPr>
          </a:p>
          <a:p>
            <a:pPr>
              <a:spcAft>
                <a:spcPts val="1200"/>
              </a:spcAft>
            </a:pPr>
            <a:r>
              <a:rPr lang="en-NZ" sz="1200" dirty="0">
                <a:ea typeface="+mn-lt"/>
                <a:cs typeface="+mn-lt"/>
              </a:rPr>
              <a:t>Thank you for your patience, particularly those communities and businesses in border areas. </a:t>
            </a:r>
            <a:endParaRPr lang="en-NZ" dirty="0">
              <a:cs typeface="Arial"/>
            </a:endParaRPr>
          </a:p>
          <a:p>
            <a:pPr>
              <a:spcAft>
                <a:spcPts val="1200"/>
              </a:spcAft>
            </a:pPr>
            <a:r>
              <a:rPr lang="en-NZ" sz="1200" b="1" dirty="0">
                <a:ea typeface="+mn-lt"/>
                <a:cs typeface="+mn-lt"/>
              </a:rPr>
              <a:t>Let’s remain vigilant</a:t>
            </a:r>
            <a:r>
              <a:rPr lang="en-NZ" sz="1200" dirty="0">
                <a:ea typeface="+mn-lt"/>
                <a:cs typeface="+mn-lt"/>
              </a:rPr>
              <a:t> </a:t>
            </a:r>
            <a:endParaRPr lang="en-NZ" dirty="0">
              <a:cs typeface="Arial"/>
            </a:endParaRPr>
          </a:p>
          <a:p>
            <a:pPr>
              <a:spcAft>
                <a:spcPts val="1200"/>
              </a:spcAft>
            </a:pPr>
            <a:r>
              <a:rPr lang="en-NZ" sz="1200" dirty="0">
                <a:ea typeface="+mn-lt"/>
                <a:cs typeface="+mn-lt"/>
              </a:rPr>
              <a:t>We all have a part to play in keeping COVID Safe. We're asking everyone in the community – in both NSW and Victoria – to ensure they're familiar with the current COVID-19 restrictions and to follow COVID Safe best practice wherever they are. </a:t>
            </a:r>
            <a:endParaRPr lang="en-NZ" dirty="0">
              <a:cs typeface="Arial"/>
            </a:endParaRPr>
          </a:p>
          <a:p>
            <a:pPr>
              <a:spcAft>
                <a:spcPts val="1200"/>
              </a:spcAft>
            </a:pPr>
            <a:r>
              <a:rPr lang="en-NZ" sz="1200" dirty="0">
                <a:ea typeface="+mn-lt"/>
                <a:cs typeface="+mn-lt"/>
              </a:rPr>
              <a:t>Stay home if you have any symptoms and getting tested. Check-in when you visit a venue or business where required. Stay 1.5m apart from others or wear a mask when you can’t. Wash your hands frequently. And if you’re a business, make sure you have a COVID Safe plan. </a:t>
            </a:r>
            <a:endParaRPr lang="en-NZ" dirty="0">
              <a:cs typeface="Arial"/>
            </a:endParaRPr>
          </a:p>
          <a:p>
            <a:pPr>
              <a:spcAft>
                <a:spcPts val="1200"/>
              </a:spcAft>
            </a:pPr>
            <a:r>
              <a:rPr lang="en-NZ" sz="1200" b="1" dirty="0">
                <a:ea typeface="+mn-lt"/>
                <a:cs typeface="+mn-lt"/>
              </a:rPr>
              <a:t>The most up to date information on what to do in NSW can be found at </a:t>
            </a:r>
            <a:r>
              <a:rPr lang="en-NZ" sz="1200" b="1" u="sng" dirty="0">
                <a:ea typeface="+mn-lt"/>
                <a:cs typeface="+mn-lt"/>
                <a:hlinkClick r:id="rId2"/>
              </a:rPr>
              <a:t>nsw.gov.au</a:t>
            </a:r>
            <a:r>
              <a:rPr lang="en-NZ" sz="1200" b="1" dirty="0">
                <a:ea typeface="+mn-lt"/>
                <a:cs typeface="+mn-lt"/>
              </a:rPr>
              <a:t>, and in VIC at </a:t>
            </a:r>
            <a:r>
              <a:rPr lang="en-NZ" sz="1200" b="1" u="sng" dirty="0">
                <a:ea typeface="+mn-lt"/>
                <a:cs typeface="+mn-lt"/>
                <a:hlinkClick r:id="rId3"/>
              </a:rPr>
              <a:t>www.coronavirus.vic.gov.au</a:t>
            </a:r>
            <a:r>
              <a:rPr lang="en-NZ" sz="1200" dirty="0">
                <a:ea typeface="+mn-lt"/>
                <a:cs typeface="+mn-lt"/>
              </a:rPr>
              <a:t> </a:t>
            </a:r>
            <a:endParaRPr lang="en-NZ" dirty="0">
              <a:cs typeface="Arial"/>
            </a:endParaRPr>
          </a:p>
          <a:p>
            <a:pPr>
              <a:spcBef>
                <a:spcPct val="20000"/>
              </a:spcBef>
              <a:spcAft>
                <a:spcPts val="1200"/>
              </a:spcAft>
            </a:pPr>
            <a:r>
              <a:rPr lang="en-NZ" sz="1200" dirty="0">
                <a:ea typeface="+mn-lt"/>
                <a:cs typeface="+mn-lt"/>
              </a:rPr>
              <a:t>It’s great to be back together – let’s remain COVID Safe. </a:t>
            </a:r>
            <a:endParaRPr lang="en-US" dirty="0">
              <a:cs typeface="Arial"/>
            </a:endParaRPr>
          </a:p>
        </p:txBody>
      </p:sp>
    </p:spTree>
    <p:extLst>
      <p:ext uri="{BB962C8B-B14F-4D97-AF65-F5344CB8AC3E}">
        <p14:creationId xmlns:p14="http://schemas.microsoft.com/office/powerpoint/2010/main" val="2756578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D99-154E-4F01-BC81-890D8BCB6BDD}"/>
              </a:ext>
            </a:extLst>
          </p:cNvPr>
          <p:cNvSpPr>
            <a:spLocks noGrp="1"/>
          </p:cNvSpPr>
          <p:nvPr>
            <p:ph type="title"/>
          </p:nvPr>
        </p:nvSpPr>
        <p:spPr/>
        <p:txBody>
          <a:bodyPr/>
          <a:lstStyle/>
          <a:p>
            <a:r>
              <a:rPr lang="en-AU"/>
              <a:t>Newsletter/website copy (for business stakeholders)</a:t>
            </a:r>
          </a:p>
        </p:txBody>
      </p:sp>
      <p:sp>
        <p:nvSpPr>
          <p:cNvPr id="7" name="Content Placeholder 6">
            <a:extLst>
              <a:ext uri="{FF2B5EF4-FFF2-40B4-BE49-F238E27FC236}">
                <a16:creationId xmlns:a16="http://schemas.microsoft.com/office/drawing/2014/main" id="{59A4C91C-7D40-443C-9F07-9DA6E782DD1F}"/>
              </a:ext>
            </a:extLst>
          </p:cNvPr>
          <p:cNvSpPr>
            <a:spLocks noGrp="1"/>
          </p:cNvSpPr>
          <p:nvPr>
            <p:ph idx="1"/>
          </p:nvPr>
        </p:nvSpPr>
        <p:spPr>
          <a:xfrm>
            <a:off x="505217" y="1481603"/>
            <a:ext cx="11081098" cy="4827717"/>
          </a:xfrm>
        </p:spPr>
        <p:txBody>
          <a:bodyPr>
            <a:normAutofit fontScale="70000" lnSpcReduction="20000"/>
          </a:bodyPr>
          <a:lstStyle/>
          <a:p>
            <a:pPr marL="0" indent="0">
              <a:lnSpc>
                <a:spcPct val="120000"/>
              </a:lnSpc>
              <a:spcBef>
                <a:spcPts val="0"/>
              </a:spcBef>
              <a:spcAft>
                <a:spcPts val="1200"/>
              </a:spcAft>
              <a:buNone/>
            </a:pPr>
            <a:r>
              <a:rPr lang="en-NZ" b="1" dirty="0"/>
              <a:t>NSW-VIC border reopening: getting our communities back together</a:t>
            </a:r>
            <a:endParaRPr lang="en-AU" dirty="0"/>
          </a:p>
          <a:p>
            <a:pPr marL="0" indent="0">
              <a:lnSpc>
                <a:spcPct val="120000"/>
              </a:lnSpc>
              <a:spcBef>
                <a:spcPts val="0"/>
              </a:spcBef>
              <a:spcAft>
                <a:spcPts val="1200"/>
              </a:spcAft>
              <a:buNone/>
            </a:pPr>
            <a:r>
              <a:rPr lang="en-NZ" dirty="0"/>
              <a:t>The NSW Government is reopening the border with Victoria at 12.01am on Monday 23 November.</a:t>
            </a:r>
            <a:endParaRPr lang="en-AU" dirty="0"/>
          </a:p>
          <a:p>
            <a:pPr marL="0" indent="0">
              <a:lnSpc>
                <a:spcPct val="120000"/>
              </a:lnSpc>
              <a:spcBef>
                <a:spcPts val="0"/>
              </a:spcBef>
              <a:spcAft>
                <a:spcPts val="1200"/>
              </a:spcAft>
              <a:buNone/>
            </a:pPr>
            <a:r>
              <a:rPr lang="en-NZ" dirty="0"/>
              <a:t>We have protected each other, and our economy is getting back on track because we’ve been COVID Safe. Everyone has worked hard to get the virus under control.</a:t>
            </a:r>
            <a:endParaRPr lang="en-AU" dirty="0"/>
          </a:p>
          <a:p>
            <a:pPr marL="0" indent="0">
              <a:lnSpc>
                <a:spcPct val="120000"/>
              </a:lnSpc>
              <a:spcBef>
                <a:spcPts val="0"/>
              </a:spcBef>
              <a:spcAft>
                <a:spcPts val="1200"/>
              </a:spcAft>
              <a:buNone/>
            </a:pPr>
            <a:r>
              <a:rPr lang="en-NZ" dirty="0"/>
              <a:t>Now we are ready to reopen, to give people confidence to make plans, do business and reunite with family in the lead up to the holidays.</a:t>
            </a:r>
            <a:endParaRPr lang="en-AU" dirty="0"/>
          </a:p>
          <a:p>
            <a:pPr marL="0" indent="0">
              <a:lnSpc>
                <a:spcPct val="120000"/>
              </a:lnSpc>
              <a:spcBef>
                <a:spcPts val="0"/>
              </a:spcBef>
              <a:spcAft>
                <a:spcPts val="1200"/>
              </a:spcAft>
              <a:buNone/>
            </a:pPr>
            <a:r>
              <a:rPr lang="en-NZ" dirty="0"/>
              <a:t>We want to thank you for your patience, particularly those businesses in border areas.</a:t>
            </a:r>
            <a:endParaRPr lang="en-AU" dirty="0"/>
          </a:p>
          <a:p>
            <a:pPr marL="0" indent="0">
              <a:lnSpc>
                <a:spcPct val="120000"/>
              </a:lnSpc>
              <a:spcBef>
                <a:spcPts val="0"/>
              </a:spcBef>
              <a:spcAft>
                <a:spcPts val="1200"/>
              </a:spcAft>
              <a:buNone/>
            </a:pPr>
            <a:r>
              <a:rPr lang="en-NZ" b="1" dirty="0"/>
              <a:t>Let’s remain vigilant</a:t>
            </a:r>
            <a:endParaRPr lang="en-AU" dirty="0"/>
          </a:p>
          <a:p>
            <a:pPr marL="0" indent="0">
              <a:lnSpc>
                <a:spcPct val="120000"/>
              </a:lnSpc>
              <a:spcBef>
                <a:spcPts val="0"/>
              </a:spcBef>
              <a:spcAft>
                <a:spcPts val="1200"/>
              </a:spcAft>
              <a:buNone/>
            </a:pPr>
            <a:r>
              <a:rPr lang="en-NZ" dirty="0"/>
              <a:t>We all have a part to play in keeping COVID Safe. We're asking everyone – in both NSW and Victoria – to ensure they're familiar with the current COVID-19 restrictions and to follow COVID Safe best practice wherever they are.</a:t>
            </a:r>
            <a:endParaRPr lang="en-AU" dirty="0"/>
          </a:p>
          <a:p>
            <a:pPr marL="0" indent="0">
              <a:lnSpc>
                <a:spcPct val="120000"/>
              </a:lnSpc>
              <a:spcBef>
                <a:spcPts val="0"/>
              </a:spcBef>
              <a:spcAft>
                <a:spcPts val="1200"/>
              </a:spcAft>
              <a:buNone/>
            </a:pPr>
            <a:r>
              <a:rPr lang="en-NZ" dirty="0"/>
              <a:t>Stay home if you have any symptoms and get tested. Check-in when you visit a venue or business where required. Stay 1.5m apart from others or wear a mask when you can’t.  Wash your hands frequently. Make sure your business has a COVID Safety plan.</a:t>
            </a:r>
            <a:endParaRPr lang="en-AU" dirty="0"/>
          </a:p>
          <a:p>
            <a:pPr marL="0" indent="0">
              <a:lnSpc>
                <a:spcPct val="120000"/>
              </a:lnSpc>
              <a:spcBef>
                <a:spcPts val="0"/>
              </a:spcBef>
              <a:spcAft>
                <a:spcPts val="1200"/>
              </a:spcAft>
              <a:buNone/>
            </a:pPr>
            <a:r>
              <a:rPr lang="en-NZ" b="1" dirty="0"/>
              <a:t>The most up to date information on what to do in NSW can be found at </a:t>
            </a:r>
            <a:r>
              <a:rPr lang="en-NZ" b="1" u="sng" dirty="0">
                <a:hlinkClick r:id="rId2"/>
              </a:rPr>
              <a:t>nsw.gov.au</a:t>
            </a:r>
            <a:r>
              <a:rPr lang="en-NZ" b="1" dirty="0"/>
              <a:t>, and in VIC at </a:t>
            </a:r>
            <a:r>
              <a:rPr lang="en-NZ" b="1" u="sng" dirty="0">
                <a:hlinkClick r:id="rId3"/>
              </a:rPr>
              <a:t>www.coronavirus.vic.gov.au</a:t>
            </a:r>
            <a:r>
              <a:rPr lang="en-NZ" b="1" dirty="0"/>
              <a:t>.</a:t>
            </a:r>
            <a:endParaRPr lang="en-AU" dirty="0"/>
          </a:p>
          <a:p>
            <a:pPr marL="0" indent="0">
              <a:lnSpc>
                <a:spcPct val="120000"/>
              </a:lnSpc>
              <a:spcBef>
                <a:spcPts val="0"/>
              </a:spcBef>
              <a:spcAft>
                <a:spcPts val="1200"/>
              </a:spcAft>
              <a:buNone/>
            </a:pPr>
            <a:r>
              <a:rPr lang="en-NZ" dirty="0"/>
              <a:t>It’s great to be back together – let’s remain COVID Safe and kick start business between our two States.</a:t>
            </a:r>
            <a:endParaRPr lang="en-AU" dirty="0"/>
          </a:p>
        </p:txBody>
      </p:sp>
      <p:sp>
        <p:nvSpPr>
          <p:cNvPr id="4" name="Slide Number Placeholder 3">
            <a:extLst>
              <a:ext uri="{FF2B5EF4-FFF2-40B4-BE49-F238E27FC236}">
                <a16:creationId xmlns:a16="http://schemas.microsoft.com/office/drawing/2014/main" id="{6C6AB456-C5FB-4028-88DB-7F5C194D3651}"/>
              </a:ext>
            </a:extLst>
          </p:cNvPr>
          <p:cNvSpPr>
            <a:spLocks noGrp="1"/>
          </p:cNvSpPr>
          <p:nvPr>
            <p:ph type="sldNum" sz="quarter" idx="12"/>
          </p:nvPr>
        </p:nvSpPr>
        <p:spPr/>
        <p:txBody>
          <a:bodyPr/>
          <a:lstStyle/>
          <a:p>
            <a:fld id="{A4F0BC93-622D-4964-921F-55B8C667A1AC}" type="slidenum">
              <a:rPr lang="en-AU" smtClean="0"/>
              <a:pPr/>
              <a:t>8</a:t>
            </a:fld>
            <a:endParaRPr lang="en-AU"/>
          </a:p>
        </p:txBody>
      </p:sp>
    </p:spTree>
    <p:extLst>
      <p:ext uri="{BB962C8B-B14F-4D97-AF65-F5344CB8AC3E}">
        <p14:creationId xmlns:p14="http://schemas.microsoft.com/office/powerpoint/2010/main" val="538540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D99-154E-4F01-BC81-890D8BCB6BDD}"/>
              </a:ext>
            </a:extLst>
          </p:cNvPr>
          <p:cNvSpPr>
            <a:spLocks noGrp="1"/>
          </p:cNvSpPr>
          <p:nvPr>
            <p:ph type="title"/>
          </p:nvPr>
        </p:nvSpPr>
        <p:spPr/>
        <p:txBody>
          <a:bodyPr/>
          <a:lstStyle/>
          <a:p>
            <a:r>
              <a:rPr lang="en-AU">
                <a:ea typeface="+mj-lt"/>
                <a:cs typeface="+mj-lt"/>
              </a:rPr>
              <a:t>Social posts (for local government targeting the community)</a:t>
            </a:r>
            <a:endParaRPr lang="en-US">
              <a:ea typeface="+mj-lt"/>
              <a:cs typeface="+mj-lt"/>
            </a:endParaRPr>
          </a:p>
        </p:txBody>
      </p:sp>
      <p:sp>
        <p:nvSpPr>
          <p:cNvPr id="4" name="Slide Number Placeholder 3">
            <a:extLst>
              <a:ext uri="{FF2B5EF4-FFF2-40B4-BE49-F238E27FC236}">
                <a16:creationId xmlns:a16="http://schemas.microsoft.com/office/drawing/2014/main" id="{6C6AB456-C5FB-4028-88DB-7F5C194D3651}"/>
              </a:ext>
            </a:extLst>
          </p:cNvPr>
          <p:cNvSpPr>
            <a:spLocks noGrp="1"/>
          </p:cNvSpPr>
          <p:nvPr>
            <p:ph type="sldNum" sz="quarter" idx="12"/>
          </p:nvPr>
        </p:nvSpPr>
        <p:spPr/>
        <p:txBody>
          <a:bodyPr/>
          <a:lstStyle/>
          <a:p>
            <a:pPr>
              <a:defRPr/>
            </a:pPr>
            <a:fld id="{A4F0BC93-622D-4964-921F-55B8C667A1AC}" type="slidenum">
              <a:rPr lang="en-AU" smtClean="0"/>
              <a:pPr>
                <a:defRPr/>
              </a:pPr>
              <a:t>9</a:t>
            </a:fld>
            <a:endParaRPr lang="en-AU"/>
          </a:p>
        </p:txBody>
      </p:sp>
      <p:sp>
        <p:nvSpPr>
          <p:cNvPr id="29" name="Rectangle 28">
            <a:extLst>
              <a:ext uri="{FF2B5EF4-FFF2-40B4-BE49-F238E27FC236}">
                <a16:creationId xmlns:a16="http://schemas.microsoft.com/office/drawing/2014/main" id="{100A8EE3-BAAD-4A2D-B7B2-11F517B21020}"/>
              </a:ext>
            </a:extLst>
          </p:cNvPr>
          <p:cNvSpPr/>
          <p:nvPr/>
        </p:nvSpPr>
        <p:spPr>
          <a:xfrm>
            <a:off x="992698" y="4930137"/>
            <a:ext cx="2743200" cy="138499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200" b="1">
                <a:latin typeface="Arial"/>
                <a:cs typeface="Calibri"/>
              </a:rPr>
              <a:t>Post: </a:t>
            </a:r>
            <a:endParaRPr lang="en-US">
              <a:latin typeface="Arial"/>
            </a:endParaRPr>
          </a:p>
          <a:p>
            <a:r>
              <a:rPr lang="en-NZ" sz="1200">
                <a:cs typeface="Arial"/>
              </a:rPr>
              <a:t>If you have any symptoms, the best way for you to support your local community and your State is to stay home and get tested as soon as possible. To find your nearest testing clinic, visit nsw.gov.au</a:t>
            </a:r>
            <a:endParaRPr lang="en-US"/>
          </a:p>
        </p:txBody>
      </p:sp>
      <p:sp>
        <p:nvSpPr>
          <p:cNvPr id="30" name="Rectangle 29">
            <a:extLst>
              <a:ext uri="{FF2B5EF4-FFF2-40B4-BE49-F238E27FC236}">
                <a16:creationId xmlns:a16="http://schemas.microsoft.com/office/drawing/2014/main" id="{53585066-C40F-4DC6-A69F-C5BF3AD80A1A}"/>
              </a:ext>
            </a:extLst>
          </p:cNvPr>
          <p:cNvSpPr/>
          <p:nvPr/>
        </p:nvSpPr>
        <p:spPr>
          <a:xfrm>
            <a:off x="4789620" y="4930137"/>
            <a:ext cx="2743200"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AU" sz="1200" b="1">
                <a:solidFill>
                  <a:srgbClr val="000000"/>
                </a:solidFill>
              </a:rPr>
              <a:t>Post:</a:t>
            </a:r>
          </a:p>
          <a:p>
            <a:pPr fontAlgn="base"/>
            <a:r>
              <a:rPr lang="en-AU" sz="1200">
                <a:solidFill>
                  <a:srgbClr val="000000"/>
                </a:solidFill>
              </a:rPr>
              <a:t>Even though we are back together, keeping your distance wherever you are is a small step to help prevent the spread of COVID-19.</a:t>
            </a:r>
          </a:p>
        </p:txBody>
      </p:sp>
      <p:sp>
        <p:nvSpPr>
          <p:cNvPr id="31" name="Rectangle 30">
            <a:extLst>
              <a:ext uri="{FF2B5EF4-FFF2-40B4-BE49-F238E27FC236}">
                <a16:creationId xmlns:a16="http://schemas.microsoft.com/office/drawing/2014/main" id="{C6E09AFF-BEA5-4797-9E91-A40364A382DB}"/>
              </a:ext>
            </a:extLst>
          </p:cNvPr>
          <p:cNvSpPr/>
          <p:nvPr/>
        </p:nvSpPr>
        <p:spPr>
          <a:xfrm>
            <a:off x="8354395" y="4928289"/>
            <a:ext cx="2743200" cy="175432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200" b="1">
                <a:solidFill>
                  <a:srgbClr val="000000"/>
                </a:solidFill>
              </a:rPr>
              <a:t>Post: </a:t>
            </a:r>
            <a:endParaRPr lang="en-AU" sz="1200">
              <a:solidFill>
                <a:srgbClr val="000000"/>
              </a:solidFill>
            </a:endParaRPr>
          </a:p>
          <a:p>
            <a:pPr fontAlgn="base"/>
            <a:r>
              <a:rPr lang="en-AU" sz="1200">
                <a:solidFill>
                  <a:srgbClr val="000000"/>
                </a:solidFill>
                <a:cs typeface="Arial"/>
              </a:rPr>
              <a:t>Being COVID Safe ensures we can keep our States open and our communities together. This means washing your hands regularly and keeping 1.5m away from others or wear a mask if you can't. Check out the latest restrictions at nsw.gov.au</a:t>
            </a:r>
            <a:endParaRPr lang="en-AU" sz="1200">
              <a:solidFill>
                <a:srgbClr val="000000"/>
              </a:solidFill>
              <a:latin typeface="Arial" panose="020B0604020202020204" pitchFamily="34" charset="0"/>
              <a:cs typeface="Arial" panose="020B0604020202020204" pitchFamily="34" charset="0"/>
            </a:endParaRPr>
          </a:p>
        </p:txBody>
      </p:sp>
      <p:sp>
        <p:nvSpPr>
          <p:cNvPr id="32" name="TextBox 4">
            <a:extLst>
              <a:ext uri="{FF2B5EF4-FFF2-40B4-BE49-F238E27FC236}">
                <a16:creationId xmlns:a16="http://schemas.microsoft.com/office/drawing/2014/main" id="{69CCD2DC-D940-4131-9276-1AA1055C2427}"/>
              </a:ext>
            </a:extLst>
          </p:cNvPr>
          <p:cNvSpPr txBox="1"/>
          <p:nvPr/>
        </p:nvSpPr>
        <p:spPr>
          <a:xfrm>
            <a:off x="657780" y="1776368"/>
            <a:ext cx="88776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a:t>Tiles:</a:t>
            </a:r>
            <a:endParaRPr lang="en-NZ" sz="1400"/>
          </a:p>
        </p:txBody>
      </p:sp>
      <p:pic>
        <p:nvPicPr>
          <p:cNvPr id="33" name="Picture 32" descr="A picture containing text&#10;&#10;Description automatically generated">
            <a:extLst>
              <a:ext uri="{FF2B5EF4-FFF2-40B4-BE49-F238E27FC236}">
                <a16:creationId xmlns:a16="http://schemas.microsoft.com/office/drawing/2014/main" id="{4C1EEEF6-85DA-44C1-9C51-5FDA07CF2FA0}"/>
              </a:ext>
            </a:extLst>
          </p:cNvPr>
          <p:cNvPicPr>
            <a:picLocks noChangeAspect="1"/>
          </p:cNvPicPr>
          <p:nvPr/>
        </p:nvPicPr>
        <p:blipFill>
          <a:blip r:embed="rId2"/>
          <a:stretch>
            <a:fillRect/>
          </a:stretch>
        </p:blipFill>
        <p:spPr>
          <a:xfrm>
            <a:off x="992698" y="2084038"/>
            <a:ext cx="2743200" cy="2743200"/>
          </a:xfrm>
          <a:prstGeom prst="rect">
            <a:avLst/>
          </a:prstGeom>
        </p:spPr>
      </p:pic>
      <p:pic>
        <p:nvPicPr>
          <p:cNvPr id="34" name="Picture 33" descr="Graphical user interface, diagram, application&#10;&#10;Description automatically generated">
            <a:extLst>
              <a:ext uri="{FF2B5EF4-FFF2-40B4-BE49-F238E27FC236}">
                <a16:creationId xmlns:a16="http://schemas.microsoft.com/office/drawing/2014/main" id="{AD74C01C-FBA1-4392-AE0B-6DCEF011DF99}"/>
              </a:ext>
            </a:extLst>
          </p:cNvPr>
          <p:cNvPicPr>
            <a:picLocks noChangeAspect="1"/>
          </p:cNvPicPr>
          <p:nvPr/>
        </p:nvPicPr>
        <p:blipFill>
          <a:blip r:embed="rId3"/>
          <a:stretch>
            <a:fillRect/>
          </a:stretch>
        </p:blipFill>
        <p:spPr>
          <a:xfrm>
            <a:off x="4789783" y="2084038"/>
            <a:ext cx="2743200" cy="2743200"/>
          </a:xfrm>
          <a:prstGeom prst="rect">
            <a:avLst/>
          </a:prstGeom>
        </p:spPr>
      </p:pic>
      <p:pic>
        <p:nvPicPr>
          <p:cNvPr id="35" name="Picture 34" descr="Graphical user interface, application&#10;&#10;Description automatically generated">
            <a:extLst>
              <a:ext uri="{FF2B5EF4-FFF2-40B4-BE49-F238E27FC236}">
                <a16:creationId xmlns:a16="http://schemas.microsoft.com/office/drawing/2014/main" id="{B8C2BB12-1214-4EE7-91FA-252D5012CDDB}"/>
              </a:ext>
            </a:extLst>
          </p:cNvPr>
          <p:cNvPicPr>
            <a:picLocks noChangeAspect="1"/>
          </p:cNvPicPr>
          <p:nvPr/>
        </p:nvPicPr>
        <p:blipFill>
          <a:blip r:embed="rId4"/>
          <a:stretch>
            <a:fillRect/>
          </a:stretch>
        </p:blipFill>
        <p:spPr>
          <a:xfrm>
            <a:off x="8354394" y="2084038"/>
            <a:ext cx="2743200" cy="2743200"/>
          </a:xfrm>
          <a:prstGeom prst="rect">
            <a:avLst/>
          </a:prstGeom>
        </p:spPr>
      </p:pic>
    </p:spTree>
    <p:extLst>
      <p:ext uri="{BB962C8B-B14F-4D97-AF65-F5344CB8AC3E}">
        <p14:creationId xmlns:p14="http://schemas.microsoft.com/office/powerpoint/2010/main" val="122770539"/>
      </p:ext>
    </p:extLst>
  </p:cSld>
  <p:clrMapOvr>
    <a:masterClrMapping/>
  </p:clrMapOvr>
  <p:extLst>
    <p:ext uri="{6950BFC3-D8DA-4A85-94F7-54DA5524770B}">
      <p188:commentRel xmlns="" xmlns:p188="http://schemas.microsoft.com/office/powerpoint/2018/8/main" r:id="rId5"/>
    </p:ext>
  </p:extLst>
</p:sld>
</file>

<file path=ppt/theme/theme1.xml><?xml version="1.0" encoding="utf-8"?>
<a:theme xmlns:a="http://schemas.openxmlformats.org/drawingml/2006/main" name="DFS white waratah them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904bcfc-9164-41cd-ae7f-b4b915779ab4">
      <UserInfo>
        <DisplayName>Eric Aubert</DisplayName>
        <AccountId>33</AccountId>
        <AccountType/>
      </UserInfo>
      <UserInfo>
        <DisplayName>Bradley Matthews</DisplayName>
        <AccountId>13</AccountId>
        <AccountType/>
      </UserInfo>
      <UserInfo>
        <DisplayName>Matthew O'Sullivan</DisplayName>
        <AccountId>40</AccountId>
        <AccountType/>
      </UserInfo>
      <UserInfo>
        <DisplayName>Simon Hambrook</DisplayName>
        <AccountId>39</AccountId>
        <AccountType/>
      </UserInfo>
      <UserInfo>
        <DisplayName>George Chapman</DisplayName>
        <AccountId>66</AccountId>
        <AccountType/>
      </UserInfo>
      <UserInfo>
        <DisplayName>Kara Lawrence</DisplayName>
        <AccountId>15</AccountId>
        <AccountType/>
      </UserInfo>
      <UserInfo>
        <DisplayName>Andrea Long</DisplayName>
        <AccountId>56</AccountId>
        <AccountType/>
      </UserInfo>
      <UserInfo>
        <DisplayName>Tomas Canning</DisplayName>
        <AccountId>22</AccountId>
        <AccountType/>
      </UserInfo>
      <UserInfo>
        <DisplayName>Claire Beaver</DisplayName>
        <AccountId>57</AccountId>
        <AccountType/>
      </UserInfo>
      <UserInfo>
        <DisplayName>Tash Tuite</DisplayName>
        <AccountId>93</AccountId>
        <AccountType/>
      </UserInfo>
      <UserInfo>
        <DisplayName>Yvette Laurence</DisplayName>
        <AccountId>88</AccountId>
        <AccountType/>
      </UserInfo>
      <UserInfo>
        <DisplayName>Yolande Nyss</DisplayName>
        <AccountId>95</AccountId>
        <AccountType/>
      </UserInfo>
      <UserInfo>
        <DisplayName>Imogen Corlette</DisplayName>
        <AccountId>96</AccountId>
        <AccountType/>
      </UserInfo>
      <UserInfo>
        <DisplayName>Matt Press (OBC)</DisplayName>
        <AccountId>97</AccountId>
        <AccountType/>
      </UserInfo>
      <UserInfo>
        <DisplayName>Rebecca Evans</DisplayName>
        <AccountId>98</AccountId>
        <AccountType/>
      </UserInfo>
      <UserInfo>
        <DisplayName>Strata Manager Engagement - Class 2 Buildings Members</DisplayName>
        <AccountId>99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94F4B80B1BA54DAA75B9B6B630D632" ma:contentTypeVersion="11" ma:contentTypeDescription="Create a new document." ma:contentTypeScope="" ma:versionID="3a7a42e9042b0431e3b6bbda5d13d91f">
  <xsd:schema xmlns:xsd="http://www.w3.org/2001/XMLSchema" xmlns:xs="http://www.w3.org/2001/XMLSchema" xmlns:p="http://schemas.microsoft.com/office/2006/metadata/properties" xmlns:ns2="fb9c4900-d907-4c57-a8fa-3c0410c0daa7" xmlns:ns3="5904bcfc-9164-41cd-ae7f-b4b915779ab4" targetNamespace="http://schemas.microsoft.com/office/2006/metadata/properties" ma:root="true" ma:fieldsID="a60c74b3f516123f5e1ffaf0512f44ad" ns2:_="" ns3:_="">
    <xsd:import namespace="fb9c4900-d907-4c57-a8fa-3c0410c0daa7"/>
    <xsd:import namespace="5904bcfc-9164-41cd-ae7f-b4b915779ab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9c4900-d907-4c57-a8fa-3c0410c0da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04bcfc-9164-41cd-ae7f-b4b915779ab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248587-F9B5-44A6-899F-EEF74B123E17}">
  <ds:schemaRefs>
    <ds:schemaRef ds:uri="http://purl.org/dc/terms/"/>
    <ds:schemaRef ds:uri="http://schemas.openxmlformats.org/package/2006/metadata/core-properties"/>
    <ds:schemaRef ds:uri="http://schemas.microsoft.com/office/2006/documentManagement/types"/>
    <ds:schemaRef ds:uri="http://purl.org/dc/dcmitype/"/>
    <ds:schemaRef ds:uri="fb9c4900-d907-4c57-a8fa-3c0410c0daa7"/>
    <ds:schemaRef ds:uri="http://purl.org/dc/elements/1.1/"/>
    <ds:schemaRef ds:uri="http://schemas.microsoft.com/office/2006/metadata/properties"/>
    <ds:schemaRef ds:uri="http://schemas.microsoft.com/office/infopath/2007/PartnerControls"/>
    <ds:schemaRef ds:uri="5904bcfc-9164-41cd-ae7f-b4b915779ab4"/>
    <ds:schemaRef ds:uri="http://www.w3.org/XML/1998/namespace"/>
  </ds:schemaRefs>
</ds:datastoreItem>
</file>

<file path=customXml/itemProps2.xml><?xml version="1.0" encoding="utf-8"?>
<ds:datastoreItem xmlns:ds="http://schemas.openxmlformats.org/officeDocument/2006/customXml" ds:itemID="{A43B1E2D-DEFC-44B3-85B6-3D645A675D5B}">
  <ds:schemaRefs>
    <ds:schemaRef ds:uri="http://schemas.microsoft.com/sharepoint/v3/contenttype/forms"/>
  </ds:schemaRefs>
</ds:datastoreItem>
</file>

<file path=customXml/itemProps3.xml><?xml version="1.0" encoding="utf-8"?>
<ds:datastoreItem xmlns:ds="http://schemas.openxmlformats.org/officeDocument/2006/customXml" ds:itemID="{31A653E9-757E-4AA3-A14B-642285C697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9c4900-d907-4c57-a8fa-3c0410c0daa7"/>
    <ds:schemaRef ds:uri="5904bcfc-9164-41cd-ae7f-b4b915779a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2316</Words>
  <Application>Microsoft Office PowerPoint</Application>
  <PresentationFormat>Widescreen</PresentationFormat>
  <Paragraphs>148</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Arial,Sans-Serif</vt:lpstr>
      <vt:lpstr>Calibri</vt:lpstr>
      <vt:lpstr>Wingdings</vt:lpstr>
      <vt:lpstr>DFS white waratah theme</vt:lpstr>
      <vt:lpstr>Stakeholder communications toolkit</vt:lpstr>
      <vt:lpstr>Purpose - stakeholder toolkit</vt:lpstr>
      <vt:lpstr>General key messages: NSW / VIC border reopening</vt:lpstr>
      <vt:lpstr>Key messages: for visitors to NSW </vt:lpstr>
      <vt:lpstr>Key messages: for NSW visitors and residents </vt:lpstr>
      <vt:lpstr>Key messages: for NSW visitors and residents </vt:lpstr>
      <vt:lpstr>Newsletter/website copy (for local government)</vt:lpstr>
      <vt:lpstr>Newsletter/website copy (for business stakeholders)</vt:lpstr>
      <vt:lpstr>Social posts (for local government targeting the community)</vt:lpstr>
      <vt:lpstr>Social posts (targeting businesses)</vt:lpstr>
      <vt:lpstr>Social posts (targeting NSW travellers heading to VIC)</vt:lpstr>
      <vt:lpstr>Social posts (targeting VIC travellers entering NSW)</vt:lpstr>
      <vt:lpstr>Border community assets </vt:lpstr>
      <vt:lpstr>Newsletter/website copy (local government to border communities)</vt:lpstr>
      <vt:lpstr>Social posts (local government to border communities)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Swain</dc:creator>
  <cp:lastModifiedBy>Helen Machalias</cp:lastModifiedBy>
  <cp:revision>7</cp:revision>
  <cp:lastPrinted>2020-11-20T00:18:17Z</cp:lastPrinted>
  <dcterms:created xsi:type="dcterms:W3CDTF">2020-06-02T02:07:24Z</dcterms:created>
  <dcterms:modified xsi:type="dcterms:W3CDTF">2020-11-22T21:47:19Z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0x010100A894F4B80B1BA54DAA75B9B6B630D632</vt:lpwstr>
  </property>
</Properties>
</file>