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32" r:id="rId4"/>
  </p:sldMasterIdLst>
  <p:notesMasterIdLst>
    <p:notesMasterId r:id="rId18"/>
  </p:notesMasterIdLst>
  <p:handoutMasterIdLst>
    <p:handoutMasterId r:id="rId19"/>
  </p:handoutMasterIdLst>
  <p:sldIdLst>
    <p:sldId id="340" r:id="rId5"/>
    <p:sldId id="914" r:id="rId6"/>
    <p:sldId id="3527" r:id="rId7"/>
    <p:sldId id="3523" r:id="rId8"/>
    <p:sldId id="3516" r:id="rId9"/>
    <p:sldId id="3526" r:id="rId10"/>
    <p:sldId id="3524" r:id="rId11"/>
    <p:sldId id="919" r:id="rId12"/>
    <p:sldId id="3522" r:id="rId13"/>
    <p:sldId id="920" r:id="rId14"/>
    <p:sldId id="3529" r:id="rId15"/>
    <p:sldId id="922" r:id="rId16"/>
    <p:sldId id="900" r:id="rId17"/>
  </p:sldIdLst>
  <p:sldSz cx="12192000" cy="6858000"/>
  <p:notesSz cx="7010400" cy="9296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7" userDrawn="1">
          <p15:clr>
            <a:srgbClr val="A4A3A4"/>
          </p15:clr>
        </p15:guide>
        <p15:guide id="2" pos="6720" userDrawn="1">
          <p15:clr>
            <a:srgbClr val="A4A3A4"/>
          </p15:clr>
        </p15:guide>
        <p15:guide id="3" orient="horz" pos="1003" userDrawn="1">
          <p15:clr>
            <a:srgbClr val="A4A3A4"/>
          </p15:clr>
        </p15:guide>
        <p15:guide id="4" pos="84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434C12-192E-8B76-4859-8700A1AABC25}" name="Roy Scoon" initials="RS" userId="S::roy.scoon@customerservice.nsw.gov.au::bf5c9325-e5b4-4343-969c-8f9ec92d9f43" providerId="AD"/>
  <p188:author id="{3B4C0C28-BD94-52AD-EE8D-85D78732C1CE}" name="Helen Machalias" initials="HM" userId="S::helen.machalias@customerservice.nsw.gov.au::f89cb2ba-78a8-4e7d-9390-f40f4dbc6ba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elgin Tran" initials="BT [2]" lastIdx="5" clrIdx="6">
    <p:extLst>
      <p:ext uri="{19B8F6BF-5375-455C-9EA6-DF929625EA0E}">
        <p15:presenceInfo xmlns:p15="http://schemas.microsoft.com/office/powerpoint/2012/main" userId="S::belgin.tran@service.nsw.gov.au::fb7396cd-69b3-43bc-a0f3-1ee1f73d573e" providerId="AD"/>
      </p:ext>
    </p:extLst>
  </p:cmAuthor>
  <p:cmAuthor id="1" name="Editor" initials="E" lastIdx="15" clrIdx="0">
    <p:extLst>
      <p:ext uri="{19B8F6BF-5375-455C-9EA6-DF929625EA0E}">
        <p15:presenceInfo xmlns:p15="http://schemas.microsoft.com/office/powerpoint/2012/main" userId="Editor" providerId="None"/>
      </p:ext>
    </p:extLst>
  </p:cmAuthor>
  <p:cmAuthor id="8" name="Vineet Gounder" initials="VG" lastIdx="4" clrIdx="7">
    <p:extLst>
      <p:ext uri="{19B8F6BF-5375-455C-9EA6-DF929625EA0E}">
        <p15:presenceInfo xmlns:p15="http://schemas.microsoft.com/office/powerpoint/2012/main" userId="S::vineet.gounder@customerservice.nsw.gov.au::7bc466ca-6d0a-47b9-aba8-4e837935e173" providerId="AD"/>
      </p:ext>
    </p:extLst>
  </p:cmAuthor>
  <p:cmAuthor id="2" name="Belgin Tran" initials="BT" lastIdx="9" clrIdx="1">
    <p:extLst>
      <p:ext uri="{19B8F6BF-5375-455C-9EA6-DF929625EA0E}">
        <p15:presenceInfo xmlns:p15="http://schemas.microsoft.com/office/powerpoint/2012/main" userId="10032000aa1b6a47" providerId="None"/>
      </p:ext>
    </p:extLst>
  </p:cmAuthor>
  <p:cmAuthor id="9" name="Breanna Gietzel" initials="BG" lastIdx="7" clrIdx="8">
    <p:extLst>
      <p:ext uri="{19B8F6BF-5375-455C-9EA6-DF929625EA0E}">
        <p15:presenceInfo xmlns:p15="http://schemas.microsoft.com/office/powerpoint/2012/main" userId="S::breanna.gietzel@customerservice.nsw.gov.au::5bafc10d-5da8-4ee4-8257-197e36030cb3" providerId="AD"/>
      </p:ext>
    </p:extLst>
  </p:cmAuthor>
  <p:cmAuthor id="3" name="Bradley Matthews" initials="BM" lastIdx="1" clrIdx="2">
    <p:extLst>
      <p:ext uri="{19B8F6BF-5375-455C-9EA6-DF929625EA0E}">
        <p15:presenceInfo xmlns:p15="http://schemas.microsoft.com/office/powerpoint/2012/main" userId="S::Bradley.Matthews@customerservice.nsw.gov.au::0686c06a-6ffe-413e-95dd-7939c57c9d4f" providerId="AD"/>
      </p:ext>
    </p:extLst>
  </p:cmAuthor>
  <p:cmAuthor id="10" name="Yvette Laurence" initials="YL" lastIdx="9" clrIdx="9">
    <p:extLst>
      <p:ext uri="{19B8F6BF-5375-455C-9EA6-DF929625EA0E}">
        <p15:presenceInfo xmlns:p15="http://schemas.microsoft.com/office/powerpoint/2012/main" userId="S::yvette.laurence@customerservice.nsw.gov.au::49a0d40b-8ddd-46dd-b5cb-88f3f1bbcac8" providerId="AD"/>
      </p:ext>
    </p:extLst>
  </p:cmAuthor>
  <p:cmAuthor id="4" name="Linda Varrica" initials="LV" lastIdx="1" clrIdx="3">
    <p:extLst>
      <p:ext uri="{19B8F6BF-5375-455C-9EA6-DF929625EA0E}">
        <p15:presenceInfo xmlns:p15="http://schemas.microsoft.com/office/powerpoint/2012/main" userId="S::Linda.Varrica@customerservice.nsw.gov.au::480a2938-0c8b-4a57-8565-a26776a8d5cd" providerId="AD"/>
      </p:ext>
    </p:extLst>
  </p:cmAuthor>
  <p:cmAuthor id="11" name="DOUGLAS, Nicole" initials="DN" lastIdx="9" clrIdx="10">
    <p:extLst>
      <p:ext uri="{19B8F6BF-5375-455C-9EA6-DF929625EA0E}">
        <p15:presenceInfo xmlns:p15="http://schemas.microsoft.com/office/powerpoint/2012/main" userId="S-1-5-21-968506765-1039621853-32692049-65773" providerId="AD"/>
      </p:ext>
    </p:extLst>
  </p:cmAuthor>
  <p:cmAuthor id="5" name="Tanya Briggs" initials="TB" lastIdx="3" clrIdx="4">
    <p:extLst>
      <p:ext uri="{19B8F6BF-5375-455C-9EA6-DF929625EA0E}">
        <p15:presenceInfo xmlns:p15="http://schemas.microsoft.com/office/powerpoint/2012/main" userId="S::Tanya.Briggs@customerservice.nsw.gov.au::9fa23744-2f94-477b-b4f3-e999c8409fea" providerId="AD"/>
      </p:ext>
    </p:extLst>
  </p:cmAuthor>
  <p:cmAuthor id="6" name="Andrea Long" initials="AL" lastIdx="3" clrIdx="5">
    <p:extLst>
      <p:ext uri="{19B8F6BF-5375-455C-9EA6-DF929625EA0E}">
        <p15:presenceInfo xmlns:p15="http://schemas.microsoft.com/office/powerpoint/2012/main" userId="S::andrea.long@customerservice.nsw.gov.au::bf30a269-a0c3-42e6-9f47-b5f1e87f3e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A0DC"/>
    <a:srgbClr val="EAFAF6"/>
    <a:srgbClr val="007078"/>
    <a:srgbClr val="00A0AC"/>
    <a:srgbClr val="E7EBEC"/>
    <a:srgbClr val="F1F1F3"/>
    <a:srgbClr val="DAE3E2"/>
    <a:srgbClr val="F3F3F3"/>
    <a:srgbClr val="5377B8"/>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3997"/>
        <p:guide pos="6720"/>
        <p:guide orient="horz" pos="1003"/>
        <p:guide pos="84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notesMaster" Target="notesMasters/notesMaster1.xml" Id="rId18" /><Relationship Type="http://schemas.openxmlformats.org/officeDocument/2006/relationships/customXml" Target="../customXml/item3.xml" Id="rId3" /><Relationship Type="http://schemas.openxmlformats.org/officeDocument/2006/relationships/commentAuthors" Target="commentAuthors.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tableStyles" Target="tableStyles.xml" Id="rId25"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tags" Target="tags/tag1.xml" Id="rId20"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theme" Target="theme/theme1.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viewProps" Target="viewProps.xml" Id="rId23" /><Relationship Type="http://schemas.microsoft.com/office/2018/10/relationships/authors" Target="authors.xml" Id="rId28" /><Relationship Type="http://schemas.openxmlformats.org/officeDocument/2006/relationships/slide" Target="slides/slide6.xml" Id="rId10" /><Relationship Type="http://schemas.openxmlformats.org/officeDocument/2006/relationships/handoutMaster" Target="handoutMasters/handoutMaster1.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presProps" Target="presProps.xml" Id="rId22"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NZ" sz="1000">
              <a:latin typeface="Century Gothic" panose="020B0502020202020204" pitchFamily="34" charset="0"/>
            </a:endParaRPr>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73AF905D-16BE-48A0-A4CD-EF70A2315560}" type="datetimeFigureOut">
              <a:rPr lang="en-NZ" sz="1000" smtClean="0">
                <a:latin typeface="Century Gothic" panose="020B0502020202020204" pitchFamily="34" charset="0"/>
              </a:rPr>
              <a:t>19/11/2020</a:t>
            </a:fld>
            <a:endParaRPr lang="en-NZ" sz="1000">
              <a:latin typeface="Century Gothic" panose="020B0502020202020204" pitchFamily="34" charset="0"/>
            </a:endParaRPr>
          </a:p>
        </p:txBody>
      </p:sp>
      <p:sp>
        <p:nvSpPr>
          <p:cNvPr id="4" name="Footer Placeholder 3"/>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NZ" sz="1000">
              <a:latin typeface="Century Gothic" panose="020B0502020202020204" pitchFamily="34" charset="0"/>
            </a:endParaRPr>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628E71AF-EDD6-4BE3-8404-883C7488AEEB}" type="slidenum">
              <a:rPr lang="en-NZ" sz="1000" smtClean="0">
                <a:latin typeface="Century Gothic" panose="020B0502020202020204" pitchFamily="34" charset="0"/>
              </a:rPr>
              <a:t>‹#›</a:t>
            </a:fld>
            <a:endParaRPr lang="en-NZ" sz="1000">
              <a:latin typeface="Century Gothic" panose="020B0502020202020204" pitchFamily="34" charset="0"/>
            </a:endParaRPr>
          </a:p>
        </p:txBody>
      </p:sp>
    </p:spTree>
    <p:extLst>
      <p:ext uri="{BB962C8B-B14F-4D97-AF65-F5344CB8AC3E}">
        <p14:creationId xmlns:p14="http://schemas.microsoft.com/office/powerpoint/2010/main" val="584761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000">
                <a:latin typeface="Century Gothic" panose="020B0502020202020204" pitchFamily="34" charset="0"/>
              </a:defRPr>
            </a:lvl1pPr>
          </a:lstStyle>
          <a:p>
            <a:endParaRPr lang="en-NZ"/>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000">
                <a:latin typeface="Century Gothic" panose="020B0502020202020204" pitchFamily="34" charset="0"/>
              </a:defRPr>
            </a:lvl1pPr>
          </a:lstStyle>
          <a:p>
            <a:fld id="{193583B5-9917-4A0A-BB73-B2569B6799B6}" type="datetimeFigureOut">
              <a:rPr lang="en-NZ" smtClean="0"/>
              <a:pPr/>
              <a:t>19/11/2020</a:t>
            </a:fld>
            <a:endParaRPr lang="en-NZ"/>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000">
                <a:latin typeface="Century Gothic" panose="020B0502020202020204" pitchFamily="34" charset="0"/>
              </a:defRPr>
            </a:lvl1pPr>
          </a:lstStyle>
          <a:p>
            <a:endParaRPr lang="en-NZ"/>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000">
                <a:latin typeface="Century Gothic" panose="020B0502020202020204" pitchFamily="34" charset="0"/>
              </a:defRPr>
            </a:lvl1pPr>
          </a:lstStyle>
          <a:p>
            <a:fld id="{ECFDFB4D-1F82-4839-894F-3A5C1595AC58}" type="slidenum">
              <a:rPr lang="en-NZ" smtClean="0"/>
              <a:pPr/>
              <a:t>‹#›</a:t>
            </a:fld>
            <a:endParaRPr lang="en-NZ"/>
          </a:p>
        </p:txBody>
      </p:sp>
    </p:spTree>
    <p:extLst>
      <p:ext uri="{BB962C8B-B14F-4D97-AF65-F5344CB8AC3E}">
        <p14:creationId xmlns:p14="http://schemas.microsoft.com/office/powerpoint/2010/main" val="2386212776"/>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Century Gothic" panose="020B0502020202020204" pitchFamily="34" charset="0"/>
        <a:ea typeface="+mn-ea"/>
        <a:cs typeface="+mn-cs"/>
      </a:defRPr>
    </a:lvl1pPr>
    <a:lvl2pPr marL="179388" indent="-179388" algn="l" defTabSz="914400" rtl="0" eaLnBrk="1" latinLnBrk="0" hangingPunct="1">
      <a:buFont typeface="Arial" panose="020B0604020202020204" pitchFamily="34" charset="0"/>
      <a:buChar char="•"/>
      <a:defRPr sz="1100" kern="1200">
        <a:solidFill>
          <a:schemeClr val="tx1"/>
        </a:solidFill>
        <a:latin typeface="Century Gothic" panose="020B0502020202020204" pitchFamily="34" charset="0"/>
        <a:ea typeface="+mn-ea"/>
        <a:cs typeface="+mn-cs"/>
      </a:defRPr>
    </a:lvl2pPr>
    <a:lvl3pPr marL="358775" indent="-179388" algn="l" defTabSz="914400" rtl="0" eaLnBrk="1" latinLnBrk="0" hangingPunct="1">
      <a:buFont typeface="Arial" panose="020B0604020202020204" pitchFamily="34" charset="0"/>
      <a:buChar char="•"/>
      <a:defRPr sz="1100" kern="1200">
        <a:solidFill>
          <a:schemeClr val="tx1"/>
        </a:solidFill>
        <a:latin typeface="Century Gothic" panose="020B0502020202020204" pitchFamily="34" charset="0"/>
        <a:ea typeface="+mn-ea"/>
        <a:cs typeface="+mn-cs"/>
      </a:defRPr>
    </a:lvl3pPr>
    <a:lvl4pPr marL="538163" indent="-179388" algn="l" defTabSz="914400" rtl="0" eaLnBrk="1" latinLnBrk="0" hangingPunct="1">
      <a:buFont typeface="Arial" panose="020B0604020202020204" pitchFamily="34" charset="0"/>
      <a:buChar char="•"/>
      <a:defRPr sz="1100" kern="1200">
        <a:solidFill>
          <a:schemeClr val="tx1"/>
        </a:solidFill>
        <a:latin typeface="Century Gothic" panose="020B0502020202020204" pitchFamily="34" charset="0"/>
        <a:ea typeface="+mn-ea"/>
        <a:cs typeface="+mn-cs"/>
      </a:defRPr>
    </a:lvl4pPr>
    <a:lvl5pPr marL="719138" indent="-180975" algn="l" defTabSz="914400" rtl="0" eaLnBrk="1" latinLnBrk="0" hangingPunct="1">
      <a:buFont typeface="Arial" panose="020B0604020202020204" pitchFamily="34" charset="0"/>
      <a:buChar char="•"/>
      <a:defRPr sz="11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8525438-F66A-4E4F-8AAB-967AD7E35F25}" type="slidenum">
              <a:rPr lang="en-AU" smtClean="0"/>
              <a:t>2</a:t>
            </a:fld>
            <a:endParaRPr lang="en-AU"/>
          </a:p>
        </p:txBody>
      </p:sp>
    </p:spTree>
    <p:extLst>
      <p:ext uri="{BB962C8B-B14F-4D97-AF65-F5344CB8AC3E}">
        <p14:creationId xmlns:p14="http://schemas.microsoft.com/office/powerpoint/2010/main" val="38619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8525438-F66A-4E4F-8AAB-967AD7E35F25}" type="slidenum">
              <a:rPr lang="en-AU" smtClean="0"/>
              <a:t>3</a:t>
            </a:fld>
            <a:endParaRPr lang="en-AU"/>
          </a:p>
        </p:txBody>
      </p:sp>
    </p:spTree>
    <p:extLst>
      <p:ext uri="{BB962C8B-B14F-4D97-AF65-F5344CB8AC3E}">
        <p14:creationId xmlns:p14="http://schemas.microsoft.com/office/powerpoint/2010/main" val="10374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8525438-F66A-4E4F-8AAB-967AD7E35F25}" type="slidenum">
              <a:rPr lang="en-AU" smtClean="0"/>
              <a:t>4</a:t>
            </a:fld>
            <a:endParaRPr lang="en-AU"/>
          </a:p>
        </p:txBody>
      </p:sp>
    </p:spTree>
    <p:extLst>
      <p:ext uri="{BB962C8B-B14F-4D97-AF65-F5344CB8AC3E}">
        <p14:creationId xmlns:p14="http://schemas.microsoft.com/office/powerpoint/2010/main" val="1872001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CFDFB4D-1F82-4839-894F-3A5C1595AC58}" type="slidenum">
              <a:rPr lang="en-NZ" smtClean="0"/>
              <a:pPr/>
              <a:t>8</a:t>
            </a:fld>
            <a:endParaRPr lang="en-NZ"/>
          </a:p>
        </p:txBody>
      </p:sp>
    </p:spTree>
    <p:extLst>
      <p:ext uri="{BB962C8B-B14F-4D97-AF65-F5344CB8AC3E}">
        <p14:creationId xmlns:p14="http://schemas.microsoft.com/office/powerpoint/2010/main" val="1426389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0DE801-2331-48BA-AD9C-1DEC0860E6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4"/>
            <a:ext cx="12192000" cy="6848892"/>
          </a:xfrm>
          <a:prstGeom prst="rect">
            <a:avLst/>
          </a:prstGeom>
        </p:spPr>
      </p:pic>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p:spPr>
        <p:txBody>
          <a:bodyPr/>
          <a:lstStyle>
            <a:lvl1pPr algn="l">
              <a:defRPr sz="3600">
                <a:solidFill>
                  <a:schemeClr val="bg1"/>
                </a:solidFill>
              </a:defRPr>
            </a:lvl1pPr>
          </a:lstStyle>
          <a:p>
            <a:r>
              <a:rPr lang="en-AU"/>
              <a:t>Click to edit Master title style</a:t>
            </a:r>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p:spPr>
        <p:txBody>
          <a:bodyPr/>
          <a:lstStyle>
            <a:lvl1pPr marL="0" indent="0" algn="l">
              <a:buFontTx/>
              <a:buNone/>
              <a:defRPr>
                <a:solidFill>
                  <a:schemeClr val="bg1"/>
                </a:solidFill>
              </a:defRPr>
            </a:lvl1pPr>
          </a:lstStyle>
          <a:p>
            <a:r>
              <a:rPr lang="en-AU"/>
              <a:t>Click to edit Master subtitle style</a:t>
            </a:r>
          </a:p>
        </p:txBody>
      </p:sp>
      <p:sp>
        <p:nvSpPr>
          <p:cNvPr id="10" name="Rectangle 4">
            <a:extLst>
              <a:ext uri="{FF2B5EF4-FFF2-40B4-BE49-F238E27FC236}">
                <a16:creationId xmlns:a16="http://schemas.microsoft.com/office/drawing/2014/main" id="{A371D20F-60A6-4016-83F6-85AED95750EF}"/>
              </a:ext>
            </a:extLst>
          </p:cNvPr>
          <p:cNvSpPr>
            <a:spLocks noGrp="1" noChangeArrowheads="1"/>
          </p:cNvSpPr>
          <p:nvPr>
            <p:ph type="dt" sz="half" idx="10"/>
          </p:nvPr>
        </p:nvSpPr>
        <p:spPr>
          <a:xfrm>
            <a:off x="719403" y="5013175"/>
            <a:ext cx="2844800" cy="288000"/>
          </a:xfrm>
          <a:prstGeom prst="rect">
            <a:avLst/>
          </a:prstGeom>
        </p:spPr>
        <p:txBody>
          <a:bodyPr/>
          <a:lstStyle>
            <a:lvl1pPr>
              <a:defRPr smtClean="0">
                <a:solidFill>
                  <a:schemeClr val="bg1"/>
                </a:solidFill>
              </a:defRPr>
            </a:lvl1pPr>
          </a:lstStyle>
          <a:p>
            <a:pPr>
              <a:defRPr/>
            </a:pPr>
            <a:r>
              <a:rPr lang="en-US"/>
              <a:t>DD Month 2019</a:t>
            </a:r>
            <a:endParaRPr lang="en-AU"/>
          </a:p>
        </p:txBody>
      </p:sp>
    </p:spTree>
    <p:extLst>
      <p:ext uri="{BB962C8B-B14F-4D97-AF65-F5344CB8AC3E}">
        <p14:creationId xmlns:p14="http://schemas.microsoft.com/office/powerpoint/2010/main" val="12529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9550" y="5157192"/>
            <a:ext cx="8112901"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015547" y="1412776"/>
            <a:ext cx="8160907" cy="3672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039550" y="5723930"/>
            <a:ext cx="8112901" cy="4389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09600" y="6453368"/>
            <a:ext cx="2844800" cy="288000"/>
          </a:xfrm>
          <a:prstGeom prst="rect">
            <a:avLst/>
          </a:prstGeom>
          <a:ln/>
        </p:spPr>
        <p:txBody>
          <a:bodyPr/>
          <a:lstStyle>
            <a:lvl1pPr>
              <a:defRPr/>
            </a:lvl1pPr>
          </a:lstStyle>
          <a:p>
            <a:pPr>
              <a:defRPr/>
            </a:pPr>
            <a:r>
              <a:rPr lang="en-US"/>
              <a:t>00 Month 2019</a:t>
            </a:r>
            <a:endParaRPr lang="en-AU"/>
          </a:p>
        </p:txBody>
      </p:sp>
      <p:sp>
        <p:nvSpPr>
          <p:cNvPr id="6" name="Footer Placeholder 5"/>
          <p:cNvSpPr>
            <a:spLocks noGrp="1" noChangeArrowheads="1"/>
          </p:cNvSpPr>
          <p:nvPr>
            <p:ph type="ftr" sz="quarter" idx="11"/>
          </p:nvPr>
        </p:nvSpPr>
        <p:spPr>
          <a:xfrm>
            <a:off x="4165600" y="6453368"/>
            <a:ext cx="3860800" cy="288000"/>
          </a:xfrm>
          <a:prstGeom prst="rect">
            <a:avLst/>
          </a:prstGeom>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BDA8CA54-EF9B-4F91-BA2D-EE2A2CD14941}" type="slidenum">
              <a:rPr lang="en-AU"/>
              <a:pPr>
                <a:defRPr/>
              </a:pPr>
              <a:t>‹#›</a:t>
            </a:fld>
            <a:endParaRPr lang="en-AU"/>
          </a:p>
        </p:txBody>
      </p:sp>
    </p:spTree>
    <p:extLst>
      <p:ext uri="{BB962C8B-B14F-4D97-AF65-F5344CB8AC3E}">
        <p14:creationId xmlns:p14="http://schemas.microsoft.com/office/powerpoint/2010/main" val="110560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0DE801-2331-48BA-AD9C-1DEC0860E6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48892"/>
          </a:xfrm>
          <a:prstGeom prst="rect">
            <a:avLst/>
          </a:prstGeom>
        </p:spPr>
      </p:pic>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p:spPr>
        <p:txBody>
          <a:bodyPr/>
          <a:lstStyle>
            <a:lvl1pPr algn="l">
              <a:defRPr sz="3600">
                <a:solidFill>
                  <a:schemeClr val="bg1"/>
                </a:solidFill>
              </a:defRPr>
            </a:lvl1pPr>
          </a:lstStyle>
          <a:p>
            <a:r>
              <a:rPr lang="en-AU"/>
              <a:t>Click to edit Master title style</a:t>
            </a:r>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p:spPr>
        <p:txBody>
          <a:bodyPr/>
          <a:lstStyle>
            <a:lvl1pPr marL="0" indent="0" algn="l">
              <a:buFontTx/>
              <a:buNone/>
              <a:defRPr>
                <a:solidFill>
                  <a:schemeClr val="bg1"/>
                </a:solidFill>
              </a:defRPr>
            </a:lvl1pPr>
          </a:lstStyle>
          <a:p>
            <a:r>
              <a:rPr lang="en-AU"/>
              <a:t>Click to edit Master subtitle style</a:t>
            </a:r>
          </a:p>
        </p:txBody>
      </p:sp>
      <p:sp>
        <p:nvSpPr>
          <p:cNvPr id="10" name="Rectangle 4">
            <a:extLst>
              <a:ext uri="{FF2B5EF4-FFF2-40B4-BE49-F238E27FC236}">
                <a16:creationId xmlns:a16="http://schemas.microsoft.com/office/drawing/2014/main" id="{A371D20F-60A6-4016-83F6-85AED95750EF}"/>
              </a:ext>
            </a:extLst>
          </p:cNvPr>
          <p:cNvSpPr>
            <a:spLocks noGrp="1" noChangeArrowheads="1"/>
          </p:cNvSpPr>
          <p:nvPr>
            <p:ph type="dt" sz="half" idx="10"/>
          </p:nvPr>
        </p:nvSpPr>
        <p:spPr>
          <a:xfrm>
            <a:off x="719403" y="5013175"/>
            <a:ext cx="2844800" cy="288000"/>
          </a:xfrm>
          <a:prstGeom prst="rect">
            <a:avLst/>
          </a:prstGeom>
        </p:spPr>
        <p:txBody>
          <a:bodyPr/>
          <a:lstStyle>
            <a:lvl1pPr>
              <a:defRPr smtClean="0">
                <a:solidFill>
                  <a:schemeClr val="bg1"/>
                </a:solidFill>
              </a:defRPr>
            </a:lvl1pPr>
          </a:lstStyle>
          <a:p>
            <a:pPr>
              <a:defRPr/>
            </a:pPr>
            <a:r>
              <a:rPr lang="en-US"/>
              <a:t>DD Month 2019</a:t>
            </a:r>
            <a:endParaRPr lang="en-AU"/>
          </a:p>
        </p:txBody>
      </p:sp>
    </p:spTree>
    <p:extLst>
      <p:ext uri="{BB962C8B-B14F-4D97-AF65-F5344CB8AC3E}">
        <p14:creationId xmlns:p14="http://schemas.microsoft.com/office/powerpoint/2010/main" val="12529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20F2C6-8AF7-425F-B8B5-FF6F932BD8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554"/>
            <a:ext cx="12200107" cy="6853446"/>
          </a:xfrm>
          <a:prstGeom prst="rect">
            <a:avLst/>
          </a:prstGeom>
        </p:spPr>
      </p:pic>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p:spPr>
        <p:txBody>
          <a:bodyPr/>
          <a:lstStyle>
            <a:lvl1pPr algn="l">
              <a:defRPr sz="3600">
                <a:solidFill>
                  <a:schemeClr val="bg1"/>
                </a:solidFill>
              </a:defRPr>
            </a:lvl1pPr>
          </a:lstStyle>
          <a:p>
            <a:r>
              <a:rPr lang="en-US"/>
              <a:t>Click to edit Master title style</a:t>
            </a:r>
            <a:endParaRPr lang="en-AU"/>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p:spPr>
        <p:txBody>
          <a:bodyPr/>
          <a:lstStyle>
            <a:lvl1pPr marL="0" indent="0" algn="l">
              <a:buFontTx/>
              <a:buNone/>
              <a:defRPr>
                <a:solidFill>
                  <a:schemeClr val="bg1"/>
                </a:solidFill>
              </a:defRPr>
            </a:lvl1pPr>
          </a:lstStyle>
          <a:p>
            <a:r>
              <a:rPr lang="en-US"/>
              <a:t>Click to edit Master subtitle style</a:t>
            </a:r>
            <a:endParaRPr lang="en-AU"/>
          </a:p>
        </p:txBody>
      </p:sp>
      <p:sp>
        <p:nvSpPr>
          <p:cNvPr id="3" name="Text Placeholder 2">
            <a:extLst>
              <a:ext uri="{FF2B5EF4-FFF2-40B4-BE49-F238E27FC236}">
                <a16:creationId xmlns:a16="http://schemas.microsoft.com/office/drawing/2014/main" id="{7F7C4B23-28BB-4788-A2E2-7C8731F00A69}"/>
              </a:ext>
            </a:extLst>
          </p:cNvPr>
          <p:cNvSpPr>
            <a:spLocks noGrp="1"/>
          </p:cNvSpPr>
          <p:nvPr>
            <p:ph type="body" sz="quarter" idx="10" hasCustomPrompt="1"/>
          </p:nvPr>
        </p:nvSpPr>
        <p:spPr>
          <a:xfrm>
            <a:off x="719137" y="5121275"/>
            <a:ext cx="5299277" cy="498129"/>
          </a:xfrm>
        </p:spPr>
        <p:txBody>
          <a:bodyPr/>
          <a:lstStyle>
            <a:lvl1pPr marL="0" indent="0">
              <a:buNone/>
              <a:defRPr sz="1800">
                <a:solidFill>
                  <a:schemeClr val="bg1"/>
                </a:solidFill>
              </a:defRPr>
            </a:lvl1pPr>
            <a:lvl2pPr marL="457200" indent="0">
              <a:buNone/>
              <a:defRPr/>
            </a:lvl2pPr>
          </a:lstStyle>
          <a:p>
            <a:pPr lvl="0"/>
            <a:r>
              <a:rPr lang="en-US"/>
              <a:t>DD month 2020</a:t>
            </a:r>
          </a:p>
        </p:txBody>
      </p:sp>
    </p:spTree>
    <p:extLst>
      <p:ext uri="{BB962C8B-B14F-4D97-AF65-F5344CB8AC3E}">
        <p14:creationId xmlns:p14="http://schemas.microsoft.com/office/powerpoint/2010/main" val="42883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72800" cy="864096"/>
          </a:xfrm>
        </p:spPr>
        <p:txBody>
          <a:bodyPr/>
          <a:lstStyle/>
          <a:p>
            <a:r>
              <a:rPr lang="en-US"/>
              <a:t>Click to edit Master title style</a:t>
            </a:r>
            <a:endParaRPr lang="en-AU"/>
          </a:p>
        </p:txBody>
      </p:sp>
      <p:sp>
        <p:nvSpPr>
          <p:cNvPr id="3" name="Content Placeholder 2"/>
          <p:cNvSpPr>
            <a:spLocks noGrp="1"/>
          </p:cNvSpPr>
          <p:nvPr>
            <p:ph idx="1"/>
          </p:nvPr>
        </p:nvSpPr>
        <p:spPr>
          <a:xfrm>
            <a:off x="609600" y="1700808"/>
            <a:ext cx="10972800" cy="4608512"/>
          </a:xfrm>
        </p:spPr>
        <p:txBody>
          <a:bodyPr/>
          <a:lstStyle>
            <a:lvl2pPr>
              <a:buFont typeface="Wingdings" pitchFamily="2" charset="2"/>
              <a:buChar char="Ø"/>
              <a:defRPr/>
            </a:lvl2pPr>
            <a:lvl3pPr>
              <a:buFont typeface="Arial"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Rectangle 6"/>
          <p:cNvSpPr>
            <a:spLocks noGrp="1" noChangeArrowheads="1"/>
          </p:cNvSpPr>
          <p:nvPr>
            <p:ph type="sldNum" sz="quarter" idx="12"/>
          </p:nvPr>
        </p:nvSpPr>
        <p:spPr>
          <a:ln/>
        </p:spPr>
        <p:txBody>
          <a:bodyPr/>
          <a:lstStyle>
            <a:lvl1pPr>
              <a:defRPr>
                <a:solidFill>
                  <a:schemeClr val="tx1"/>
                </a:solidFill>
              </a:defRPr>
            </a:lvl1pPr>
          </a:lstStyle>
          <a:p>
            <a:pPr>
              <a:defRPr/>
            </a:pPr>
            <a:fld id="{A4F0BC93-622D-4964-921F-55B8C667A1AC}" type="slidenum">
              <a:rPr lang="en-AU" smtClean="0"/>
              <a:pPr>
                <a:defRPr/>
              </a:pPr>
              <a:t>‹#›</a:t>
            </a:fld>
            <a:endParaRPr lang="en-AU"/>
          </a:p>
        </p:txBody>
      </p:sp>
    </p:spTree>
    <p:extLst>
      <p:ext uri="{BB962C8B-B14F-4D97-AF65-F5344CB8AC3E}">
        <p14:creationId xmlns:p14="http://schemas.microsoft.com/office/powerpoint/2010/main" val="1682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600" b="1" cap="all">
                <a:latin typeface="+mn-lt"/>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fld id="{26D2C12F-7ED5-4845-BD5A-6477069A2082}" type="slidenum">
              <a:rPr lang="en-AU"/>
              <a:pPr>
                <a:defRPr/>
              </a:pPr>
              <a:t>‹#›</a:t>
            </a:fld>
            <a:endParaRPr lang="en-AU"/>
          </a:p>
        </p:txBody>
      </p:sp>
    </p:spTree>
    <p:extLst>
      <p:ext uri="{BB962C8B-B14F-4D97-AF65-F5344CB8AC3E}">
        <p14:creationId xmlns:p14="http://schemas.microsoft.com/office/powerpoint/2010/main" val="349218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72800" cy="864096"/>
          </a:xfrm>
        </p:spPr>
        <p:txBody>
          <a:bodyPr/>
          <a:lstStyle/>
          <a:p>
            <a:r>
              <a:rPr lang="en-US"/>
              <a:t>Click to edit Master title style</a:t>
            </a:r>
            <a:endParaRPr lang="en-AU"/>
          </a:p>
        </p:txBody>
      </p:sp>
      <p:sp>
        <p:nvSpPr>
          <p:cNvPr id="3" name="Content Placeholder 2"/>
          <p:cNvSpPr>
            <a:spLocks noGrp="1"/>
          </p:cNvSpPr>
          <p:nvPr>
            <p:ph sz="half" idx="1"/>
          </p:nvPr>
        </p:nvSpPr>
        <p:spPr>
          <a:xfrm>
            <a:off x="609600" y="1700808"/>
            <a:ext cx="5384800" cy="4608512"/>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700808"/>
            <a:ext cx="5384800" cy="4608512"/>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1"/>
          </p:nvPr>
        </p:nvSpPr>
        <p:spPr/>
        <p:txBody>
          <a:bodyPr/>
          <a:lstStyle/>
          <a:p>
            <a:pPr>
              <a:defRPr/>
            </a:pPr>
            <a:fld id="{2C3D7134-0F07-4EF9-8846-BC2DC3A522B6}" type="slidenum">
              <a:rPr lang="en-AU" smtClean="0"/>
              <a:pPr>
                <a:defRPr/>
              </a:pPr>
              <a:t>‹#›</a:t>
            </a:fld>
            <a:endParaRPr lang="en-AU"/>
          </a:p>
        </p:txBody>
      </p:sp>
    </p:spTree>
    <p:extLst>
      <p:ext uri="{BB962C8B-B14F-4D97-AF65-F5344CB8AC3E}">
        <p14:creationId xmlns:p14="http://schemas.microsoft.com/office/powerpoint/2010/main" val="125219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40768"/>
            <a:ext cx="5386917" cy="1080120"/>
          </a:xfrm>
        </p:spPr>
        <p:txBody>
          <a:bodyPr anchor="ctr" anchorCtr="0"/>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6"/>
          <p:cNvSpPr>
            <a:spLocks noGrp="1" noChangeArrowheads="1"/>
          </p:cNvSpPr>
          <p:nvPr>
            <p:ph type="sldNum" sz="quarter" idx="12"/>
          </p:nvPr>
        </p:nvSpPr>
        <p:spPr>
          <a:ln/>
        </p:spPr>
        <p:txBody>
          <a:bodyPr/>
          <a:lstStyle>
            <a:lvl1pPr>
              <a:defRPr/>
            </a:lvl1pPr>
          </a:lstStyle>
          <a:p>
            <a:pPr>
              <a:defRPr/>
            </a:pPr>
            <a:fld id="{45A3E9A4-0A89-4B70-9474-FEFB5355D53F}" type="slidenum">
              <a:rPr lang="en-AU"/>
              <a:pPr>
                <a:defRPr/>
              </a:pPr>
              <a:t>‹#›</a:t>
            </a:fld>
            <a:endParaRPr lang="en-AU"/>
          </a:p>
        </p:txBody>
      </p:sp>
      <p:sp>
        <p:nvSpPr>
          <p:cNvPr id="12" name="Text Placeholder 2"/>
          <p:cNvSpPr>
            <a:spLocks noGrp="1"/>
          </p:cNvSpPr>
          <p:nvPr>
            <p:ph type="body" idx="14"/>
          </p:nvPr>
        </p:nvSpPr>
        <p:spPr>
          <a:xfrm>
            <a:off x="6197600" y="1340768"/>
            <a:ext cx="5386917" cy="1080120"/>
          </a:xfrm>
        </p:spPr>
        <p:txBody>
          <a:bodyPr anchor="ctr" anchorCtr="0"/>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p:cNvSpPr>
            <a:spLocks noGrp="1"/>
          </p:cNvSpPr>
          <p:nvPr>
            <p:ph sz="half" idx="15"/>
          </p:nvPr>
        </p:nvSpPr>
        <p:spPr>
          <a:xfrm>
            <a:off x="609600" y="2492375"/>
            <a:ext cx="5384800" cy="3633788"/>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3"/>
          <p:cNvSpPr>
            <a:spLocks noGrp="1"/>
          </p:cNvSpPr>
          <p:nvPr>
            <p:ph sz="half" idx="2"/>
          </p:nvPr>
        </p:nvSpPr>
        <p:spPr>
          <a:xfrm>
            <a:off x="6197600" y="2492375"/>
            <a:ext cx="5384800" cy="3633788"/>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6291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87720ED3-5560-4060-9E35-2B5E1902E07E}" type="slidenum">
              <a:rPr lang="en-AU"/>
              <a:pPr>
                <a:defRPr/>
              </a:pPr>
              <a:t>‹#›</a:t>
            </a:fld>
            <a:endParaRPr lang="en-AU"/>
          </a:p>
        </p:txBody>
      </p:sp>
    </p:spTree>
    <p:extLst>
      <p:ext uri="{BB962C8B-B14F-4D97-AF65-F5344CB8AC3E}">
        <p14:creationId xmlns:p14="http://schemas.microsoft.com/office/powerpoint/2010/main" val="292433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4BC6D37E-0783-4EDE-96D6-1243F475E753}" type="slidenum">
              <a:rPr lang="en-AU"/>
              <a:pPr>
                <a:defRPr/>
              </a:pPr>
              <a:t>‹#›</a:t>
            </a:fld>
            <a:endParaRPr lang="en-AU"/>
          </a:p>
        </p:txBody>
      </p:sp>
    </p:spTree>
    <p:extLst>
      <p:ext uri="{BB962C8B-B14F-4D97-AF65-F5344CB8AC3E}">
        <p14:creationId xmlns:p14="http://schemas.microsoft.com/office/powerpoint/2010/main" val="59371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8EF205-CB9A-47DD-BEC6-185CD05DC51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4554"/>
            <a:ext cx="12192000" cy="6848892"/>
          </a:xfrm>
          <a:prstGeom prst="rect">
            <a:avLst/>
          </a:prstGeom>
        </p:spPr>
      </p:pic>
      <p:sp>
        <p:nvSpPr>
          <p:cNvPr id="1027" name="Rectangle 2"/>
          <p:cNvSpPr>
            <a:spLocks noGrp="1" noChangeArrowheads="1"/>
          </p:cNvSpPr>
          <p:nvPr>
            <p:ph type="title"/>
          </p:nvPr>
        </p:nvSpPr>
        <p:spPr bwMode="auto">
          <a:xfrm>
            <a:off x="609600" y="188641"/>
            <a:ext cx="10094912"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8" name="Rectangle 3"/>
          <p:cNvSpPr>
            <a:spLocks noGrp="1" noChangeArrowheads="1"/>
          </p:cNvSpPr>
          <p:nvPr>
            <p:ph type="body" idx="1"/>
          </p:nvPr>
        </p:nvSpPr>
        <p:spPr bwMode="auto">
          <a:xfrm>
            <a:off x="609600" y="1700808"/>
            <a:ext cx="1097280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30" name="Rectangle 6"/>
          <p:cNvSpPr>
            <a:spLocks noGrp="1" noChangeArrowheads="1"/>
          </p:cNvSpPr>
          <p:nvPr>
            <p:ph type="sldNum" sz="quarter" idx="4"/>
          </p:nvPr>
        </p:nvSpPr>
        <p:spPr bwMode="auto">
          <a:xfrm>
            <a:off x="8737600" y="6453368"/>
            <a:ext cx="2844800" cy="288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solidFill>
                  <a:schemeClr val="tx1"/>
                </a:solidFill>
              </a:defRPr>
            </a:lvl1pPr>
          </a:lstStyle>
          <a:p>
            <a:pPr>
              <a:defRPr/>
            </a:pPr>
            <a:fld id="{2C3D7134-0F07-4EF9-8846-BC2DC3A522B6}" type="slidenum">
              <a:rPr lang="en-AU" smtClean="0"/>
              <a:pPr>
                <a:defRPr/>
              </a:pPr>
              <a:t>‹#›</a:t>
            </a:fld>
            <a:endParaRPr lang="en-AU"/>
          </a:p>
        </p:txBody>
      </p:sp>
    </p:spTree>
    <p:extLst>
      <p:ext uri="{BB962C8B-B14F-4D97-AF65-F5344CB8AC3E}">
        <p14:creationId xmlns:p14="http://schemas.microsoft.com/office/powerpoint/2010/main" val="3425980107"/>
      </p:ext>
    </p:extLst>
  </p:cSld>
  <p:clrMap bg1="lt1" tx1="dk1" bg2="lt2" tx2="dk2" accent1="accent1" accent2="accent2" accent3="accent3" accent4="accent4" accent5="accent5" accent6="accent6" hlink="hlink" folHlink="folHlink"/>
  <p:sldLayoutIdLst>
    <p:sldLayoutId id="2147483733" r:id="rId1"/>
    <p:sldLayoutId id="2147483744" r:id="rId2"/>
    <p:sldLayoutId id="2147483742" r:id="rId3"/>
    <p:sldLayoutId id="2147483734" r:id="rId4"/>
    <p:sldLayoutId id="2147483735" r:id="rId5"/>
    <p:sldLayoutId id="2147483736" r:id="rId6"/>
    <p:sldLayoutId id="2147483737" r:id="rId7"/>
    <p:sldLayoutId id="2147483738" r:id="rId8"/>
    <p:sldLayoutId id="2147483739" r:id="rId9"/>
    <p:sldLayoutId id="2147483740" r:id="rId10"/>
  </p:sldLayoutIdLst>
  <p:hf hdr="0" ftr="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rgbClr val="002664"/>
          </a:solidFill>
          <a:latin typeface="Arial" charset="0"/>
        </a:defRPr>
      </a:lvl2pPr>
      <a:lvl3pPr algn="l" rtl="0" eaLnBrk="0" fontAlgn="base" hangingPunct="0">
        <a:spcBef>
          <a:spcPct val="0"/>
        </a:spcBef>
        <a:spcAft>
          <a:spcPct val="0"/>
        </a:spcAft>
        <a:defRPr sz="2800">
          <a:solidFill>
            <a:srgbClr val="002664"/>
          </a:solidFill>
          <a:latin typeface="Arial" charset="0"/>
        </a:defRPr>
      </a:lvl3pPr>
      <a:lvl4pPr algn="l" rtl="0" eaLnBrk="0" fontAlgn="base" hangingPunct="0">
        <a:spcBef>
          <a:spcPct val="0"/>
        </a:spcBef>
        <a:spcAft>
          <a:spcPct val="0"/>
        </a:spcAft>
        <a:defRPr sz="2800">
          <a:solidFill>
            <a:srgbClr val="002664"/>
          </a:solidFill>
          <a:latin typeface="Arial" charset="0"/>
        </a:defRPr>
      </a:lvl4pPr>
      <a:lvl5pPr algn="l" rtl="0" eaLnBrk="0" fontAlgn="base" hangingPunct="0">
        <a:spcBef>
          <a:spcPct val="0"/>
        </a:spcBef>
        <a:spcAft>
          <a:spcPct val="0"/>
        </a:spcAft>
        <a:defRPr sz="2800">
          <a:solidFill>
            <a:srgbClr val="002664"/>
          </a:solidFill>
          <a:latin typeface="Arial" charset="0"/>
        </a:defRPr>
      </a:lvl5pPr>
      <a:lvl6pPr marL="457200" algn="l" rtl="0" fontAlgn="base">
        <a:spcBef>
          <a:spcPct val="0"/>
        </a:spcBef>
        <a:spcAft>
          <a:spcPct val="0"/>
        </a:spcAft>
        <a:defRPr sz="2800">
          <a:solidFill>
            <a:srgbClr val="002664"/>
          </a:solidFill>
          <a:latin typeface="Arial" charset="0"/>
        </a:defRPr>
      </a:lvl6pPr>
      <a:lvl7pPr marL="914400" algn="l" rtl="0" fontAlgn="base">
        <a:spcBef>
          <a:spcPct val="0"/>
        </a:spcBef>
        <a:spcAft>
          <a:spcPct val="0"/>
        </a:spcAft>
        <a:defRPr sz="2800">
          <a:solidFill>
            <a:srgbClr val="002664"/>
          </a:solidFill>
          <a:latin typeface="Arial" charset="0"/>
        </a:defRPr>
      </a:lvl7pPr>
      <a:lvl8pPr marL="1371600" algn="l" rtl="0" fontAlgn="base">
        <a:spcBef>
          <a:spcPct val="0"/>
        </a:spcBef>
        <a:spcAft>
          <a:spcPct val="0"/>
        </a:spcAft>
        <a:defRPr sz="2800">
          <a:solidFill>
            <a:srgbClr val="002664"/>
          </a:solidFill>
          <a:latin typeface="Arial" charset="0"/>
        </a:defRPr>
      </a:lvl8pPr>
      <a:lvl9pPr marL="1828800" algn="l" rtl="0" fontAlgn="base">
        <a:spcBef>
          <a:spcPct val="0"/>
        </a:spcBef>
        <a:spcAft>
          <a:spcPct val="0"/>
        </a:spcAft>
        <a:defRPr sz="2800">
          <a:solidFill>
            <a:srgbClr val="002664"/>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www.nsw.gov.au/covid-19/covid-safe" TargetMode="External"/><Relationship Id="rId2" Type="http://schemas.openxmlformats.org/officeDocument/2006/relationships/hyperlink" Target="https://www.nsw.gov.au/covid-19/covid-safe/qr-codes" TargetMode="Externa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s://mybusiness.service.nsw.gov.au/concierg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yvette.laurence@customerservice.nsw.gov.au" TargetMode="External"/><Relationship Id="rId2" Type="http://schemas.openxmlformats.org/officeDocument/2006/relationships/hyperlink" Target="mailto:belgin.tran@service.nsw.gov.au"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D79411D-0F28-4E8C-BFBD-EC24E56A5BC3}"/>
              </a:ext>
            </a:extLst>
          </p:cNvPr>
          <p:cNvGraphicFramePr>
            <a:graphicFrameLocks noChangeAspect="1"/>
          </p:cNvGraphicFramePr>
          <p:nvPr>
            <p:custDataLst>
              <p:tags r:id="rId2"/>
            </p:custDataLst>
            <p:extLst>
              <p:ext uri="{D42A27DB-BD31-4B8C-83A1-F6EECF244321}">
                <p14:modId xmlns:p14="http://schemas.microsoft.com/office/powerpoint/2010/main" val="2918024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5" imgW="415" imgH="422" progId="TCLayout.ActiveDocument.1">
                  <p:embed/>
                </p:oleObj>
              </mc:Choice>
              <mc:Fallback>
                <p:oleObj name="think-cell Slide" r:id="rId5" imgW="415" imgH="422" progId="TCLayout.ActiveDocument.1">
                  <p:embed/>
                  <p:pic>
                    <p:nvPicPr>
                      <p:cNvPr id="6" name="Object 5" hidden="1">
                        <a:extLst>
                          <a:ext uri="{FF2B5EF4-FFF2-40B4-BE49-F238E27FC236}">
                            <a16:creationId xmlns:a16="http://schemas.microsoft.com/office/drawing/2014/main" id="{CD79411D-0F28-4E8C-BFBD-EC24E56A5B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CBCEF2A-8D9A-485C-9BBB-1ED7564BFB48}"/>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5200">
              <a:latin typeface="Century Gothic" panose="020B0502020202020204" pitchFamily="34" charset="0"/>
              <a:ea typeface="+mj-ea"/>
              <a:cs typeface="+mj-cs"/>
              <a:sym typeface="Century Gothic" panose="020B0502020202020204" pitchFamily="34" charset="0"/>
            </a:endParaRPr>
          </a:p>
        </p:txBody>
      </p:sp>
      <p:sp>
        <p:nvSpPr>
          <p:cNvPr id="8" name="Title 7">
            <a:extLst>
              <a:ext uri="{FF2B5EF4-FFF2-40B4-BE49-F238E27FC236}">
                <a16:creationId xmlns:a16="http://schemas.microsoft.com/office/drawing/2014/main" id="{C1036B40-42B5-47FA-B053-266933E5EF21}"/>
              </a:ext>
            </a:extLst>
          </p:cNvPr>
          <p:cNvSpPr>
            <a:spLocks noGrp="1"/>
          </p:cNvSpPr>
          <p:nvPr>
            <p:ph type="ctrTitle"/>
          </p:nvPr>
        </p:nvSpPr>
        <p:spPr>
          <a:xfrm>
            <a:off x="719403" y="2076216"/>
            <a:ext cx="10363200" cy="1470025"/>
          </a:xfrm>
        </p:spPr>
        <p:txBody>
          <a:bodyPr/>
          <a:lstStyle/>
          <a:p>
            <a:br>
              <a:rPr lang="en-AU"/>
            </a:br>
            <a:endParaRPr lang="en-AU">
              <a:cs typeface="Arial"/>
            </a:endParaRPr>
          </a:p>
        </p:txBody>
      </p:sp>
      <p:sp>
        <p:nvSpPr>
          <p:cNvPr id="3" name="Subtitle 2">
            <a:extLst>
              <a:ext uri="{FF2B5EF4-FFF2-40B4-BE49-F238E27FC236}">
                <a16:creationId xmlns:a16="http://schemas.microsoft.com/office/drawing/2014/main" id="{AFC8D2F6-0BB9-4243-BDDB-0FFBF491EBDA}"/>
              </a:ext>
            </a:extLst>
          </p:cNvPr>
          <p:cNvSpPr>
            <a:spLocks noGrp="1"/>
          </p:cNvSpPr>
          <p:nvPr>
            <p:ph type="subTitle" idx="1"/>
          </p:nvPr>
        </p:nvSpPr>
        <p:spPr>
          <a:xfrm>
            <a:off x="644276" y="2278595"/>
            <a:ext cx="8160907" cy="2820532"/>
          </a:xfrm>
        </p:spPr>
        <p:txBody>
          <a:bodyPr/>
          <a:lstStyle/>
          <a:p>
            <a:r>
              <a:rPr lang="en-AU" sz="3200">
                <a:ea typeface="+mn-lt"/>
                <a:cs typeface="+mn-lt"/>
              </a:rPr>
              <a:t>Mandatory electronic check in </a:t>
            </a:r>
            <a:endParaRPr lang="en-AU" sz="3200">
              <a:cs typeface="Arial"/>
            </a:endParaRPr>
          </a:p>
          <a:p>
            <a:endParaRPr lang="en-US">
              <a:ea typeface="+mn-lt"/>
              <a:cs typeface="+mn-lt"/>
            </a:endParaRPr>
          </a:p>
          <a:p>
            <a:endParaRPr lang="en-US">
              <a:ea typeface="+mn-lt"/>
              <a:cs typeface="+mn-lt"/>
            </a:endParaRPr>
          </a:p>
          <a:p>
            <a:endParaRPr lang="en-US">
              <a:ea typeface="+mn-lt"/>
              <a:cs typeface="+mn-lt"/>
            </a:endParaRPr>
          </a:p>
          <a:p>
            <a:r>
              <a:rPr lang="en-US">
                <a:ea typeface="+mn-lt"/>
                <a:cs typeface="+mn-lt"/>
              </a:rPr>
              <a:t>This toolkit contains content to help you communicate the new mandatory electronic check in requirements </a:t>
            </a:r>
            <a:endParaRPr lang="en-AU"/>
          </a:p>
        </p:txBody>
      </p:sp>
    </p:spTree>
    <p:extLst>
      <p:ext uri="{BB962C8B-B14F-4D97-AF65-F5344CB8AC3E}">
        <p14:creationId xmlns:p14="http://schemas.microsoft.com/office/powerpoint/2010/main" val="81925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1D7A-4CB0-477F-BFE4-19B8954B1906}"/>
              </a:ext>
            </a:extLst>
          </p:cNvPr>
          <p:cNvSpPr>
            <a:spLocks noGrp="1"/>
          </p:cNvSpPr>
          <p:nvPr>
            <p:ph type="title"/>
          </p:nvPr>
        </p:nvSpPr>
        <p:spPr/>
        <p:txBody>
          <a:bodyPr/>
          <a:lstStyle/>
          <a:p>
            <a:r>
              <a:rPr lang="en-AU"/>
              <a:t>COVID Safe Check-in advertising campaign</a:t>
            </a:r>
          </a:p>
        </p:txBody>
      </p:sp>
      <p:sp>
        <p:nvSpPr>
          <p:cNvPr id="3" name="Content Placeholder 2">
            <a:extLst>
              <a:ext uri="{FF2B5EF4-FFF2-40B4-BE49-F238E27FC236}">
                <a16:creationId xmlns:a16="http://schemas.microsoft.com/office/drawing/2014/main" id="{D7884C18-493E-426C-88D8-8F7C1EE2259D}"/>
              </a:ext>
            </a:extLst>
          </p:cNvPr>
          <p:cNvSpPr>
            <a:spLocks noGrp="1"/>
          </p:cNvSpPr>
          <p:nvPr>
            <p:ph idx="1"/>
          </p:nvPr>
        </p:nvSpPr>
        <p:spPr>
          <a:xfrm>
            <a:off x="609599" y="1700808"/>
            <a:ext cx="7762313" cy="4608512"/>
          </a:xfrm>
        </p:spPr>
        <p:txBody>
          <a:bodyPr/>
          <a:lstStyle/>
          <a:p>
            <a:pPr marL="0" lvl="1" indent="0">
              <a:lnSpc>
                <a:spcPct val="90000"/>
              </a:lnSpc>
              <a:spcAft>
                <a:spcPts val="600"/>
              </a:spcAft>
              <a:buNone/>
            </a:pPr>
            <a:r>
              <a:rPr lang="en-AU" sz="2000"/>
              <a:t>The NSW Government is supporting businesses and communities to promote the COVID Safe Check-in through an extensive advertising campaign.</a:t>
            </a:r>
          </a:p>
          <a:p>
            <a:pPr marL="0" lvl="1" indent="0">
              <a:lnSpc>
                <a:spcPct val="90000"/>
              </a:lnSpc>
              <a:spcAft>
                <a:spcPts val="600"/>
              </a:spcAft>
              <a:buNone/>
            </a:pPr>
            <a:endParaRPr lang="en-AU" sz="2000"/>
          </a:p>
          <a:p>
            <a:pPr marL="0" lvl="1" indent="0">
              <a:lnSpc>
                <a:spcPct val="90000"/>
              </a:lnSpc>
              <a:spcAft>
                <a:spcPts val="600"/>
              </a:spcAft>
              <a:buNone/>
            </a:pPr>
            <a:r>
              <a:rPr lang="en-AU" sz="2000"/>
              <a:t>Promoted on: </a:t>
            </a:r>
            <a:endParaRPr lang="en-AU" sz="2000">
              <a:cs typeface="Arial"/>
            </a:endParaRPr>
          </a:p>
          <a:p>
            <a:pPr marL="742950" lvl="2">
              <a:lnSpc>
                <a:spcPct val="90000"/>
              </a:lnSpc>
              <a:spcAft>
                <a:spcPts val="600"/>
              </a:spcAft>
              <a:buFont typeface="Arial" panose="020B0604020202020204" pitchFamily="34" charset="0"/>
              <a:buChar char="•"/>
            </a:pPr>
            <a:r>
              <a:rPr lang="en-AU" sz="2000"/>
              <a:t>Television</a:t>
            </a:r>
            <a:endParaRPr lang="en-AU" sz="2000">
              <a:cs typeface="Arial"/>
            </a:endParaRPr>
          </a:p>
          <a:p>
            <a:pPr marL="742950" lvl="2">
              <a:lnSpc>
                <a:spcPct val="90000"/>
              </a:lnSpc>
              <a:spcAft>
                <a:spcPts val="600"/>
              </a:spcAft>
              <a:buFont typeface="Arial" panose="020B0604020202020204" pitchFamily="34" charset="0"/>
              <a:buChar char="•"/>
            </a:pPr>
            <a:r>
              <a:rPr lang="en-AU" sz="2000"/>
              <a:t>Radio</a:t>
            </a:r>
            <a:endParaRPr lang="en-AU" sz="2000">
              <a:cs typeface="Arial"/>
            </a:endParaRPr>
          </a:p>
          <a:p>
            <a:pPr marL="742950" lvl="2">
              <a:lnSpc>
                <a:spcPct val="90000"/>
              </a:lnSpc>
              <a:spcAft>
                <a:spcPts val="600"/>
              </a:spcAft>
              <a:buFont typeface="Arial" panose="020B0604020202020204" pitchFamily="34" charset="0"/>
              <a:buChar char="•"/>
            </a:pPr>
            <a:r>
              <a:rPr lang="en-AU" sz="2000"/>
              <a:t>Press advertising</a:t>
            </a:r>
            <a:endParaRPr lang="en-AU" sz="2000">
              <a:cs typeface="Arial"/>
            </a:endParaRPr>
          </a:p>
          <a:p>
            <a:pPr marL="742950" lvl="2">
              <a:lnSpc>
                <a:spcPct val="90000"/>
              </a:lnSpc>
              <a:spcAft>
                <a:spcPts val="600"/>
              </a:spcAft>
              <a:buFont typeface="Arial" panose="020B0604020202020204" pitchFamily="34" charset="0"/>
              <a:buChar char="•"/>
            </a:pPr>
            <a:r>
              <a:rPr lang="en-AU" sz="2000"/>
              <a:t>Social media  </a:t>
            </a:r>
            <a:endParaRPr lang="en-AU" sz="2000">
              <a:cs typeface="Arial"/>
            </a:endParaRPr>
          </a:p>
          <a:p>
            <a:pPr marL="742950" lvl="2">
              <a:lnSpc>
                <a:spcPct val="90000"/>
              </a:lnSpc>
              <a:spcAft>
                <a:spcPts val="600"/>
              </a:spcAft>
              <a:buFont typeface="Arial" panose="020B0604020202020204" pitchFamily="34" charset="0"/>
              <a:buChar char="•"/>
            </a:pPr>
            <a:r>
              <a:rPr lang="en-AU" sz="2000"/>
              <a:t>Digital and search</a:t>
            </a:r>
          </a:p>
        </p:txBody>
      </p:sp>
      <p:sp>
        <p:nvSpPr>
          <p:cNvPr id="4" name="Slide Number Placeholder 3">
            <a:extLst>
              <a:ext uri="{FF2B5EF4-FFF2-40B4-BE49-F238E27FC236}">
                <a16:creationId xmlns:a16="http://schemas.microsoft.com/office/drawing/2014/main" id="{59AEDB8E-CBE7-4B61-B63F-7BAB66B9D7E6}"/>
              </a:ext>
            </a:extLst>
          </p:cNvPr>
          <p:cNvSpPr>
            <a:spLocks noGrp="1"/>
          </p:cNvSpPr>
          <p:nvPr>
            <p:ph type="sldNum" sz="quarter" idx="12"/>
          </p:nvPr>
        </p:nvSpPr>
        <p:spPr/>
        <p:txBody>
          <a:bodyPr/>
          <a:lstStyle/>
          <a:p>
            <a:pPr>
              <a:defRPr/>
            </a:pPr>
            <a:fld id="{A4F0BC93-622D-4964-921F-55B8C667A1AC}" type="slidenum">
              <a:rPr lang="en-AU" smtClean="0"/>
              <a:pPr>
                <a:defRPr/>
              </a:pPr>
              <a:t>9</a:t>
            </a:fld>
            <a:endParaRPr lang="en-AU"/>
          </a:p>
        </p:txBody>
      </p:sp>
      <p:pic>
        <p:nvPicPr>
          <p:cNvPr id="5" name="Picture 7" descr="Graphical user interface, application&#10;&#10;Description automatically generated">
            <a:extLst>
              <a:ext uri="{FF2B5EF4-FFF2-40B4-BE49-F238E27FC236}">
                <a16:creationId xmlns:a16="http://schemas.microsoft.com/office/drawing/2014/main" id="{1B9DAE70-739B-4677-B658-E300F79F68E1}"/>
              </a:ext>
            </a:extLst>
          </p:cNvPr>
          <p:cNvPicPr>
            <a:picLocks noChangeAspect="1"/>
          </p:cNvPicPr>
          <p:nvPr/>
        </p:nvPicPr>
        <p:blipFill rotWithShape="1">
          <a:blip r:embed="rId2"/>
          <a:srcRect r="5751" b="3189"/>
          <a:stretch/>
        </p:blipFill>
        <p:spPr>
          <a:xfrm>
            <a:off x="8628040" y="3829504"/>
            <a:ext cx="2270702" cy="2394852"/>
          </a:xfrm>
          <a:prstGeom prst="rect">
            <a:avLst/>
          </a:prstGeom>
        </p:spPr>
      </p:pic>
      <p:pic>
        <p:nvPicPr>
          <p:cNvPr id="6" name="Picture 9" descr="A hand holding a cellphone&#10;&#10;Description automatically generated">
            <a:extLst>
              <a:ext uri="{FF2B5EF4-FFF2-40B4-BE49-F238E27FC236}">
                <a16:creationId xmlns:a16="http://schemas.microsoft.com/office/drawing/2014/main" id="{54498F83-D84B-4113-A61D-20DCFF796E96}"/>
              </a:ext>
            </a:extLst>
          </p:cNvPr>
          <p:cNvPicPr>
            <a:picLocks noChangeAspect="1"/>
          </p:cNvPicPr>
          <p:nvPr/>
        </p:nvPicPr>
        <p:blipFill>
          <a:blip r:embed="rId3"/>
          <a:stretch>
            <a:fillRect/>
          </a:stretch>
        </p:blipFill>
        <p:spPr>
          <a:xfrm>
            <a:off x="8628040" y="1610886"/>
            <a:ext cx="3479730" cy="2104112"/>
          </a:xfrm>
          <a:prstGeom prst="rect">
            <a:avLst/>
          </a:prstGeom>
        </p:spPr>
      </p:pic>
      <p:pic>
        <p:nvPicPr>
          <p:cNvPr id="7" name="Picture 11" descr="Graphical user interface&#10;&#10;Description automatically generated">
            <a:extLst>
              <a:ext uri="{FF2B5EF4-FFF2-40B4-BE49-F238E27FC236}">
                <a16:creationId xmlns:a16="http://schemas.microsoft.com/office/drawing/2014/main" id="{A3CE453A-F23F-4861-BF7D-7A3F9BC5F455}"/>
              </a:ext>
            </a:extLst>
          </p:cNvPr>
          <p:cNvPicPr>
            <a:picLocks noChangeAspect="1"/>
          </p:cNvPicPr>
          <p:nvPr/>
        </p:nvPicPr>
        <p:blipFill>
          <a:blip r:embed="rId4"/>
          <a:stretch>
            <a:fillRect/>
          </a:stretch>
        </p:blipFill>
        <p:spPr>
          <a:xfrm>
            <a:off x="6450115" y="2946283"/>
            <a:ext cx="2104641" cy="3363037"/>
          </a:xfrm>
          <a:prstGeom prst="rect">
            <a:avLst/>
          </a:prstGeom>
        </p:spPr>
      </p:pic>
    </p:spTree>
    <p:extLst>
      <p:ext uri="{BB962C8B-B14F-4D97-AF65-F5344CB8AC3E}">
        <p14:creationId xmlns:p14="http://schemas.microsoft.com/office/powerpoint/2010/main" val="273827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04563-45E9-4244-86EC-BA7F81840A85}"/>
              </a:ext>
            </a:extLst>
          </p:cNvPr>
          <p:cNvSpPr>
            <a:spLocks noGrp="1"/>
          </p:cNvSpPr>
          <p:nvPr>
            <p:ph type="title"/>
          </p:nvPr>
        </p:nvSpPr>
        <p:spPr/>
        <p:txBody>
          <a:bodyPr/>
          <a:lstStyle/>
          <a:p>
            <a:r>
              <a:rPr lang="en-AU"/>
              <a:t>EDM / Website copy</a:t>
            </a:r>
            <a:endParaRPr lang="en-AU">
              <a:cs typeface="Arial"/>
            </a:endParaRPr>
          </a:p>
        </p:txBody>
      </p:sp>
      <p:sp>
        <p:nvSpPr>
          <p:cNvPr id="4" name="Slide Number Placeholder 3">
            <a:extLst>
              <a:ext uri="{FF2B5EF4-FFF2-40B4-BE49-F238E27FC236}">
                <a16:creationId xmlns:a16="http://schemas.microsoft.com/office/drawing/2014/main" id="{EC71AEFD-DE7F-4E33-B7E1-70CCDE142FE8}"/>
              </a:ext>
            </a:extLst>
          </p:cNvPr>
          <p:cNvSpPr>
            <a:spLocks noGrp="1"/>
          </p:cNvSpPr>
          <p:nvPr>
            <p:ph type="sldNum" sz="quarter" idx="12"/>
          </p:nvPr>
        </p:nvSpPr>
        <p:spPr>
          <a:xfrm>
            <a:off x="8932746" y="6518417"/>
            <a:ext cx="2844800" cy="288000"/>
          </a:xfrm>
        </p:spPr>
        <p:txBody>
          <a:bodyPr/>
          <a:lstStyle/>
          <a:p>
            <a:pPr>
              <a:defRPr/>
            </a:pPr>
            <a:fld id="{A4F0BC93-622D-4964-921F-55B8C667A1AC}" type="slidenum">
              <a:rPr lang="en-AU" sz="1000" dirty="0" smtClean="0"/>
              <a:pPr>
                <a:defRPr/>
              </a:pPr>
              <a:t>10</a:t>
            </a:fld>
            <a:endParaRPr lang="en-AU" sz="1000">
              <a:cs typeface="Arial"/>
            </a:endParaRPr>
          </a:p>
        </p:txBody>
      </p:sp>
      <p:sp>
        <p:nvSpPr>
          <p:cNvPr id="5" name="TextBox 4">
            <a:extLst>
              <a:ext uri="{FF2B5EF4-FFF2-40B4-BE49-F238E27FC236}">
                <a16:creationId xmlns:a16="http://schemas.microsoft.com/office/drawing/2014/main" id="{D8889EC6-16B9-4069-9A0E-FD4A92FC880E}"/>
              </a:ext>
            </a:extLst>
          </p:cNvPr>
          <p:cNvSpPr txBox="1"/>
          <p:nvPr/>
        </p:nvSpPr>
        <p:spPr>
          <a:xfrm>
            <a:off x="557562" y="1454737"/>
            <a:ext cx="7339529" cy="4893647"/>
          </a:xfrm>
          <a:prstGeom prst="rect">
            <a:avLst/>
          </a:prstGeom>
          <a:noFill/>
        </p:spPr>
        <p:txBody>
          <a:bodyPr wrap="square" lIns="91440" tIns="45720" rIns="91440" bIns="45720" rtlCol="0" anchor="t">
            <a:spAutoFit/>
          </a:bodyPr>
          <a:lstStyle/>
          <a:p>
            <a:r>
              <a:rPr lang="en-US" sz="1200" b="1" dirty="0">
                <a:ea typeface="+mn-lt"/>
                <a:cs typeface="+mn-lt"/>
              </a:rPr>
              <a:t>Digital registrations now mandatory for more businesses, venues and events</a:t>
            </a:r>
          </a:p>
          <a:p>
            <a:endParaRPr lang="en-US" sz="1200" dirty="0">
              <a:ea typeface="+mn-lt"/>
              <a:cs typeface="+mn-lt"/>
            </a:endParaRPr>
          </a:p>
          <a:p>
            <a:r>
              <a:rPr lang="en-US" sz="1200" dirty="0">
                <a:ea typeface="+mn-lt"/>
                <a:cs typeface="+mn-lt"/>
              </a:rPr>
              <a:t>From November 23, electronic check-in systems, such as a QR code or web form, that records patrons' names and contact details will be mandatory for more businesses</a:t>
            </a:r>
            <a:r>
              <a:rPr lang="en-US" sz="1200" dirty="0">
                <a:solidFill>
                  <a:srgbClr val="FF0000"/>
                </a:solidFill>
                <a:ea typeface="+mn-lt"/>
                <a:cs typeface="+mn-lt"/>
              </a:rPr>
              <a:t> </a:t>
            </a:r>
            <a:r>
              <a:rPr lang="en-US" sz="1200" dirty="0">
                <a:ea typeface="+mn-lt"/>
                <a:cs typeface="+mn-lt"/>
              </a:rPr>
              <a:t>in NSW.  </a:t>
            </a:r>
          </a:p>
          <a:p>
            <a:endParaRPr lang="en-US" sz="1200" dirty="0">
              <a:ea typeface="+mn-lt"/>
              <a:cs typeface="+mn-lt"/>
            </a:endParaRPr>
          </a:p>
          <a:p>
            <a:r>
              <a:rPr lang="en-US" sz="1200" dirty="0">
                <a:ea typeface="+mn-lt"/>
                <a:cs typeface="+mn-lt"/>
              </a:rPr>
              <a:t>Electronic check-in systems are a fast and precise way to support contact tracing - one of the most important tools we have to keep the virus in check and businesses open. </a:t>
            </a:r>
            <a:endParaRPr lang="en-US" dirty="0">
              <a:ea typeface="+mn-lt"/>
              <a:cs typeface="+mn-lt"/>
            </a:endParaRPr>
          </a:p>
          <a:p>
            <a:endParaRPr lang="en-US" sz="1200" dirty="0">
              <a:ea typeface="+mn-lt"/>
              <a:cs typeface="+mn-lt"/>
            </a:endParaRPr>
          </a:p>
          <a:p>
            <a:r>
              <a:rPr lang="en-US" sz="1200" dirty="0">
                <a:ea typeface="+mn-lt"/>
                <a:cs typeface="+mn-lt"/>
              </a:rPr>
              <a:t>All businesses who have registered as COVID Safe with NSW Government have access to the free COVID Safe Check-in which allows customers to check-in via a QR code through the Service NSW app.</a:t>
            </a:r>
            <a:endParaRPr lang="en-US" dirty="0">
              <a:ea typeface="+mn-lt"/>
              <a:cs typeface="+mn-lt"/>
            </a:endParaRPr>
          </a:p>
          <a:p>
            <a:endParaRPr lang="en-US" sz="1200" dirty="0">
              <a:ea typeface="+mn-lt"/>
              <a:cs typeface="+mn-lt"/>
            </a:endParaRPr>
          </a:p>
          <a:p>
            <a:r>
              <a:rPr lang="en-NZ" sz="1200" dirty="0">
                <a:ea typeface="+mn-lt"/>
                <a:cs typeface="+mn-lt"/>
              </a:rPr>
              <a:t>COVID Safe Check-in captures the business name, address and the customer’s contact details. The information is securely stored for 28 days for the sole purpose of contact tracing and can be instantly accessed by NSW Health in the event of an outbreak. After this time, data is destroyed.</a:t>
            </a:r>
            <a:endParaRPr lang="en-NZ" dirty="0">
              <a:ea typeface="+mn-lt"/>
              <a:cs typeface="+mn-lt"/>
            </a:endParaRPr>
          </a:p>
          <a:p>
            <a:endParaRPr lang="en-NZ" sz="1200" dirty="0">
              <a:ea typeface="+mn-lt"/>
              <a:cs typeface="+mn-lt"/>
            </a:endParaRPr>
          </a:p>
          <a:p>
            <a:r>
              <a:rPr lang="en-NZ" sz="1200" dirty="0">
                <a:ea typeface="+mn-lt"/>
                <a:cs typeface="+mn-lt"/>
              </a:rPr>
              <a:t>For patrons who do not have access to a smartphone, venues need to record their details upon entry using a digital device. </a:t>
            </a:r>
          </a:p>
          <a:p>
            <a:endParaRPr lang="en-NZ" sz="1200" dirty="0">
              <a:ea typeface="+mn-lt"/>
              <a:cs typeface="+mn-lt"/>
            </a:endParaRPr>
          </a:p>
          <a:p>
            <a:r>
              <a:rPr lang="en-NZ" sz="1200" dirty="0">
                <a:ea typeface="+mn-lt"/>
                <a:cs typeface="+mn-lt"/>
              </a:rPr>
              <a:t>All business are encouraged to register as COVID Safe and for many it is mandatory. Support is available to help businesses ensure they are COVID Safe, including a personalised Concierge Service for those impacted by bushfires and COVID-19.</a:t>
            </a:r>
          </a:p>
          <a:p>
            <a:endParaRPr lang="en-US" sz="1200" dirty="0">
              <a:ea typeface="+mn-lt"/>
              <a:cs typeface="+mn-lt"/>
            </a:endParaRPr>
          </a:p>
          <a:p>
            <a:r>
              <a:rPr lang="en-US" sz="1200" dirty="0">
                <a:ea typeface="+mn-lt"/>
                <a:cs typeface="+mn-lt"/>
              </a:rPr>
              <a:t>For more information visit:</a:t>
            </a:r>
            <a:endParaRPr lang="en-NZ" sz="1200" dirty="0">
              <a:cs typeface="Arial"/>
            </a:endParaRPr>
          </a:p>
          <a:p>
            <a:r>
              <a:rPr lang="en-NZ" sz="1200" dirty="0"/>
              <a:t>QR code information </a:t>
            </a:r>
            <a:r>
              <a:rPr lang="en-AU" sz="1200" dirty="0">
                <a:hlinkClick r:id="rId2"/>
              </a:rPr>
              <a:t>www.nsw.gov.au/covid-19/covid-safe/qr-codes</a:t>
            </a:r>
            <a:endParaRPr lang="en-AU" sz="1200" dirty="0"/>
          </a:p>
          <a:p>
            <a:r>
              <a:rPr lang="en-AU" sz="1200" dirty="0"/>
              <a:t>COVID Safe registration </a:t>
            </a:r>
            <a:r>
              <a:rPr lang="en-AU" sz="1200" dirty="0">
                <a:hlinkClick r:id="rId3"/>
              </a:rPr>
              <a:t>www.nsw.gov.au/covid-19/covid-safe</a:t>
            </a:r>
            <a:r>
              <a:rPr lang="en-AU" sz="1200" dirty="0"/>
              <a:t> </a:t>
            </a:r>
            <a:endParaRPr lang="en-AU" sz="1200" dirty="0">
              <a:cs typeface="Arial"/>
            </a:endParaRPr>
          </a:p>
          <a:p>
            <a:r>
              <a:rPr lang="en-NZ" sz="1200" dirty="0">
                <a:ea typeface="+mn-lt"/>
                <a:cs typeface="+mn-lt"/>
              </a:rPr>
              <a:t>Concierge Service </a:t>
            </a:r>
            <a:r>
              <a:rPr lang="en-AU" sz="1200" dirty="0">
                <a:hlinkClick r:id="rId4"/>
              </a:rPr>
              <a:t>mybusiness.service.nsw.gov.au/concierge</a:t>
            </a:r>
            <a:endParaRPr lang="en-NZ" sz="1200" dirty="0"/>
          </a:p>
        </p:txBody>
      </p:sp>
      <p:pic>
        <p:nvPicPr>
          <p:cNvPr id="3" name="Picture 5" descr="A person sitting at a desk and using a computer&#10;&#10;Description automatically generated">
            <a:extLst>
              <a:ext uri="{FF2B5EF4-FFF2-40B4-BE49-F238E27FC236}">
                <a16:creationId xmlns:a16="http://schemas.microsoft.com/office/drawing/2014/main" id="{626E84D4-328F-429F-AF2D-0AB632526DF7}"/>
              </a:ext>
            </a:extLst>
          </p:cNvPr>
          <p:cNvPicPr>
            <a:picLocks noChangeAspect="1"/>
          </p:cNvPicPr>
          <p:nvPr/>
        </p:nvPicPr>
        <p:blipFill>
          <a:blip r:embed="rId5"/>
          <a:stretch>
            <a:fillRect/>
          </a:stretch>
        </p:blipFill>
        <p:spPr>
          <a:xfrm>
            <a:off x="8448797" y="1330385"/>
            <a:ext cx="3222485" cy="5220629"/>
          </a:xfrm>
          <a:prstGeom prst="rect">
            <a:avLst/>
          </a:prstGeom>
        </p:spPr>
      </p:pic>
    </p:spTree>
    <p:extLst>
      <p:ext uri="{BB962C8B-B14F-4D97-AF65-F5344CB8AC3E}">
        <p14:creationId xmlns:p14="http://schemas.microsoft.com/office/powerpoint/2010/main" val="39794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D8D0C-81F2-4CAE-BA0D-DB195E596A1B}"/>
              </a:ext>
            </a:extLst>
          </p:cNvPr>
          <p:cNvSpPr>
            <a:spLocks noGrp="1"/>
          </p:cNvSpPr>
          <p:nvPr>
            <p:ph type="title"/>
          </p:nvPr>
        </p:nvSpPr>
        <p:spPr/>
        <p:txBody>
          <a:bodyPr/>
          <a:lstStyle/>
          <a:p>
            <a:r>
              <a:rPr lang="en-AU"/>
              <a:t>Key contacts </a:t>
            </a:r>
          </a:p>
        </p:txBody>
      </p:sp>
      <p:sp>
        <p:nvSpPr>
          <p:cNvPr id="3" name="Content Placeholder 2">
            <a:extLst>
              <a:ext uri="{FF2B5EF4-FFF2-40B4-BE49-F238E27FC236}">
                <a16:creationId xmlns:a16="http://schemas.microsoft.com/office/drawing/2014/main" id="{A57D898B-02EC-4656-A2FF-BEB9FBC1D9B0}"/>
              </a:ext>
            </a:extLst>
          </p:cNvPr>
          <p:cNvSpPr>
            <a:spLocks noGrp="1"/>
          </p:cNvSpPr>
          <p:nvPr>
            <p:ph idx="1"/>
          </p:nvPr>
        </p:nvSpPr>
        <p:spPr/>
        <p:txBody>
          <a:bodyPr/>
          <a:lstStyle/>
          <a:p>
            <a:pPr marL="0" indent="0">
              <a:buNone/>
            </a:pPr>
            <a:r>
              <a:rPr lang="en-AU"/>
              <a:t>For more information about COVID Safe Check-in and how to register your business contact:</a:t>
            </a:r>
          </a:p>
          <a:p>
            <a:pPr marL="0" indent="0">
              <a:buNone/>
            </a:pPr>
            <a:r>
              <a:rPr lang="en-AU"/>
              <a:t>Belgin Tran​</a:t>
            </a:r>
            <a:endParaRPr lang="en-AU">
              <a:cs typeface="Arial"/>
            </a:endParaRPr>
          </a:p>
          <a:p>
            <a:pPr marL="0" indent="0">
              <a:buNone/>
            </a:pPr>
            <a:r>
              <a:rPr lang="en-AU"/>
              <a:t>Director, Program Delivery​</a:t>
            </a:r>
            <a:endParaRPr lang="en-AU">
              <a:cs typeface="Arial"/>
            </a:endParaRPr>
          </a:p>
          <a:p>
            <a:pPr marL="0" indent="0">
              <a:buNone/>
            </a:pPr>
            <a:r>
              <a:rPr lang="en-AU"/>
              <a:t>Service NSW​</a:t>
            </a:r>
            <a:endParaRPr lang="en-AU">
              <a:cs typeface="Arial"/>
            </a:endParaRPr>
          </a:p>
          <a:p>
            <a:pPr marL="0" indent="0">
              <a:buNone/>
            </a:pPr>
            <a:r>
              <a:rPr lang="en-AU"/>
              <a:t>E: </a:t>
            </a:r>
            <a:r>
              <a:rPr lang="en-AU">
                <a:hlinkClick r:id="rId2"/>
              </a:rPr>
              <a:t>belgin.tran@service.nsw.gov.au</a:t>
            </a:r>
            <a:endParaRPr lang="en-AU"/>
          </a:p>
          <a:p>
            <a:pPr marL="0" indent="0">
              <a:buNone/>
            </a:pPr>
            <a:endParaRPr lang="en-AU"/>
          </a:p>
          <a:p>
            <a:pPr marL="0" indent="0">
              <a:buNone/>
            </a:pPr>
            <a:r>
              <a:rPr lang="en-AU"/>
              <a:t>For more information about the COVID Safe Check-in promotional toolkit contact:</a:t>
            </a:r>
            <a:endParaRPr lang="en-AU">
              <a:cs typeface="Arial"/>
            </a:endParaRPr>
          </a:p>
          <a:p>
            <a:pPr marL="0" indent="0">
              <a:buNone/>
            </a:pPr>
            <a:r>
              <a:rPr lang="en-AU"/>
              <a:t>Yvette Laurence</a:t>
            </a:r>
            <a:endParaRPr lang="en-AU">
              <a:cs typeface="Arial"/>
            </a:endParaRPr>
          </a:p>
          <a:p>
            <a:pPr marL="0" indent="0">
              <a:buNone/>
            </a:pPr>
            <a:r>
              <a:rPr lang="en-AU"/>
              <a:t>Stakeholder Engagement Manager</a:t>
            </a:r>
            <a:endParaRPr lang="en-AU">
              <a:cs typeface="Arial"/>
            </a:endParaRPr>
          </a:p>
          <a:p>
            <a:pPr marL="0" indent="0">
              <a:buNone/>
            </a:pPr>
            <a:r>
              <a:rPr lang="en-AU"/>
              <a:t>Department of Customer Service</a:t>
            </a:r>
            <a:endParaRPr lang="en-AU">
              <a:cs typeface="Arial"/>
            </a:endParaRPr>
          </a:p>
          <a:p>
            <a:pPr marL="0" indent="0">
              <a:buNone/>
            </a:pPr>
            <a:r>
              <a:rPr lang="en-US"/>
              <a:t>E: </a:t>
            </a:r>
            <a:r>
              <a:rPr lang="en-US">
                <a:hlinkClick r:id="rId3"/>
              </a:rPr>
              <a:t>yvette.laurence@customerservice.nsw.gov.au</a:t>
            </a:r>
            <a:r>
              <a:rPr lang="en-US"/>
              <a:t> </a:t>
            </a:r>
            <a:endParaRPr lang="en-AU"/>
          </a:p>
        </p:txBody>
      </p:sp>
      <p:sp>
        <p:nvSpPr>
          <p:cNvPr id="4" name="Slide Number Placeholder 3">
            <a:extLst>
              <a:ext uri="{FF2B5EF4-FFF2-40B4-BE49-F238E27FC236}">
                <a16:creationId xmlns:a16="http://schemas.microsoft.com/office/drawing/2014/main" id="{1EB9D424-3264-40DD-B52D-4D9ADAE4303A}"/>
              </a:ext>
            </a:extLst>
          </p:cNvPr>
          <p:cNvSpPr>
            <a:spLocks noGrp="1"/>
          </p:cNvSpPr>
          <p:nvPr>
            <p:ph type="sldNum" sz="quarter" idx="12"/>
          </p:nvPr>
        </p:nvSpPr>
        <p:spPr/>
        <p:txBody>
          <a:bodyPr/>
          <a:lstStyle/>
          <a:p>
            <a:pPr>
              <a:defRPr/>
            </a:pPr>
            <a:fld id="{A4F0BC93-622D-4964-921F-55B8C667A1AC}" type="slidenum">
              <a:rPr lang="en-AU" smtClean="0"/>
              <a:pPr>
                <a:defRPr/>
              </a:pPr>
              <a:t>11</a:t>
            </a:fld>
            <a:endParaRPr lang="en-AU"/>
          </a:p>
        </p:txBody>
      </p:sp>
    </p:spTree>
    <p:extLst>
      <p:ext uri="{BB962C8B-B14F-4D97-AF65-F5344CB8AC3E}">
        <p14:creationId xmlns:p14="http://schemas.microsoft.com/office/powerpoint/2010/main" val="374036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76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A1A17-67B4-7D44-A328-E7AEB5AB9F9B}"/>
              </a:ext>
            </a:extLst>
          </p:cNvPr>
          <p:cNvSpPr>
            <a:spLocks noGrp="1"/>
          </p:cNvSpPr>
          <p:nvPr>
            <p:ph type="title"/>
          </p:nvPr>
        </p:nvSpPr>
        <p:spPr/>
        <p:txBody>
          <a:bodyPr/>
          <a:lstStyle/>
          <a:p>
            <a:r>
              <a:rPr lang="en-AU" dirty="0"/>
              <a:t>Contact tracing for businesses </a:t>
            </a:r>
            <a:endParaRPr lang="en-US" dirty="0"/>
          </a:p>
        </p:txBody>
      </p:sp>
      <p:sp>
        <p:nvSpPr>
          <p:cNvPr id="3" name="Content Placeholder 2">
            <a:extLst>
              <a:ext uri="{FF2B5EF4-FFF2-40B4-BE49-F238E27FC236}">
                <a16:creationId xmlns:a16="http://schemas.microsoft.com/office/drawing/2014/main" id="{4367D094-558F-5042-AE3C-DD77AA31A259}"/>
              </a:ext>
            </a:extLst>
          </p:cNvPr>
          <p:cNvSpPr>
            <a:spLocks noGrp="1"/>
          </p:cNvSpPr>
          <p:nvPr>
            <p:ph idx="1"/>
          </p:nvPr>
        </p:nvSpPr>
        <p:spPr>
          <a:xfrm>
            <a:off x="609600" y="1700807"/>
            <a:ext cx="7445339" cy="4885049"/>
          </a:xfrm>
        </p:spPr>
        <p:txBody>
          <a:bodyPr/>
          <a:lstStyle/>
          <a:p>
            <a:r>
              <a:rPr lang="en-AU" dirty="0"/>
              <a:t>Contact tracing is an important part of stopping community transmission of the COVID-19 virus</a:t>
            </a:r>
          </a:p>
          <a:p>
            <a:pPr marL="0" indent="0">
              <a:buNone/>
            </a:pPr>
            <a:endParaRPr lang="en-AU" dirty="0"/>
          </a:p>
          <a:p>
            <a:r>
              <a:rPr lang="en-AU" dirty="0"/>
              <a:t>Digital check in tools (such as a QR code or web form) offer the best option </a:t>
            </a:r>
            <a:r>
              <a:rPr lang="en-AU"/>
              <a:t>for contact </a:t>
            </a:r>
            <a:r>
              <a:rPr lang="en-AU" dirty="0"/>
              <a:t>tracing for venues and will help businesses to remain COVID safe by meeting requirements for the collection and storage of customer contact details </a:t>
            </a:r>
          </a:p>
          <a:p>
            <a:pPr marL="0" indent="0">
              <a:buNone/>
            </a:pPr>
            <a:endParaRPr lang="en-AU" dirty="0"/>
          </a:p>
          <a:p>
            <a:r>
              <a:rPr lang="en-AU" dirty="0"/>
              <a:t>The NSW Government has launched a safe and easy digital check-in tool for businesses and customers</a:t>
            </a:r>
          </a:p>
          <a:p>
            <a:pPr marL="0" indent="0">
              <a:buNone/>
            </a:pPr>
            <a:endParaRPr lang="en-AU" dirty="0"/>
          </a:p>
          <a:p>
            <a:r>
              <a:rPr lang="en-US" dirty="0"/>
              <a:t>The Service NSW app features a </a:t>
            </a:r>
            <a:r>
              <a:rPr lang="en-US" b="1" dirty="0"/>
              <a:t>COVID Safe Check-in </a:t>
            </a:r>
            <a:r>
              <a:rPr lang="en-US" dirty="0"/>
              <a:t>tool to allow customers to check in at venues across NSW</a:t>
            </a:r>
            <a:endParaRPr lang="en-AU" dirty="0"/>
          </a:p>
        </p:txBody>
      </p:sp>
      <p:sp>
        <p:nvSpPr>
          <p:cNvPr id="4" name="Slide Number Placeholder 3">
            <a:extLst>
              <a:ext uri="{FF2B5EF4-FFF2-40B4-BE49-F238E27FC236}">
                <a16:creationId xmlns:a16="http://schemas.microsoft.com/office/drawing/2014/main" id="{72C7FCE5-D0A5-8547-A3B6-9A1A33E06585}"/>
              </a:ext>
            </a:extLst>
          </p:cNvPr>
          <p:cNvSpPr>
            <a:spLocks noGrp="1"/>
          </p:cNvSpPr>
          <p:nvPr>
            <p:ph type="sldNum" sz="quarter" idx="12"/>
          </p:nvPr>
        </p:nvSpPr>
        <p:spPr/>
        <p:txBody>
          <a:bodyPr/>
          <a:lstStyle/>
          <a:p>
            <a:pPr>
              <a:defRPr/>
            </a:pPr>
            <a:fld id="{A4F0BC93-622D-4964-921F-55B8C667A1AC}" type="slidenum">
              <a:rPr lang="en-AU" smtClean="0"/>
              <a:pPr>
                <a:defRPr/>
              </a:pPr>
              <a:t>1</a:t>
            </a:fld>
            <a:endParaRPr lang="en-AU"/>
          </a:p>
        </p:txBody>
      </p:sp>
      <p:pic>
        <p:nvPicPr>
          <p:cNvPr id="5" name="Picture 5" descr="A person holding a sign&#10;&#10;Description automatically generated">
            <a:extLst>
              <a:ext uri="{FF2B5EF4-FFF2-40B4-BE49-F238E27FC236}">
                <a16:creationId xmlns:a16="http://schemas.microsoft.com/office/drawing/2014/main" id="{0C62A2C2-1516-B447-AF59-1137FD0FE3CA}"/>
              </a:ext>
            </a:extLst>
          </p:cNvPr>
          <p:cNvPicPr>
            <a:picLocks noChangeAspect="1"/>
          </p:cNvPicPr>
          <p:nvPr/>
        </p:nvPicPr>
        <p:blipFill rotWithShape="1">
          <a:blip r:embed="rId2"/>
          <a:srcRect r="56131" b="-616"/>
          <a:stretch/>
        </p:blipFill>
        <p:spPr>
          <a:xfrm>
            <a:off x="8670663" y="1202469"/>
            <a:ext cx="3510579" cy="5696806"/>
          </a:xfrm>
          <a:prstGeom prst="rect">
            <a:avLst/>
          </a:prstGeom>
        </p:spPr>
      </p:pic>
    </p:spTree>
    <p:extLst>
      <p:ext uri="{BB962C8B-B14F-4D97-AF65-F5344CB8AC3E}">
        <p14:creationId xmlns:p14="http://schemas.microsoft.com/office/powerpoint/2010/main" val="303027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437DC35-FDEA-4BFA-AB5C-DAD1BA847D00}"/>
              </a:ext>
            </a:extLst>
          </p:cNvPr>
          <p:cNvSpPr/>
          <p:nvPr/>
        </p:nvSpPr>
        <p:spPr>
          <a:xfrm>
            <a:off x="396904" y="1861041"/>
            <a:ext cx="5561134" cy="4937885"/>
          </a:xfrm>
          <a:prstGeom prst="rect">
            <a:avLst/>
          </a:prstGeom>
          <a:solidFill>
            <a:srgbClr val="11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B8F70D-9F31-9449-BCE7-E9FE55237FA2}"/>
              </a:ext>
            </a:extLst>
          </p:cNvPr>
          <p:cNvSpPr/>
          <p:nvPr/>
        </p:nvSpPr>
        <p:spPr>
          <a:xfrm>
            <a:off x="6398458" y="1861042"/>
            <a:ext cx="5561134" cy="4937885"/>
          </a:xfrm>
          <a:prstGeom prst="rect">
            <a:avLst/>
          </a:prstGeom>
          <a:solidFill>
            <a:srgbClr val="11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73BF5863-3A3B-F143-BFB7-42A3435FEF48}"/>
              </a:ext>
            </a:extLst>
          </p:cNvPr>
          <p:cNvSpPr txBox="1">
            <a:spLocks/>
          </p:cNvSpPr>
          <p:nvPr/>
        </p:nvSpPr>
        <p:spPr bwMode="auto">
          <a:xfrm>
            <a:off x="386330" y="1293500"/>
            <a:ext cx="10972800" cy="4350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a:lstStyle>
          <a:p>
            <a:pPr marL="0" indent="0" algn="ctr">
              <a:buNone/>
            </a:pPr>
            <a:r>
              <a:rPr lang="en-AU" sz="1800" b="1" kern="0">
                <a:solidFill>
                  <a:srgbClr val="11A0DC"/>
                </a:solidFill>
              </a:rPr>
              <a:t>From 23 November, mandatory electronic check in applies to staff and patrons at these venues: </a:t>
            </a:r>
            <a:endParaRPr lang="en-NZ" sz="1800" b="1" kern="0">
              <a:solidFill>
                <a:srgbClr val="11A0DC"/>
              </a:solidFill>
            </a:endParaRPr>
          </a:p>
        </p:txBody>
      </p:sp>
      <p:sp>
        <p:nvSpPr>
          <p:cNvPr id="2" name="Title 1">
            <a:extLst>
              <a:ext uri="{FF2B5EF4-FFF2-40B4-BE49-F238E27FC236}">
                <a16:creationId xmlns:a16="http://schemas.microsoft.com/office/drawing/2014/main" id="{322E50A0-D183-4EEB-A9D2-B1B12D459A21}"/>
              </a:ext>
            </a:extLst>
          </p:cNvPr>
          <p:cNvSpPr>
            <a:spLocks noGrp="1"/>
          </p:cNvSpPr>
          <p:nvPr>
            <p:ph type="title"/>
          </p:nvPr>
        </p:nvSpPr>
        <p:spPr/>
        <p:txBody>
          <a:bodyPr/>
          <a:lstStyle/>
          <a:p>
            <a:pPr algn="ctr"/>
            <a:r>
              <a:rPr lang="en-AU"/>
              <a:t>Mandatory electronic check in – </a:t>
            </a:r>
            <a:r>
              <a:rPr lang="en-AU">
                <a:ea typeface="+mj-lt"/>
                <a:cs typeface="+mj-lt"/>
              </a:rPr>
              <a:t>industries and events</a:t>
            </a:r>
            <a:endParaRPr lang="en-NZ">
              <a:ea typeface="+mj-lt"/>
              <a:cs typeface="+mj-lt"/>
            </a:endParaRPr>
          </a:p>
        </p:txBody>
      </p:sp>
      <p:sp>
        <p:nvSpPr>
          <p:cNvPr id="4" name="Slide Number Placeholder 3">
            <a:extLst>
              <a:ext uri="{FF2B5EF4-FFF2-40B4-BE49-F238E27FC236}">
                <a16:creationId xmlns:a16="http://schemas.microsoft.com/office/drawing/2014/main" id="{D9A332A1-032B-4F62-8832-DC6CD226779A}"/>
              </a:ext>
            </a:extLst>
          </p:cNvPr>
          <p:cNvSpPr>
            <a:spLocks noGrp="1"/>
          </p:cNvSpPr>
          <p:nvPr>
            <p:ph type="sldNum" sz="quarter" idx="12"/>
          </p:nvPr>
        </p:nvSpPr>
        <p:spPr/>
        <p:txBody>
          <a:bodyPr/>
          <a:lstStyle/>
          <a:p>
            <a:pPr>
              <a:defRPr/>
            </a:pPr>
            <a:fld id="{A4F0BC93-622D-4964-921F-55B8C667A1AC}" type="slidenum">
              <a:rPr lang="en-AU" smtClean="0"/>
              <a:pPr>
                <a:defRPr/>
              </a:pPr>
              <a:t>2</a:t>
            </a:fld>
            <a:endParaRPr lang="en-AU"/>
          </a:p>
        </p:txBody>
      </p:sp>
      <p:sp>
        <p:nvSpPr>
          <p:cNvPr id="11" name="Rectangle 10">
            <a:extLst>
              <a:ext uri="{FF2B5EF4-FFF2-40B4-BE49-F238E27FC236}">
                <a16:creationId xmlns:a16="http://schemas.microsoft.com/office/drawing/2014/main" id="{9617ED34-D68C-8E4B-9F71-D6CB8C614748}"/>
              </a:ext>
            </a:extLst>
          </p:cNvPr>
          <p:cNvSpPr/>
          <p:nvPr/>
        </p:nvSpPr>
        <p:spPr>
          <a:xfrm>
            <a:off x="439554" y="2142071"/>
            <a:ext cx="5518484" cy="923330"/>
          </a:xfrm>
          <a:prstGeom prst="rect">
            <a:avLst/>
          </a:prstGeom>
        </p:spPr>
        <p:txBody>
          <a:bodyPr wrap="square">
            <a:spAutoFit/>
          </a:bodyPr>
          <a:lstStyle/>
          <a:p>
            <a:pPr marL="285750" indent="-285750">
              <a:buFont typeface="Arial" panose="020B0604020202020204" pitchFamily="34" charset="0"/>
              <a:buChar char="•"/>
            </a:pPr>
            <a:endParaRPr lang="en-AU">
              <a:solidFill>
                <a:schemeClr val="bg1"/>
              </a:solidFill>
            </a:endParaRPr>
          </a:p>
          <a:p>
            <a:br>
              <a:rPr lang="en-AU">
                <a:solidFill>
                  <a:schemeClr val="bg1"/>
                </a:solidFill>
              </a:rPr>
            </a:br>
            <a:endParaRPr lang="en-AU">
              <a:solidFill>
                <a:schemeClr val="bg1"/>
              </a:solidFill>
              <a:cs typeface="Arial"/>
            </a:endParaRPr>
          </a:p>
        </p:txBody>
      </p:sp>
      <p:sp>
        <p:nvSpPr>
          <p:cNvPr id="12" name="Rectangle 11">
            <a:extLst>
              <a:ext uri="{FF2B5EF4-FFF2-40B4-BE49-F238E27FC236}">
                <a16:creationId xmlns:a16="http://schemas.microsoft.com/office/drawing/2014/main" id="{E193D8DA-A02C-3B43-A786-8BC998C05FB4}"/>
              </a:ext>
            </a:extLst>
          </p:cNvPr>
          <p:cNvSpPr/>
          <p:nvPr/>
        </p:nvSpPr>
        <p:spPr>
          <a:xfrm>
            <a:off x="6622323" y="1942769"/>
            <a:ext cx="5287302" cy="4524315"/>
          </a:xfrm>
          <a:prstGeom prst="rect">
            <a:avLst/>
          </a:prstGeom>
        </p:spPr>
        <p:txBody>
          <a:bodyPr wrap="square" lIns="91440" tIns="45720" rIns="91440" bIns="45720" anchor="t">
            <a:spAutoFit/>
          </a:bodyPr>
          <a:lstStyle/>
          <a:p>
            <a:pPr marL="285750" indent="-285750">
              <a:buFont typeface="Arial,Sans-Serif" panose="020B0604020202020204" pitchFamily="34" charset="0"/>
              <a:buChar char="•"/>
              <a:defRPr/>
            </a:pPr>
            <a:r>
              <a:rPr lang="en-AU" dirty="0">
                <a:solidFill>
                  <a:schemeClr val="bg1"/>
                </a:solidFill>
                <a:cs typeface="Arial"/>
              </a:rPr>
              <a:t>Massage and tattoo parlours</a:t>
            </a:r>
            <a:endParaRPr lang="en-US" dirty="0">
              <a:solidFill>
                <a:schemeClr val="bg1"/>
              </a:solidFill>
              <a:ea typeface="+mn-lt"/>
              <a:cs typeface="+mn-lt"/>
            </a:endParaRPr>
          </a:p>
          <a:p>
            <a:pPr marL="285750" indent="-285750">
              <a:buFont typeface="Arial,Sans-Serif" panose="020B0604020202020204" pitchFamily="34" charset="0"/>
              <a:buChar char="•"/>
              <a:defRPr/>
            </a:pPr>
            <a:r>
              <a:rPr lang="en-AU" dirty="0">
                <a:solidFill>
                  <a:schemeClr val="bg1"/>
                </a:solidFill>
                <a:cs typeface="Arial"/>
              </a:rPr>
              <a:t>Nail and beauty salons</a:t>
            </a:r>
            <a:endParaRPr lang="en-US" dirty="0">
              <a:solidFill>
                <a:schemeClr val="bg1"/>
              </a:solidFill>
              <a:cs typeface="Arial"/>
            </a:endParaRPr>
          </a:p>
          <a:p>
            <a:pPr marL="285750" indent="-285750">
              <a:buFont typeface="Arial,Sans-Serif" panose="020B0604020202020204" pitchFamily="34" charset="0"/>
              <a:buChar char="•"/>
              <a:defRPr/>
            </a:pPr>
            <a:r>
              <a:rPr lang="en-US" dirty="0">
                <a:solidFill>
                  <a:schemeClr val="bg1"/>
                </a:solidFill>
                <a:cs typeface="Arial"/>
              </a:rPr>
              <a:t>Party buses</a:t>
            </a:r>
          </a:p>
          <a:p>
            <a:pPr marL="285750" indent="-285750">
              <a:buFont typeface="Arial,Sans-Serif" panose="020B0604020202020204" pitchFamily="34" charset="0"/>
              <a:buChar char="•"/>
              <a:defRPr/>
            </a:pPr>
            <a:r>
              <a:rPr lang="en-US" dirty="0">
                <a:solidFill>
                  <a:schemeClr val="bg1"/>
                </a:solidFill>
                <a:cs typeface="Arial"/>
              </a:rPr>
              <a:t>Places of worship </a:t>
            </a:r>
          </a:p>
          <a:p>
            <a:pPr marL="285750" indent="-285750">
              <a:buFont typeface="Arial,Sans-Serif" panose="020B0604020202020204" pitchFamily="34" charset="0"/>
              <a:buChar char="•"/>
              <a:defRPr/>
            </a:pPr>
            <a:r>
              <a:rPr lang="en-US" dirty="0">
                <a:solidFill>
                  <a:schemeClr val="bg1"/>
                </a:solidFill>
                <a:cs typeface="Arial"/>
              </a:rPr>
              <a:t>Properties operated by the National Trust or Historic Houses Trust </a:t>
            </a:r>
          </a:p>
          <a:p>
            <a:pPr marL="285750" indent="-285750">
              <a:buFont typeface="Arial,Sans-Serif" panose="020B0604020202020204" pitchFamily="34" charset="0"/>
              <a:buChar char="•"/>
              <a:defRPr/>
            </a:pPr>
            <a:r>
              <a:rPr lang="en-US" dirty="0">
                <a:solidFill>
                  <a:schemeClr val="bg1"/>
                </a:solidFill>
                <a:cs typeface="Arial"/>
              </a:rPr>
              <a:t>Public swimming pools</a:t>
            </a:r>
          </a:p>
          <a:p>
            <a:pPr marL="285750" indent="-285750">
              <a:buFont typeface="Arial,Sans-Serif" panose="020B0604020202020204" pitchFamily="34" charset="0"/>
              <a:buChar char="•"/>
              <a:defRPr/>
            </a:pPr>
            <a:r>
              <a:rPr lang="en-US" dirty="0">
                <a:solidFill>
                  <a:schemeClr val="bg1"/>
                </a:solidFill>
                <a:cs typeface="Arial"/>
              </a:rPr>
              <a:t>Recreation facilities (indoor)</a:t>
            </a:r>
          </a:p>
          <a:p>
            <a:pPr marL="285750" indent="-285750">
              <a:buFont typeface="Arial,Sans-Serif" panose="020B0604020202020204" pitchFamily="34" charset="0"/>
              <a:buChar char="•"/>
              <a:defRPr/>
            </a:pPr>
            <a:r>
              <a:rPr lang="en-US" dirty="0">
                <a:solidFill>
                  <a:schemeClr val="bg1"/>
                </a:solidFill>
                <a:cs typeface="Arial"/>
              </a:rPr>
              <a:t>Recreation facilities (major)</a:t>
            </a:r>
          </a:p>
          <a:p>
            <a:pPr marL="285750" indent="-285750">
              <a:buFont typeface="Arial,Sans-Serif" panose="020B0604020202020204" pitchFamily="34" charset="0"/>
              <a:buChar char="•"/>
              <a:defRPr/>
            </a:pPr>
            <a:r>
              <a:rPr lang="en-US" dirty="0">
                <a:solidFill>
                  <a:schemeClr val="bg1"/>
                </a:solidFill>
                <a:cs typeface="Arial"/>
              </a:rPr>
              <a:t>Sex on premises venues</a:t>
            </a:r>
          </a:p>
          <a:p>
            <a:pPr marL="285750" indent="-285750">
              <a:buFont typeface="Arial,Sans-Serif" panose="020B0604020202020204" pitchFamily="34" charset="0"/>
              <a:buChar char="•"/>
              <a:defRPr/>
            </a:pPr>
            <a:r>
              <a:rPr lang="en-US" dirty="0">
                <a:solidFill>
                  <a:schemeClr val="bg1"/>
                </a:solidFill>
                <a:cs typeface="Arial"/>
              </a:rPr>
              <a:t>Sex services premises</a:t>
            </a:r>
          </a:p>
          <a:p>
            <a:pPr marL="285750" indent="-285750">
              <a:buFont typeface="Arial,Sans-Serif" panose="020B0604020202020204" pitchFamily="34" charset="0"/>
              <a:buChar char="•"/>
              <a:defRPr/>
            </a:pPr>
            <a:r>
              <a:rPr lang="en-AU" dirty="0">
                <a:solidFill>
                  <a:schemeClr val="bg1"/>
                </a:solidFill>
                <a:cs typeface="Arial"/>
              </a:rPr>
              <a:t>Spas</a:t>
            </a:r>
          </a:p>
          <a:p>
            <a:pPr marL="285750" indent="-285750">
              <a:buFont typeface="Arial,Sans-Serif" panose="020B0604020202020204" pitchFamily="34" charset="0"/>
              <a:buChar char="•"/>
              <a:defRPr/>
            </a:pPr>
            <a:r>
              <a:rPr lang="en-US" dirty="0">
                <a:solidFill>
                  <a:schemeClr val="bg1"/>
                </a:solidFill>
                <a:cs typeface="Arial"/>
              </a:rPr>
              <a:t>Strip clubs</a:t>
            </a:r>
          </a:p>
          <a:p>
            <a:pPr marL="285750" indent="-285750">
              <a:buFont typeface="Arial,Sans-Serif" panose="020B0604020202020204" pitchFamily="34" charset="0"/>
              <a:buChar char="•"/>
              <a:defRPr/>
            </a:pPr>
            <a:r>
              <a:rPr lang="en-US" dirty="0">
                <a:solidFill>
                  <a:schemeClr val="bg1"/>
                </a:solidFill>
                <a:cs typeface="Arial"/>
              </a:rPr>
              <a:t>Vessels used for hosting functions or for commercial tours</a:t>
            </a:r>
          </a:p>
          <a:p>
            <a:pPr marL="285750" indent="-285750">
              <a:buFont typeface="Arial,Sans-Serif" panose="020B0604020202020204" pitchFamily="34" charset="0"/>
              <a:buChar char="•"/>
              <a:defRPr/>
            </a:pPr>
            <a:r>
              <a:rPr lang="en-US" dirty="0">
                <a:solidFill>
                  <a:schemeClr val="bg1"/>
                </a:solidFill>
                <a:cs typeface="Arial"/>
              </a:rPr>
              <a:t>Zoological parks and reptile parks </a:t>
            </a:r>
            <a:endParaRPr lang="en-US" dirty="0">
              <a:solidFill>
                <a:schemeClr val="bg1"/>
              </a:solidFill>
            </a:endParaRPr>
          </a:p>
        </p:txBody>
      </p:sp>
      <p:sp>
        <p:nvSpPr>
          <p:cNvPr id="3" name="TextBox 2">
            <a:extLst>
              <a:ext uri="{FF2B5EF4-FFF2-40B4-BE49-F238E27FC236}">
                <a16:creationId xmlns:a16="http://schemas.microsoft.com/office/drawing/2014/main" id="{C0226C2C-5FC3-4E59-BBAB-DEAD95F0AD6E}"/>
              </a:ext>
            </a:extLst>
          </p:cNvPr>
          <p:cNvSpPr txBox="1"/>
          <p:nvPr/>
        </p:nvSpPr>
        <p:spPr>
          <a:xfrm>
            <a:off x="826845" y="1994250"/>
            <a:ext cx="5038246"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AU" dirty="0">
                <a:solidFill>
                  <a:schemeClr val="bg1"/>
                </a:solidFill>
                <a:ea typeface="+mn-lt"/>
                <a:cs typeface="+mn-lt"/>
              </a:rPr>
              <a:t>Amusement centres</a:t>
            </a:r>
          </a:p>
          <a:p>
            <a:pPr marL="285750" indent="-285750">
              <a:buFont typeface="Arial" panose="020B0604020202020204" pitchFamily="34" charset="0"/>
              <a:buChar char="•"/>
            </a:pPr>
            <a:r>
              <a:rPr lang="en-AU" dirty="0">
                <a:solidFill>
                  <a:schemeClr val="bg1"/>
                </a:solidFill>
                <a:ea typeface="+mn-lt"/>
                <a:cs typeface="+mn-lt"/>
              </a:rPr>
              <a:t>Aquariums</a:t>
            </a:r>
          </a:p>
          <a:p>
            <a:pPr marL="285750" indent="-285750">
              <a:buFont typeface="Arial" panose="020B0604020202020204" pitchFamily="34" charset="0"/>
              <a:buChar char="•"/>
            </a:pPr>
            <a:r>
              <a:rPr lang="en-AU" dirty="0">
                <a:solidFill>
                  <a:schemeClr val="bg1"/>
                </a:solidFill>
                <a:ea typeface="+mn-lt"/>
                <a:cs typeface="+mn-lt"/>
              </a:rPr>
              <a:t>Auction houses</a:t>
            </a:r>
          </a:p>
          <a:p>
            <a:pPr marL="285750" indent="-285750">
              <a:buFont typeface="Arial,Sans-Serif" panose="020B0604020202020204" pitchFamily="34" charset="0"/>
              <a:buChar char="•"/>
            </a:pPr>
            <a:r>
              <a:rPr lang="en-AU" dirty="0">
                <a:solidFill>
                  <a:schemeClr val="bg1"/>
                </a:solidFill>
                <a:ea typeface="+mn-lt"/>
                <a:cs typeface="+mn-lt"/>
              </a:rPr>
              <a:t>Crematoria</a:t>
            </a:r>
          </a:p>
          <a:p>
            <a:pPr marL="285750" indent="-285750">
              <a:buFont typeface="Arial,Sans-Serif" panose="020B0604020202020204" pitchFamily="34" charset="0"/>
              <a:buChar char="•"/>
            </a:pPr>
            <a:r>
              <a:rPr lang="en-AU" dirty="0">
                <a:solidFill>
                  <a:schemeClr val="bg1"/>
                </a:solidFill>
                <a:ea typeface="+mn-lt"/>
                <a:cs typeface="+mn-lt"/>
              </a:rPr>
              <a:t>Drive-in cinemas </a:t>
            </a:r>
          </a:p>
          <a:p>
            <a:pPr marL="285750" indent="-285750">
              <a:buFont typeface="Arial,Sans-Serif" panose="020B0604020202020204" pitchFamily="34" charset="0"/>
              <a:buChar char="•"/>
            </a:pPr>
            <a:r>
              <a:rPr lang="en-AU" dirty="0">
                <a:solidFill>
                  <a:schemeClr val="bg1"/>
                </a:solidFill>
                <a:ea typeface="+mn-lt"/>
                <a:cs typeface="+mn-lt"/>
              </a:rPr>
              <a:t>Entertainment facilities</a:t>
            </a:r>
            <a:endParaRPr lang="en-AU" dirty="0">
              <a:solidFill>
                <a:schemeClr val="bg1"/>
              </a:solidFill>
            </a:endParaRPr>
          </a:p>
          <a:p>
            <a:pPr marL="285750" indent="-285750">
              <a:buFont typeface="Arial" panose="020B0604020202020204" pitchFamily="34" charset="0"/>
              <a:buChar char="•"/>
            </a:pPr>
            <a:r>
              <a:rPr lang="en-AU" dirty="0">
                <a:solidFill>
                  <a:schemeClr val="bg1"/>
                </a:solidFill>
                <a:ea typeface="+mn-lt"/>
                <a:cs typeface="+mn-lt"/>
              </a:rPr>
              <a:t>Events, incl. corporate events, funeral and memorial services, and wedding services </a:t>
            </a:r>
          </a:p>
          <a:p>
            <a:pPr marL="285750" indent="-285750">
              <a:buFont typeface="Arial,Sans-Serif" panose="020B0604020202020204" pitchFamily="34" charset="0"/>
              <a:buChar char="•"/>
            </a:pPr>
            <a:r>
              <a:rPr lang="en-AU" dirty="0">
                <a:solidFill>
                  <a:schemeClr val="bg1"/>
                </a:solidFill>
                <a:ea typeface="+mn-lt"/>
                <a:cs typeface="+mn-lt"/>
              </a:rPr>
              <a:t>Function centres</a:t>
            </a:r>
          </a:p>
          <a:p>
            <a:pPr marL="285750" indent="-285750">
              <a:buFont typeface="Arial,Sans-Serif" panose="020B0604020202020204" pitchFamily="34" charset="0"/>
              <a:buChar char="•"/>
            </a:pPr>
            <a:r>
              <a:rPr lang="en-AU" dirty="0">
                <a:solidFill>
                  <a:schemeClr val="bg1"/>
                </a:solidFill>
                <a:ea typeface="+mn-lt"/>
                <a:cs typeface="+mn-lt"/>
              </a:rPr>
              <a:t>Funeral homes </a:t>
            </a:r>
            <a:endParaRPr lang="en-AU" dirty="0">
              <a:solidFill>
                <a:schemeClr val="bg1"/>
              </a:solidFill>
            </a:endParaRPr>
          </a:p>
          <a:p>
            <a:pPr marL="285750" indent="-285750">
              <a:buFont typeface="Arial" panose="020B0604020202020204" pitchFamily="34" charset="0"/>
              <a:buChar char="•"/>
            </a:pPr>
            <a:r>
              <a:rPr lang="en-AU" dirty="0">
                <a:solidFill>
                  <a:schemeClr val="bg1"/>
                </a:solidFill>
                <a:ea typeface="+mn-lt"/>
                <a:cs typeface="+mn-lt"/>
              </a:rPr>
              <a:t>Gyms</a:t>
            </a:r>
          </a:p>
          <a:p>
            <a:pPr marL="285750" indent="-285750">
              <a:buFont typeface="Arial" panose="020B0604020202020204" pitchFamily="34" charset="0"/>
              <a:buChar char="•"/>
            </a:pPr>
            <a:r>
              <a:rPr lang="en-AU" dirty="0">
                <a:solidFill>
                  <a:schemeClr val="bg1"/>
                </a:solidFill>
                <a:ea typeface="+mn-lt"/>
                <a:cs typeface="+mn-lt"/>
              </a:rPr>
              <a:t>Hairdressers</a:t>
            </a:r>
          </a:p>
          <a:p>
            <a:pPr marL="285750" indent="-285750">
              <a:buFont typeface="Arial,Sans-Serif" panose="020B0604020202020204" pitchFamily="34" charset="0"/>
              <a:buChar char="•"/>
            </a:pPr>
            <a:r>
              <a:rPr lang="en-AU" dirty="0">
                <a:solidFill>
                  <a:schemeClr val="bg1"/>
                </a:solidFill>
                <a:ea typeface="+mn-lt"/>
                <a:cs typeface="+mn-lt"/>
              </a:rPr>
              <a:t>Hospitality venues, incl. casinos, food and drink premises, micro-breweries and cellar doors, pubs, small bars and registered clubs</a:t>
            </a:r>
          </a:p>
          <a:p>
            <a:pPr marL="285750" indent="-285750">
              <a:buFont typeface="Arial,Sans-Serif" panose="020B0604020202020204" pitchFamily="34" charset="0"/>
              <a:buChar char="•"/>
            </a:pPr>
            <a:r>
              <a:rPr lang="en-US" dirty="0">
                <a:solidFill>
                  <a:schemeClr val="bg1"/>
                </a:solidFill>
                <a:cs typeface="Arial"/>
              </a:rPr>
              <a:t>Information/education facilities (not libraries)</a:t>
            </a:r>
          </a:p>
        </p:txBody>
      </p:sp>
    </p:spTree>
    <p:extLst>
      <p:ext uri="{BB962C8B-B14F-4D97-AF65-F5344CB8AC3E}">
        <p14:creationId xmlns:p14="http://schemas.microsoft.com/office/powerpoint/2010/main" val="352729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2F70D1E-356D-4BAB-A7FF-234970BACEA7}"/>
              </a:ext>
            </a:extLst>
          </p:cNvPr>
          <p:cNvSpPr/>
          <p:nvPr/>
        </p:nvSpPr>
        <p:spPr>
          <a:xfrm>
            <a:off x="4707297" y="2292628"/>
            <a:ext cx="3461085" cy="3710610"/>
          </a:xfrm>
          <a:prstGeom prst="rect">
            <a:avLst/>
          </a:prstGeom>
          <a:solidFill>
            <a:srgbClr val="11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9ABEDB-23F2-F94A-BC77-C0EF94060E9E}"/>
              </a:ext>
            </a:extLst>
          </p:cNvPr>
          <p:cNvSpPr/>
          <p:nvPr/>
        </p:nvSpPr>
        <p:spPr>
          <a:xfrm>
            <a:off x="533399" y="2292628"/>
            <a:ext cx="3461085" cy="3710610"/>
          </a:xfrm>
          <a:prstGeom prst="rect">
            <a:avLst/>
          </a:prstGeom>
          <a:solidFill>
            <a:srgbClr val="11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73BF5863-3A3B-F143-BFB7-42A3435FEF48}"/>
              </a:ext>
            </a:extLst>
          </p:cNvPr>
          <p:cNvSpPr txBox="1">
            <a:spLocks/>
          </p:cNvSpPr>
          <p:nvPr/>
        </p:nvSpPr>
        <p:spPr bwMode="auto">
          <a:xfrm>
            <a:off x="479359" y="1833268"/>
            <a:ext cx="3515125" cy="434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a:lstStyle>
          <a:p>
            <a:pPr marL="0" indent="0" algn="ctr">
              <a:buNone/>
            </a:pPr>
            <a:r>
              <a:rPr lang="en-AU" b="1" kern="0">
                <a:solidFill>
                  <a:srgbClr val="11A0DC"/>
                </a:solidFill>
              </a:rPr>
              <a:t>Businesses</a:t>
            </a:r>
            <a:endParaRPr lang="en-NZ" b="1" kern="0">
              <a:solidFill>
                <a:srgbClr val="11A0DC"/>
              </a:solidFill>
            </a:endParaRPr>
          </a:p>
        </p:txBody>
      </p:sp>
      <p:sp>
        <p:nvSpPr>
          <p:cNvPr id="14" name="Content Placeholder 2">
            <a:extLst>
              <a:ext uri="{FF2B5EF4-FFF2-40B4-BE49-F238E27FC236}">
                <a16:creationId xmlns:a16="http://schemas.microsoft.com/office/drawing/2014/main" id="{40C578F6-7185-0C4B-8F8B-CC044EC79E8E}"/>
              </a:ext>
            </a:extLst>
          </p:cNvPr>
          <p:cNvSpPr txBox="1">
            <a:spLocks/>
          </p:cNvSpPr>
          <p:nvPr/>
        </p:nvSpPr>
        <p:spPr bwMode="auto">
          <a:xfrm>
            <a:off x="4707297" y="1807527"/>
            <a:ext cx="3461085" cy="434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a:lstStyle>
          <a:p>
            <a:pPr marL="0" indent="0" algn="ctr">
              <a:buNone/>
            </a:pPr>
            <a:r>
              <a:rPr lang="en-AU" b="1" kern="0">
                <a:solidFill>
                  <a:srgbClr val="11A0DC"/>
                </a:solidFill>
              </a:rPr>
              <a:t>Customers</a:t>
            </a:r>
            <a:endParaRPr lang="en-NZ" b="1" kern="0">
              <a:solidFill>
                <a:srgbClr val="11A0DC"/>
              </a:solidFill>
            </a:endParaRPr>
          </a:p>
        </p:txBody>
      </p:sp>
      <p:sp>
        <p:nvSpPr>
          <p:cNvPr id="2" name="Title 1">
            <a:extLst>
              <a:ext uri="{FF2B5EF4-FFF2-40B4-BE49-F238E27FC236}">
                <a16:creationId xmlns:a16="http://schemas.microsoft.com/office/drawing/2014/main" id="{322E50A0-D183-4EEB-A9D2-B1B12D459A21}"/>
              </a:ext>
            </a:extLst>
          </p:cNvPr>
          <p:cNvSpPr>
            <a:spLocks noGrp="1"/>
          </p:cNvSpPr>
          <p:nvPr>
            <p:ph type="title"/>
          </p:nvPr>
        </p:nvSpPr>
        <p:spPr/>
        <p:txBody>
          <a:bodyPr/>
          <a:lstStyle/>
          <a:p>
            <a:r>
              <a:rPr lang="en-AU"/>
              <a:t>How does the COVID Safe Check-in work?</a:t>
            </a:r>
            <a:endParaRPr lang="en-NZ"/>
          </a:p>
        </p:txBody>
      </p:sp>
      <p:sp>
        <p:nvSpPr>
          <p:cNvPr id="4" name="Slide Number Placeholder 3">
            <a:extLst>
              <a:ext uri="{FF2B5EF4-FFF2-40B4-BE49-F238E27FC236}">
                <a16:creationId xmlns:a16="http://schemas.microsoft.com/office/drawing/2014/main" id="{D9A332A1-032B-4F62-8832-DC6CD226779A}"/>
              </a:ext>
            </a:extLst>
          </p:cNvPr>
          <p:cNvSpPr>
            <a:spLocks noGrp="1"/>
          </p:cNvSpPr>
          <p:nvPr>
            <p:ph type="sldNum" sz="quarter" idx="12"/>
          </p:nvPr>
        </p:nvSpPr>
        <p:spPr/>
        <p:txBody>
          <a:bodyPr/>
          <a:lstStyle/>
          <a:p>
            <a:pPr>
              <a:defRPr/>
            </a:pPr>
            <a:fld id="{A4F0BC93-622D-4964-921F-55B8C667A1AC}" type="slidenum">
              <a:rPr lang="en-AU" smtClean="0"/>
              <a:pPr>
                <a:defRPr/>
              </a:pPr>
              <a:t>3</a:t>
            </a:fld>
            <a:endParaRPr lang="en-AU"/>
          </a:p>
        </p:txBody>
      </p:sp>
      <p:sp>
        <p:nvSpPr>
          <p:cNvPr id="11" name="Rectangle 10">
            <a:extLst>
              <a:ext uri="{FF2B5EF4-FFF2-40B4-BE49-F238E27FC236}">
                <a16:creationId xmlns:a16="http://schemas.microsoft.com/office/drawing/2014/main" id="{9617ED34-D68C-8E4B-9F71-D6CB8C614748}"/>
              </a:ext>
            </a:extLst>
          </p:cNvPr>
          <p:cNvSpPr/>
          <p:nvPr/>
        </p:nvSpPr>
        <p:spPr>
          <a:xfrm>
            <a:off x="669027" y="2439773"/>
            <a:ext cx="3199360" cy="3139321"/>
          </a:xfrm>
          <a:prstGeom prst="rect">
            <a:avLst/>
          </a:prstGeom>
        </p:spPr>
        <p:txBody>
          <a:bodyPr wrap="square">
            <a:spAutoFit/>
          </a:bodyPr>
          <a:lstStyle/>
          <a:p>
            <a:r>
              <a:rPr lang="en-AU">
                <a:solidFill>
                  <a:schemeClr val="bg1"/>
                </a:solidFill>
              </a:rPr>
              <a:t>Businesses or organisations register as COVID Safe at nsw.gov.au.</a:t>
            </a:r>
          </a:p>
          <a:p>
            <a:endParaRPr lang="en-AU">
              <a:solidFill>
                <a:schemeClr val="bg1"/>
              </a:solidFill>
            </a:endParaRPr>
          </a:p>
          <a:p>
            <a:r>
              <a:rPr lang="en-AU">
                <a:solidFill>
                  <a:schemeClr val="bg1"/>
                </a:solidFill>
              </a:rPr>
              <a:t>COVID Safe businesses can then download and display their unique </a:t>
            </a:r>
            <a:r>
              <a:rPr lang="en-AU" b="1">
                <a:solidFill>
                  <a:schemeClr val="bg1"/>
                </a:solidFill>
              </a:rPr>
              <a:t>COVID Safe Check-in </a:t>
            </a:r>
            <a:r>
              <a:rPr lang="en-AU">
                <a:solidFill>
                  <a:schemeClr val="bg1"/>
                </a:solidFill>
              </a:rPr>
              <a:t>QR Code at their venue for customers to use. </a:t>
            </a:r>
            <a:br>
              <a:rPr lang="en-AU">
                <a:solidFill>
                  <a:schemeClr val="bg1"/>
                </a:solidFill>
              </a:rPr>
            </a:br>
            <a:endParaRPr lang="en-AU">
              <a:solidFill>
                <a:schemeClr val="bg1"/>
              </a:solidFill>
            </a:endParaRPr>
          </a:p>
        </p:txBody>
      </p:sp>
      <p:sp>
        <p:nvSpPr>
          <p:cNvPr id="12" name="Rectangle 11">
            <a:extLst>
              <a:ext uri="{FF2B5EF4-FFF2-40B4-BE49-F238E27FC236}">
                <a16:creationId xmlns:a16="http://schemas.microsoft.com/office/drawing/2014/main" id="{E193D8DA-A02C-3B43-A786-8BC998C05FB4}"/>
              </a:ext>
            </a:extLst>
          </p:cNvPr>
          <p:cNvSpPr/>
          <p:nvPr/>
        </p:nvSpPr>
        <p:spPr>
          <a:xfrm>
            <a:off x="4984865" y="2579143"/>
            <a:ext cx="2788131" cy="2585323"/>
          </a:xfrm>
          <a:prstGeom prst="rect">
            <a:avLst/>
          </a:prstGeom>
        </p:spPr>
        <p:txBody>
          <a:bodyPr wrap="square" lIns="91440" tIns="45720" rIns="91440" bIns="45720" anchor="t">
            <a:spAutoFit/>
          </a:bodyPr>
          <a:lstStyle/>
          <a:p>
            <a:r>
              <a:rPr lang="en-AU">
                <a:solidFill>
                  <a:schemeClr val="bg1"/>
                </a:solidFill>
              </a:rPr>
              <a:t>Customers use the </a:t>
            </a:r>
            <a:r>
              <a:rPr lang="en-AU" b="1">
                <a:solidFill>
                  <a:schemeClr val="bg1"/>
                </a:solidFill>
              </a:rPr>
              <a:t>COVID Safe Check-in </a:t>
            </a:r>
            <a:r>
              <a:rPr lang="en-AU">
                <a:solidFill>
                  <a:schemeClr val="bg1"/>
                </a:solidFill>
              </a:rPr>
              <a:t>feature on their Service NSW app to check in.</a:t>
            </a:r>
          </a:p>
          <a:p>
            <a:endParaRPr lang="en-AU">
              <a:solidFill>
                <a:schemeClr val="bg1"/>
              </a:solidFill>
            </a:endParaRPr>
          </a:p>
          <a:p>
            <a:r>
              <a:rPr lang="en-AU">
                <a:solidFill>
                  <a:schemeClr val="bg1"/>
                </a:solidFill>
              </a:rPr>
              <a:t>It’s quick, easy and contactless.</a:t>
            </a:r>
            <a:br>
              <a:rPr lang="en-AU">
                <a:solidFill>
                  <a:schemeClr val="bg1"/>
                </a:solidFill>
              </a:rPr>
            </a:br>
            <a:br>
              <a:rPr lang="en-AU">
                <a:solidFill>
                  <a:schemeClr val="bg1"/>
                </a:solidFill>
              </a:rPr>
            </a:br>
            <a:endParaRPr lang="en-AU">
              <a:solidFill>
                <a:schemeClr val="bg1"/>
              </a:solidFill>
            </a:endParaRPr>
          </a:p>
        </p:txBody>
      </p:sp>
      <p:pic>
        <p:nvPicPr>
          <p:cNvPr id="17" name="Picture 16" descr="A picture containing person, phone, table, person&#10;&#10;Description automatically generated">
            <a:extLst>
              <a:ext uri="{FF2B5EF4-FFF2-40B4-BE49-F238E27FC236}">
                <a16:creationId xmlns:a16="http://schemas.microsoft.com/office/drawing/2014/main" id="{EEBCC669-2E5A-4287-821F-24E2422EFF27}"/>
              </a:ext>
            </a:extLst>
          </p:cNvPr>
          <p:cNvPicPr>
            <a:picLocks noChangeAspect="1"/>
          </p:cNvPicPr>
          <p:nvPr/>
        </p:nvPicPr>
        <p:blipFill rotWithShape="1">
          <a:blip r:embed="rId3"/>
          <a:srcRect t="7219"/>
          <a:stretch/>
        </p:blipFill>
        <p:spPr>
          <a:xfrm>
            <a:off x="9062623" y="1414997"/>
            <a:ext cx="2347782" cy="50752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20412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437DC35-FDEA-4BFA-AB5C-DAD1BA847D00}"/>
              </a:ext>
            </a:extLst>
          </p:cNvPr>
          <p:cNvSpPr/>
          <p:nvPr/>
        </p:nvSpPr>
        <p:spPr>
          <a:xfrm>
            <a:off x="386332" y="1861043"/>
            <a:ext cx="5561134" cy="4937885"/>
          </a:xfrm>
          <a:prstGeom prst="rect">
            <a:avLst/>
          </a:prstGeom>
          <a:solidFill>
            <a:srgbClr val="11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B8F70D-9F31-9449-BCE7-E9FE55237FA2}"/>
              </a:ext>
            </a:extLst>
          </p:cNvPr>
          <p:cNvSpPr/>
          <p:nvPr/>
        </p:nvSpPr>
        <p:spPr>
          <a:xfrm>
            <a:off x="6352677" y="1861044"/>
            <a:ext cx="5561134" cy="4937885"/>
          </a:xfrm>
          <a:prstGeom prst="rect">
            <a:avLst/>
          </a:prstGeom>
          <a:solidFill>
            <a:srgbClr val="11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73BF5863-3A3B-F143-BFB7-42A3435FEF48}"/>
              </a:ext>
            </a:extLst>
          </p:cNvPr>
          <p:cNvSpPr txBox="1">
            <a:spLocks/>
          </p:cNvSpPr>
          <p:nvPr/>
        </p:nvSpPr>
        <p:spPr bwMode="auto">
          <a:xfrm>
            <a:off x="386330" y="1373664"/>
            <a:ext cx="5561135" cy="35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a:lstStyle>
          <a:p>
            <a:pPr marL="0" indent="0" algn="ctr">
              <a:buNone/>
            </a:pPr>
            <a:r>
              <a:rPr lang="en-AU" b="1" kern="0">
                <a:solidFill>
                  <a:srgbClr val="11A0DC"/>
                </a:solidFill>
              </a:rPr>
              <a:t>Businesses</a:t>
            </a:r>
            <a:endParaRPr lang="en-NZ" b="1" kern="0">
              <a:solidFill>
                <a:srgbClr val="11A0DC"/>
              </a:solidFill>
            </a:endParaRPr>
          </a:p>
        </p:txBody>
      </p:sp>
      <p:sp>
        <p:nvSpPr>
          <p:cNvPr id="14" name="Content Placeholder 2">
            <a:extLst>
              <a:ext uri="{FF2B5EF4-FFF2-40B4-BE49-F238E27FC236}">
                <a16:creationId xmlns:a16="http://schemas.microsoft.com/office/drawing/2014/main" id="{40C578F6-7185-0C4B-8F8B-CC044EC79E8E}"/>
              </a:ext>
            </a:extLst>
          </p:cNvPr>
          <p:cNvSpPr txBox="1">
            <a:spLocks/>
          </p:cNvSpPr>
          <p:nvPr/>
        </p:nvSpPr>
        <p:spPr bwMode="auto">
          <a:xfrm>
            <a:off x="6352675" y="1373664"/>
            <a:ext cx="5561132" cy="487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a:lstStyle>
          <a:p>
            <a:pPr marL="0" indent="0" algn="ctr">
              <a:buNone/>
            </a:pPr>
            <a:r>
              <a:rPr lang="en-AU" b="1" kern="0">
                <a:solidFill>
                  <a:srgbClr val="11A0DC"/>
                </a:solidFill>
              </a:rPr>
              <a:t>Customers</a:t>
            </a:r>
            <a:endParaRPr lang="en-NZ" b="1" kern="0">
              <a:solidFill>
                <a:srgbClr val="11A0DC"/>
              </a:solidFill>
            </a:endParaRPr>
          </a:p>
        </p:txBody>
      </p:sp>
      <p:sp>
        <p:nvSpPr>
          <p:cNvPr id="2" name="Title 1">
            <a:extLst>
              <a:ext uri="{FF2B5EF4-FFF2-40B4-BE49-F238E27FC236}">
                <a16:creationId xmlns:a16="http://schemas.microsoft.com/office/drawing/2014/main" id="{322E50A0-D183-4EEB-A9D2-B1B12D459A21}"/>
              </a:ext>
            </a:extLst>
          </p:cNvPr>
          <p:cNvSpPr>
            <a:spLocks noGrp="1"/>
          </p:cNvSpPr>
          <p:nvPr>
            <p:ph type="title"/>
          </p:nvPr>
        </p:nvSpPr>
        <p:spPr/>
        <p:txBody>
          <a:bodyPr/>
          <a:lstStyle/>
          <a:p>
            <a:r>
              <a:rPr lang="en-AU"/>
              <a:t>Benefits of the COVID Safe Check-in</a:t>
            </a:r>
            <a:endParaRPr lang="en-NZ"/>
          </a:p>
        </p:txBody>
      </p:sp>
      <p:sp>
        <p:nvSpPr>
          <p:cNvPr id="11" name="Rectangle 10">
            <a:extLst>
              <a:ext uri="{FF2B5EF4-FFF2-40B4-BE49-F238E27FC236}">
                <a16:creationId xmlns:a16="http://schemas.microsoft.com/office/drawing/2014/main" id="{9617ED34-D68C-8E4B-9F71-D6CB8C614748}"/>
              </a:ext>
            </a:extLst>
          </p:cNvPr>
          <p:cNvSpPr/>
          <p:nvPr/>
        </p:nvSpPr>
        <p:spPr>
          <a:xfrm>
            <a:off x="439554" y="2142071"/>
            <a:ext cx="5518484" cy="3416320"/>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AU">
                <a:solidFill>
                  <a:schemeClr val="bg1"/>
                </a:solidFill>
                <a:cs typeface="Arial"/>
              </a:rPr>
              <a:t>COVID Safe Check-in is a </a:t>
            </a:r>
            <a:r>
              <a:rPr lang="en-AU" b="1">
                <a:solidFill>
                  <a:schemeClr val="bg1"/>
                </a:solidFill>
                <a:cs typeface="Arial"/>
              </a:rPr>
              <a:t>free</a:t>
            </a:r>
            <a:r>
              <a:rPr lang="en-AU">
                <a:solidFill>
                  <a:schemeClr val="bg1"/>
                </a:solidFill>
                <a:cs typeface="Arial"/>
              </a:rPr>
              <a:t> record keeping tool, available to COVID Safe registered businesses and organisations</a:t>
            </a:r>
            <a:endParaRPr lang="en-US">
              <a:solidFill>
                <a:schemeClr val="bg1"/>
              </a:solidFill>
            </a:endParaRPr>
          </a:p>
          <a:p>
            <a:endParaRPr lang="en-AU">
              <a:solidFill>
                <a:schemeClr val="bg1"/>
              </a:solidFill>
            </a:endParaRPr>
          </a:p>
          <a:p>
            <a:pPr marL="285750" indent="-285750">
              <a:buFont typeface="Arial" panose="020B0604020202020204" pitchFamily="34" charset="0"/>
              <a:buChar char="•"/>
            </a:pPr>
            <a:r>
              <a:rPr lang="en-AU">
                <a:solidFill>
                  <a:schemeClr val="bg1"/>
                </a:solidFill>
              </a:rPr>
              <a:t>Registering as a COVID Safe business or organisation </a:t>
            </a:r>
            <a:r>
              <a:rPr lang="en-AU" b="1">
                <a:solidFill>
                  <a:schemeClr val="bg1"/>
                </a:solidFill>
              </a:rPr>
              <a:t>shows the community</a:t>
            </a:r>
            <a:r>
              <a:rPr lang="en-AU">
                <a:solidFill>
                  <a:schemeClr val="bg1"/>
                </a:solidFill>
              </a:rPr>
              <a:t> you’re looking after their safety</a:t>
            </a:r>
            <a:endParaRPr lang="en-AU">
              <a:solidFill>
                <a:schemeClr val="bg1"/>
              </a:solidFill>
              <a:cs typeface="Arial"/>
            </a:endParaRPr>
          </a:p>
          <a:p>
            <a:endParaRPr lang="en-AU">
              <a:solidFill>
                <a:schemeClr val="bg1"/>
              </a:solidFill>
            </a:endParaRPr>
          </a:p>
          <a:p>
            <a:pPr marL="285750" indent="-285750">
              <a:buFont typeface="Arial" panose="020B0604020202020204" pitchFamily="34" charset="0"/>
              <a:buChar char="•"/>
            </a:pPr>
            <a:r>
              <a:rPr lang="en-US">
                <a:solidFill>
                  <a:schemeClr val="bg1"/>
                </a:solidFill>
                <a:cs typeface="Arial"/>
              </a:rPr>
              <a:t>Easy, secure way to </a:t>
            </a:r>
            <a:r>
              <a:rPr lang="en-US" b="1">
                <a:solidFill>
                  <a:schemeClr val="bg1"/>
                </a:solidFill>
                <a:cs typeface="Arial"/>
              </a:rPr>
              <a:t>meet requirements </a:t>
            </a:r>
            <a:r>
              <a:rPr lang="en-US">
                <a:solidFill>
                  <a:schemeClr val="bg1"/>
                </a:solidFill>
                <a:cs typeface="Arial"/>
              </a:rPr>
              <a:t>for the collection and storage of customer contact details</a:t>
            </a:r>
          </a:p>
          <a:p>
            <a:endParaRPr lang="en-US">
              <a:solidFill>
                <a:schemeClr val="bg1"/>
              </a:solidFill>
              <a:cs typeface="Arial"/>
            </a:endParaRPr>
          </a:p>
          <a:p>
            <a:pPr marL="285750" indent="-285750">
              <a:buFont typeface="Arial" panose="020B0604020202020204" pitchFamily="34" charset="0"/>
              <a:buChar char="•"/>
            </a:pPr>
            <a:r>
              <a:rPr lang="en-US">
                <a:solidFill>
                  <a:schemeClr val="bg1"/>
                </a:solidFill>
                <a:cs typeface="Arial"/>
              </a:rPr>
              <a:t>Enables </a:t>
            </a:r>
            <a:r>
              <a:rPr lang="en-US" b="1">
                <a:solidFill>
                  <a:schemeClr val="bg1"/>
                </a:solidFill>
                <a:cs typeface="Arial"/>
              </a:rPr>
              <a:t>accurate</a:t>
            </a:r>
            <a:r>
              <a:rPr lang="en-US">
                <a:solidFill>
                  <a:schemeClr val="bg1"/>
                </a:solidFill>
                <a:cs typeface="Arial"/>
              </a:rPr>
              <a:t> customer record keeping</a:t>
            </a:r>
          </a:p>
        </p:txBody>
      </p:sp>
      <p:sp>
        <p:nvSpPr>
          <p:cNvPr id="12" name="Rectangle 11">
            <a:extLst>
              <a:ext uri="{FF2B5EF4-FFF2-40B4-BE49-F238E27FC236}">
                <a16:creationId xmlns:a16="http://schemas.microsoft.com/office/drawing/2014/main" id="{E193D8DA-A02C-3B43-A786-8BC998C05FB4}"/>
              </a:ext>
            </a:extLst>
          </p:cNvPr>
          <p:cNvSpPr/>
          <p:nvPr/>
        </p:nvSpPr>
        <p:spPr>
          <a:xfrm>
            <a:off x="6516514" y="2048145"/>
            <a:ext cx="5237164" cy="3970318"/>
          </a:xfrm>
          <a:prstGeom prst="rect">
            <a:avLst/>
          </a:prstGeom>
        </p:spPr>
        <p:txBody>
          <a:bodyPr wrap="square" lIns="91440" tIns="45720" rIns="91440" bIns="45720" anchor="t">
            <a:spAutoFit/>
          </a:bodyPr>
          <a:lstStyle/>
          <a:p>
            <a:pPr marL="342900" indent="-342900">
              <a:buFont typeface="Arial" panose="020B0604020202020204" pitchFamily="34" charset="0"/>
              <a:buChar char="•"/>
              <a:defRPr/>
            </a:pPr>
            <a:r>
              <a:rPr lang="en-US">
                <a:solidFill>
                  <a:schemeClr val="bg1"/>
                </a:solidFill>
              </a:rPr>
              <a:t>Quick and easy – using the app is the fastest check in option available </a:t>
            </a:r>
            <a:endParaRPr lang="en-US">
              <a:solidFill>
                <a:schemeClr val="bg1"/>
              </a:solidFill>
              <a:cs typeface="Arial"/>
            </a:endParaRPr>
          </a:p>
          <a:p>
            <a:pPr>
              <a:defRPr/>
            </a:pPr>
            <a:endParaRPr lang="en-US">
              <a:solidFill>
                <a:schemeClr val="bg1"/>
              </a:solidFill>
              <a:cs typeface="Arial"/>
            </a:endParaRPr>
          </a:p>
          <a:p>
            <a:pPr marL="342900" indent="-342900">
              <a:buFont typeface="Arial" panose="020B0604020202020204" pitchFamily="34" charset="0"/>
              <a:buChar char="•"/>
              <a:defRPr/>
            </a:pPr>
            <a:r>
              <a:rPr lang="en-US">
                <a:solidFill>
                  <a:schemeClr val="bg1"/>
                </a:solidFill>
                <a:cs typeface="Arial"/>
              </a:rPr>
              <a:t>No cost – using the app is free</a:t>
            </a:r>
          </a:p>
          <a:p>
            <a:pPr>
              <a:defRPr/>
            </a:pPr>
            <a:endParaRPr lang="en-US">
              <a:solidFill>
                <a:schemeClr val="bg1"/>
              </a:solidFill>
            </a:endParaRPr>
          </a:p>
          <a:p>
            <a:pPr marL="342900" indent="-342900">
              <a:buFont typeface="Arial" panose="020B0604020202020204" pitchFamily="34" charset="0"/>
              <a:buChar char="•"/>
              <a:defRPr/>
            </a:pPr>
            <a:r>
              <a:rPr lang="en-US">
                <a:solidFill>
                  <a:schemeClr val="bg1"/>
                </a:solidFill>
                <a:ea typeface="+mn-lt"/>
                <a:cs typeface="+mn-lt"/>
              </a:rPr>
              <a:t>Customers don't need to repeatedly provide personal information at each check-in</a:t>
            </a:r>
          </a:p>
          <a:p>
            <a:pPr lvl="0">
              <a:defRPr/>
            </a:pPr>
            <a:endParaRPr lang="en-US">
              <a:solidFill>
                <a:schemeClr val="bg1"/>
              </a:solidFill>
            </a:endParaRPr>
          </a:p>
          <a:p>
            <a:pPr marL="342900" indent="-342900">
              <a:buFont typeface="Arial" panose="020B0604020202020204" pitchFamily="34" charset="0"/>
              <a:buChar char="•"/>
              <a:defRPr/>
            </a:pPr>
            <a:r>
              <a:rPr lang="en-US">
                <a:solidFill>
                  <a:schemeClr val="bg1"/>
                </a:solidFill>
                <a:ea typeface="+mn-lt"/>
                <a:cs typeface="+mn-lt"/>
              </a:rPr>
              <a:t>Customer’s mobile number is </a:t>
            </a:r>
            <a:r>
              <a:rPr lang="en-US" b="1">
                <a:solidFill>
                  <a:schemeClr val="bg1"/>
                </a:solidFill>
                <a:ea typeface="+mn-lt"/>
                <a:cs typeface="+mn-lt"/>
              </a:rPr>
              <a:t>verified</a:t>
            </a:r>
            <a:r>
              <a:rPr lang="en-US">
                <a:solidFill>
                  <a:schemeClr val="bg1"/>
                </a:solidFill>
                <a:ea typeface="+mn-lt"/>
                <a:cs typeface="+mn-lt"/>
              </a:rPr>
              <a:t> to assist contact tracing efforts</a:t>
            </a:r>
          </a:p>
          <a:p>
            <a:pPr>
              <a:defRPr/>
            </a:pPr>
            <a:endParaRPr lang="en-US">
              <a:solidFill>
                <a:schemeClr val="bg1"/>
              </a:solidFill>
              <a:ea typeface="+mn-lt"/>
              <a:cs typeface="+mn-lt"/>
            </a:endParaRPr>
          </a:p>
          <a:p>
            <a:pPr marL="342900" lvl="0" indent="-342900">
              <a:buFont typeface="Arial" panose="020B0604020202020204" pitchFamily="34" charset="0"/>
              <a:buChar char="•"/>
              <a:defRPr/>
            </a:pPr>
            <a:r>
              <a:rPr lang="en-US">
                <a:solidFill>
                  <a:schemeClr val="bg1"/>
                </a:solidFill>
              </a:rPr>
              <a:t>After check-in, customer contact details </a:t>
            </a:r>
            <a:r>
              <a:rPr lang="en-US" b="1">
                <a:solidFill>
                  <a:schemeClr val="bg1"/>
                </a:solidFill>
              </a:rPr>
              <a:t>stored securely </a:t>
            </a:r>
            <a:r>
              <a:rPr lang="en-US">
                <a:solidFill>
                  <a:schemeClr val="bg1"/>
                </a:solidFill>
              </a:rPr>
              <a:t>by the NSW Government and destroyed </a:t>
            </a:r>
            <a:r>
              <a:rPr lang="en-US">
                <a:solidFill>
                  <a:schemeClr val="bg1"/>
                </a:solidFill>
                <a:cs typeface="Arial"/>
              </a:rPr>
              <a:t>after 28 days</a:t>
            </a:r>
          </a:p>
        </p:txBody>
      </p:sp>
    </p:spTree>
    <p:extLst>
      <p:ext uri="{BB962C8B-B14F-4D97-AF65-F5344CB8AC3E}">
        <p14:creationId xmlns:p14="http://schemas.microsoft.com/office/powerpoint/2010/main" val="62838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6CEC3-78A5-49D7-A13D-EFAECD215EEC}"/>
              </a:ext>
            </a:extLst>
          </p:cNvPr>
          <p:cNvSpPr>
            <a:spLocks noGrp="1"/>
          </p:cNvSpPr>
          <p:nvPr>
            <p:ph type="title"/>
          </p:nvPr>
        </p:nvSpPr>
        <p:spPr/>
        <p:txBody>
          <a:bodyPr/>
          <a:lstStyle/>
          <a:p>
            <a:r>
              <a:rPr lang="en-AU" dirty="0"/>
              <a:t>COVID Safe Check-in – upcoming features </a:t>
            </a:r>
          </a:p>
        </p:txBody>
      </p:sp>
      <p:sp>
        <p:nvSpPr>
          <p:cNvPr id="3" name="Content Placeholder 2">
            <a:extLst>
              <a:ext uri="{FF2B5EF4-FFF2-40B4-BE49-F238E27FC236}">
                <a16:creationId xmlns:a16="http://schemas.microsoft.com/office/drawing/2014/main" id="{7FEAD8F7-F343-4351-BA4B-C043792AE78F}"/>
              </a:ext>
            </a:extLst>
          </p:cNvPr>
          <p:cNvSpPr>
            <a:spLocks noGrp="1"/>
          </p:cNvSpPr>
          <p:nvPr>
            <p:ph idx="1"/>
          </p:nvPr>
        </p:nvSpPr>
        <p:spPr>
          <a:xfrm>
            <a:off x="609600" y="1577383"/>
            <a:ext cx="6099208" cy="4608512"/>
          </a:xfrm>
        </p:spPr>
        <p:txBody>
          <a:bodyPr/>
          <a:lstStyle/>
          <a:p>
            <a:pPr marL="285750" indent="-228600">
              <a:spcBef>
                <a:spcPts val="600"/>
              </a:spcBef>
              <a:spcAft>
                <a:spcPts val="600"/>
              </a:spcAft>
              <a:buFont typeface="Arial" panose="020B0604020202020204" pitchFamily="34" charset="0"/>
              <a:buChar char="•"/>
            </a:pPr>
            <a:r>
              <a:rPr lang="en-AU" dirty="0"/>
              <a:t>For customers who don’t have a mobile device or the Service NSW app, you can display a device (e.g. iPad) at your venue to digitally record contact details and time of entry</a:t>
            </a:r>
          </a:p>
          <a:p>
            <a:pPr marL="285750" indent="-228600">
              <a:spcBef>
                <a:spcPts val="600"/>
              </a:spcBef>
              <a:spcAft>
                <a:spcPts val="600"/>
              </a:spcAft>
              <a:buFont typeface="Arial" panose="020B0604020202020204" pitchFamily="34" charset="0"/>
              <a:buChar char="•"/>
            </a:pPr>
            <a:r>
              <a:rPr lang="en-AU" dirty="0"/>
              <a:t>To more accurately identify the time period of customers in a particular location, a voluntary check-out function has been added</a:t>
            </a:r>
            <a:endParaRPr lang="en-AU" dirty="0">
              <a:cs typeface="Arial"/>
            </a:endParaRPr>
          </a:p>
          <a:p>
            <a:pPr marL="285750" indent="-228600">
              <a:spcBef>
                <a:spcPts val="600"/>
              </a:spcBef>
              <a:spcAft>
                <a:spcPts val="600"/>
              </a:spcAft>
              <a:buFont typeface="Arial" panose="020B0604020202020204" pitchFamily="34" charset="0"/>
              <a:buChar char="•"/>
            </a:pPr>
            <a:r>
              <a:rPr lang="en-AU" dirty="0"/>
              <a:t>Customers can now also check-in dependents (e.g. children and the elderly) as part of a streamlined check in process</a:t>
            </a:r>
            <a:endParaRPr lang="en-AU" dirty="0">
              <a:cs typeface="Arial"/>
            </a:endParaRPr>
          </a:p>
        </p:txBody>
      </p:sp>
      <p:sp>
        <p:nvSpPr>
          <p:cNvPr id="4" name="Slide Number Placeholder 3">
            <a:extLst>
              <a:ext uri="{FF2B5EF4-FFF2-40B4-BE49-F238E27FC236}">
                <a16:creationId xmlns:a16="http://schemas.microsoft.com/office/drawing/2014/main" id="{3D6FC6BB-E427-4C8D-82DA-21266B20BA49}"/>
              </a:ext>
            </a:extLst>
          </p:cNvPr>
          <p:cNvSpPr>
            <a:spLocks noGrp="1"/>
          </p:cNvSpPr>
          <p:nvPr>
            <p:ph type="sldNum" sz="quarter" idx="12"/>
          </p:nvPr>
        </p:nvSpPr>
        <p:spPr/>
        <p:txBody>
          <a:bodyPr/>
          <a:lstStyle/>
          <a:p>
            <a:pPr>
              <a:defRPr/>
            </a:pPr>
            <a:fld id="{A4F0BC93-622D-4964-921F-55B8C667A1AC}" type="slidenum">
              <a:rPr lang="en-AU" smtClean="0"/>
              <a:pPr>
                <a:defRPr/>
              </a:pPr>
              <a:t>5</a:t>
            </a:fld>
            <a:endParaRPr lang="en-AU"/>
          </a:p>
        </p:txBody>
      </p:sp>
      <p:pic>
        <p:nvPicPr>
          <p:cNvPr id="5" name="Picture 4" descr="A picture containing person, holding, board, person&#10;&#10;Description automatically generated">
            <a:extLst>
              <a:ext uri="{FF2B5EF4-FFF2-40B4-BE49-F238E27FC236}">
                <a16:creationId xmlns:a16="http://schemas.microsoft.com/office/drawing/2014/main" id="{E0D106DE-1DC6-4295-8BED-BDC121747F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513" b="-1"/>
          <a:stretch/>
        </p:blipFill>
        <p:spPr>
          <a:xfrm>
            <a:off x="6826718" y="1577383"/>
            <a:ext cx="5181600" cy="4351338"/>
          </a:xfrm>
          <a:prstGeom prst="rect">
            <a:avLst/>
          </a:prstGeom>
          <a:noFill/>
        </p:spPr>
      </p:pic>
    </p:spTree>
    <p:extLst>
      <p:ext uri="{BB962C8B-B14F-4D97-AF65-F5344CB8AC3E}">
        <p14:creationId xmlns:p14="http://schemas.microsoft.com/office/powerpoint/2010/main" val="214161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86DB-2808-4D1C-9546-56B88BEF8B2D}"/>
              </a:ext>
            </a:extLst>
          </p:cNvPr>
          <p:cNvSpPr>
            <a:spLocks noGrp="1"/>
          </p:cNvSpPr>
          <p:nvPr>
            <p:ph type="title"/>
          </p:nvPr>
        </p:nvSpPr>
        <p:spPr>
          <a:xfrm>
            <a:off x="609600" y="188640"/>
            <a:ext cx="10972800" cy="864096"/>
          </a:xfrm>
        </p:spPr>
        <p:txBody>
          <a:bodyPr wrap="square" anchor="ctr">
            <a:normAutofit/>
          </a:bodyPr>
          <a:lstStyle/>
          <a:p>
            <a:r>
              <a:rPr lang="en-AU"/>
              <a:t>How to get the COVID Safe Check-in</a:t>
            </a:r>
          </a:p>
        </p:txBody>
      </p:sp>
      <p:sp>
        <p:nvSpPr>
          <p:cNvPr id="3" name="Content Placeholder 2">
            <a:extLst>
              <a:ext uri="{FF2B5EF4-FFF2-40B4-BE49-F238E27FC236}">
                <a16:creationId xmlns:a16="http://schemas.microsoft.com/office/drawing/2014/main" id="{1102D97F-BC2B-40B6-B455-8660D63BF0C8}"/>
              </a:ext>
            </a:extLst>
          </p:cNvPr>
          <p:cNvSpPr>
            <a:spLocks noGrp="1"/>
          </p:cNvSpPr>
          <p:nvPr>
            <p:ph sz="half" idx="1"/>
          </p:nvPr>
        </p:nvSpPr>
        <p:spPr>
          <a:xfrm>
            <a:off x="609600" y="1544053"/>
            <a:ext cx="5384800" cy="4608512"/>
          </a:xfrm>
        </p:spPr>
        <p:txBody>
          <a:bodyPr wrap="square" anchor="t">
            <a:noAutofit/>
          </a:bodyPr>
          <a:lstStyle/>
          <a:p>
            <a:pPr>
              <a:lnSpc>
                <a:spcPct val="110000"/>
              </a:lnSpc>
              <a:spcAft>
                <a:spcPts val="300"/>
              </a:spcAft>
            </a:pPr>
            <a:r>
              <a:rPr lang="en-AU" dirty="0"/>
              <a:t>Once a business registers as a COVID Safe business, a unique QR code is emailed along with the official COVID Safe badge and posters that can be displayed</a:t>
            </a:r>
            <a:endParaRPr lang="en-US" dirty="0">
              <a:cs typeface="Arial"/>
            </a:endParaRPr>
          </a:p>
          <a:p>
            <a:pPr marL="0" indent="0">
              <a:lnSpc>
                <a:spcPct val="110000"/>
              </a:lnSpc>
              <a:spcAft>
                <a:spcPts val="300"/>
              </a:spcAft>
              <a:buNone/>
            </a:pPr>
            <a:endParaRPr lang="en-AU" dirty="0"/>
          </a:p>
          <a:p>
            <a:pPr>
              <a:lnSpc>
                <a:spcPct val="110000"/>
              </a:lnSpc>
              <a:spcAft>
                <a:spcPts val="300"/>
              </a:spcAft>
            </a:pPr>
            <a:r>
              <a:rPr lang="en-AU" dirty="0"/>
              <a:t>The business can print the unique QR code and customer instructions or display them on a screen e.g. a tablet</a:t>
            </a:r>
            <a:endParaRPr lang="en-AU" dirty="0">
              <a:cs typeface="Arial"/>
            </a:endParaRPr>
          </a:p>
          <a:p>
            <a:pPr marL="0" indent="0">
              <a:lnSpc>
                <a:spcPct val="110000"/>
              </a:lnSpc>
              <a:spcAft>
                <a:spcPts val="300"/>
              </a:spcAft>
              <a:buNone/>
            </a:pPr>
            <a:endParaRPr lang="en-AU" dirty="0">
              <a:cs typeface="Arial"/>
            </a:endParaRPr>
          </a:p>
          <a:p>
            <a:pPr>
              <a:lnSpc>
                <a:spcPct val="110000"/>
              </a:lnSpc>
              <a:spcAft>
                <a:spcPts val="300"/>
              </a:spcAft>
            </a:pPr>
            <a:r>
              <a:rPr lang="en-AU" dirty="0"/>
              <a:t>The customer will need to download and/or open the Service NSW app, then follow the prompts in the COVID Safe Check-in tool to scan the code</a:t>
            </a:r>
            <a:endParaRPr lang="en-AU" dirty="0">
              <a:cs typeface="Arial"/>
            </a:endParaRPr>
          </a:p>
        </p:txBody>
      </p:sp>
      <p:pic>
        <p:nvPicPr>
          <p:cNvPr id="6" name="Picture 5" descr="A hand holding a cell phone&#10;&#10;Description automatically generated">
            <a:extLst>
              <a:ext uri="{FF2B5EF4-FFF2-40B4-BE49-F238E27FC236}">
                <a16:creationId xmlns:a16="http://schemas.microsoft.com/office/drawing/2014/main" id="{3ACDEAB5-D9D8-45FC-965D-AD3F098755B4}"/>
              </a:ext>
            </a:extLst>
          </p:cNvPr>
          <p:cNvPicPr>
            <a:picLocks noChangeAspect="1"/>
          </p:cNvPicPr>
          <p:nvPr/>
        </p:nvPicPr>
        <p:blipFill rotWithShape="1">
          <a:blip r:embed="rId2">
            <a:extLst>
              <a:ext uri="{28A0092B-C50C-407E-A947-70E740481C1C}">
                <a14:useLocalDpi xmlns:a14="http://schemas.microsoft.com/office/drawing/2010/main" val="0"/>
              </a:ext>
            </a:extLst>
          </a:blip>
          <a:srcRect l="21485" r="23889" b="-2"/>
          <a:stretch/>
        </p:blipFill>
        <p:spPr>
          <a:xfrm>
            <a:off x="6315166" y="1544053"/>
            <a:ext cx="5384800" cy="4608512"/>
          </a:xfrm>
          <a:prstGeom prst="rect">
            <a:avLst/>
          </a:prstGeom>
          <a:noFill/>
        </p:spPr>
      </p:pic>
      <p:sp>
        <p:nvSpPr>
          <p:cNvPr id="4" name="Slide Number Placeholder 3">
            <a:extLst>
              <a:ext uri="{FF2B5EF4-FFF2-40B4-BE49-F238E27FC236}">
                <a16:creationId xmlns:a16="http://schemas.microsoft.com/office/drawing/2014/main" id="{D4876C8F-2CAA-41E7-9B55-8BA39C01162A}"/>
              </a:ext>
            </a:extLst>
          </p:cNvPr>
          <p:cNvSpPr>
            <a:spLocks noGrp="1"/>
          </p:cNvSpPr>
          <p:nvPr>
            <p:ph type="sldNum" sz="quarter" idx="11"/>
          </p:nvPr>
        </p:nvSpPr>
        <p:spPr>
          <a:xfrm>
            <a:off x="8737600" y="6453368"/>
            <a:ext cx="2844800" cy="288000"/>
          </a:xfrm>
        </p:spPr>
        <p:txBody>
          <a:bodyPr wrap="square" anchor="b">
            <a:normAutofit/>
          </a:bodyPr>
          <a:lstStyle/>
          <a:p>
            <a:pPr>
              <a:lnSpc>
                <a:spcPct val="90000"/>
              </a:lnSpc>
              <a:spcAft>
                <a:spcPts val="600"/>
              </a:spcAft>
              <a:defRPr/>
            </a:pPr>
            <a:fld id="{A4F0BC93-622D-4964-921F-55B8C667A1AC}" type="slidenum">
              <a:rPr lang="en-AU" smtClean="0"/>
              <a:pPr>
                <a:lnSpc>
                  <a:spcPct val="90000"/>
                </a:lnSpc>
                <a:spcAft>
                  <a:spcPts val="600"/>
                </a:spcAft>
                <a:defRPr/>
              </a:pPr>
              <a:t>6</a:t>
            </a:fld>
            <a:endParaRPr lang="en-AU"/>
          </a:p>
        </p:txBody>
      </p:sp>
    </p:spTree>
    <p:extLst>
      <p:ext uri="{BB962C8B-B14F-4D97-AF65-F5344CB8AC3E}">
        <p14:creationId xmlns:p14="http://schemas.microsoft.com/office/powerpoint/2010/main" val="202678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6CEC3-78A5-49D7-A13D-EFAECD215EEC}"/>
              </a:ext>
            </a:extLst>
          </p:cNvPr>
          <p:cNvSpPr>
            <a:spLocks noGrp="1"/>
          </p:cNvSpPr>
          <p:nvPr>
            <p:ph type="title"/>
          </p:nvPr>
        </p:nvSpPr>
        <p:spPr/>
        <p:txBody>
          <a:bodyPr/>
          <a:lstStyle/>
          <a:p>
            <a:r>
              <a:rPr lang="en-AU"/>
              <a:t>Security</a:t>
            </a:r>
          </a:p>
        </p:txBody>
      </p:sp>
      <p:sp>
        <p:nvSpPr>
          <p:cNvPr id="3" name="Content Placeholder 2">
            <a:extLst>
              <a:ext uri="{FF2B5EF4-FFF2-40B4-BE49-F238E27FC236}">
                <a16:creationId xmlns:a16="http://schemas.microsoft.com/office/drawing/2014/main" id="{7FEAD8F7-F343-4351-BA4B-C043792AE78F}"/>
              </a:ext>
            </a:extLst>
          </p:cNvPr>
          <p:cNvSpPr>
            <a:spLocks noGrp="1"/>
          </p:cNvSpPr>
          <p:nvPr>
            <p:ph idx="1"/>
          </p:nvPr>
        </p:nvSpPr>
        <p:spPr>
          <a:xfrm>
            <a:off x="609600" y="1577383"/>
            <a:ext cx="6099208" cy="4608512"/>
          </a:xfrm>
        </p:spPr>
        <p:txBody>
          <a:bodyPr/>
          <a:lstStyle/>
          <a:p>
            <a:pPr marL="285750" indent="-228600">
              <a:lnSpc>
                <a:spcPct val="90000"/>
              </a:lnSpc>
              <a:spcAft>
                <a:spcPts val="600"/>
              </a:spcAft>
              <a:buFont typeface="Arial" panose="020B0604020202020204" pitchFamily="34" charset="0"/>
              <a:buChar char="•"/>
            </a:pPr>
            <a:r>
              <a:rPr lang="en-AU" dirty="0"/>
              <a:t>The contact details submitted via the COVID Safe Check-in are </a:t>
            </a:r>
            <a:r>
              <a:rPr lang="en-AU" b="1" dirty="0"/>
              <a:t>stored securely</a:t>
            </a:r>
            <a:r>
              <a:rPr lang="en-AU" dirty="0"/>
              <a:t> on a NSW Government database for the sole purpose of COVID-19 contact tracing</a:t>
            </a:r>
            <a:endParaRPr lang="en-AU" dirty="0">
              <a:cs typeface="Arial"/>
            </a:endParaRPr>
          </a:p>
          <a:p>
            <a:pPr marL="57150" indent="0">
              <a:lnSpc>
                <a:spcPct val="90000"/>
              </a:lnSpc>
              <a:spcAft>
                <a:spcPts val="600"/>
              </a:spcAft>
              <a:buNone/>
            </a:pPr>
            <a:endParaRPr lang="en-AU" dirty="0">
              <a:cs typeface="Arial"/>
            </a:endParaRPr>
          </a:p>
          <a:p>
            <a:pPr marL="285750" indent="-228600">
              <a:lnSpc>
                <a:spcPct val="90000"/>
              </a:lnSpc>
              <a:spcAft>
                <a:spcPts val="600"/>
              </a:spcAft>
              <a:buFont typeface="Arial" panose="020B0604020202020204" pitchFamily="34" charset="0"/>
              <a:buChar char="•"/>
            </a:pPr>
            <a:r>
              <a:rPr lang="en-AU" dirty="0">
                <a:cs typeface="Arial"/>
              </a:rPr>
              <a:t>The data is held for a minimum 28 day period </a:t>
            </a:r>
          </a:p>
          <a:p>
            <a:pPr marL="57150" indent="0">
              <a:lnSpc>
                <a:spcPct val="90000"/>
              </a:lnSpc>
              <a:spcAft>
                <a:spcPts val="600"/>
              </a:spcAft>
              <a:buNone/>
            </a:pPr>
            <a:endParaRPr lang="en-AU" dirty="0">
              <a:cs typeface="Arial"/>
            </a:endParaRPr>
          </a:p>
          <a:p>
            <a:pPr marL="285750" indent="-228600">
              <a:lnSpc>
                <a:spcPct val="90000"/>
              </a:lnSpc>
              <a:spcAft>
                <a:spcPts val="600"/>
              </a:spcAft>
              <a:buFont typeface="Arial" panose="020B0604020202020204" pitchFamily="34" charset="0"/>
              <a:buChar char="•"/>
            </a:pPr>
            <a:r>
              <a:rPr lang="en-AU" dirty="0"/>
              <a:t>Access to the data is restricted to authorised personnel in Service NSW and the Ministry of Health</a:t>
            </a:r>
            <a:endParaRPr lang="en-AU" dirty="0">
              <a:cs typeface="Arial"/>
            </a:endParaRPr>
          </a:p>
        </p:txBody>
      </p:sp>
      <p:sp>
        <p:nvSpPr>
          <p:cNvPr id="4" name="Slide Number Placeholder 3">
            <a:extLst>
              <a:ext uri="{FF2B5EF4-FFF2-40B4-BE49-F238E27FC236}">
                <a16:creationId xmlns:a16="http://schemas.microsoft.com/office/drawing/2014/main" id="{3D6FC6BB-E427-4C8D-82DA-21266B20BA49}"/>
              </a:ext>
            </a:extLst>
          </p:cNvPr>
          <p:cNvSpPr>
            <a:spLocks noGrp="1"/>
          </p:cNvSpPr>
          <p:nvPr>
            <p:ph type="sldNum" sz="quarter" idx="12"/>
          </p:nvPr>
        </p:nvSpPr>
        <p:spPr/>
        <p:txBody>
          <a:bodyPr/>
          <a:lstStyle/>
          <a:p>
            <a:pPr>
              <a:defRPr/>
            </a:pPr>
            <a:fld id="{A4F0BC93-622D-4964-921F-55B8C667A1AC}" type="slidenum">
              <a:rPr lang="en-AU" smtClean="0"/>
              <a:pPr>
                <a:defRPr/>
              </a:pPr>
              <a:t>7</a:t>
            </a:fld>
            <a:endParaRPr lang="en-AU"/>
          </a:p>
        </p:txBody>
      </p:sp>
      <p:pic>
        <p:nvPicPr>
          <p:cNvPr id="5" name="Picture 4" descr="A picture containing person, holding, board, person&#10;&#10;Description automatically generated">
            <a:extLst>
              <a:ext uri="{FF2B5EF4-FFF2-40B4-BE49-F238E27FC236}">
                <a16:creationId xmlns:a16="http://schemas.microsoft.com/office/drawing/2014/main" id="{E0D106DE-1DC6-4295-8BED-BDC121747F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513" b="-1"/>
          <a:stretch/>
        </p:blipFill>
        <p:spPr>
          <a:xfrm>
            <a:off x="6826718" y="1577383"/>
            <a:ext cx="5181600" cy="4351338"/>
          </a:xfrm>
          <a:prstGeom prst="rect">
            <a:avLst/>
          </a:prstGeom>
          <a:noFill/>
        </p:spPr>
      </p:pic>
    </p:spTree>
    <p:extLst>
      <p:ext uri="{BB962C8B-B14F-4D97-AF65-F5344CB8AC3E}">
        <p14:creationId xmlns:p14="http://schemas.microsoft.com/office/powerpoint/2010/main" val="85826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1D7A-4CB0-477F-BFE4-19B8954B1906}"/>
              </a:ext>
            </a:extLst>
          </p:cNvPr>
          <p:cNvSpPr>
            <a:spLocks noGrp="1"/>
          </p:cNvSpPr>
          <p:nvPr>
            <p:ph type="title"/>
          </p:nvPr>
        </p:nvSpPr>
        <p:spPr/>
        <p:txBody>
          <a:bodyPr/>
          <a:lstStyle/>
          <a:p>
            <a:r>
              <a:rPr lang="en-AU"/>
              <a:t>Promoting the COVID Safe Check-in</a:t>
            </a:r>
          </a:p>
        </p:txBody>
      </p:sp>
      <p:sp>
        <p:nvSpPr>
          <p:cNvPr id="3" name="Content Placeholder 2">
            <a:extLst>
              <a:ext uri="{FF2B5EF4-FFF2-40B4-BE49-F238E27FC236}">
                <a16:creationId xmlns:a16="http://schemas.microsoft.com/office/drawing/2014/main" id="{D7884C18-493E-426C-88D8-8F7C1EE2259D}"/>
              </a:ext>
            </a:extLst>
          </p:cNvPr>
          <p:cNvSpPr>
            <a:spLocks noGrp="1"/>
          </p:cNvSpPr>
          <p:nvPr>
            <p:ph idx="1"/>
          </p:nvPr>
        </p:nvSpPr>
        <p:spPr>
          <a:xfrm>
            <a:off x="646736" y="1391184"/>
            <a:ext cx="11158402" cy="730128"/>
          </a:xfrm>
        </p:spPr>
        <p:txBody>
          <a:bodyPr/>
          <a:lstStyle/>
          <a:p>
            <a:pPr marL="57150" lvl="1" indent="0">
              <a:lnSpc>
                <a:spcPct val="90000"/>
              </a:lnSpc>
              <a:spcAft>
                <a:spcPts val="600"/>
              </a:spcAft>
              <a:buNone/>
            </a:pPr>
            <a:r>
              <a:rPr lang="en-AU" sz="2000"/>
              <a:t>A promotional toolkit with social media posts, newsletter content, videos and key messages is also available for registered COVID Safe businesses using the COVID Safe Check-in</a:t>
            </a:r>
            <a:endParaRPr lang="en-US"/>
          </a:p>
        </p:txBody>
      </p:sp>
      <p:sp>
        <p:nvSpPr>
          <p:cNvPr id="4" name="Slide Number Placeholder 3">
            <a:extLst>
              <a:ext uri="{FF2B5EF4-FFF2-40B4-BE49-F238E27FC236}">
                <a16:creationId xmlns:a16="http://schemas.microsoft.com/office/drawing/2014/main" id="{59AEDB8E-CBE7-4B61-B63F-7BAB66B9D7E6}"/>
              </a:ext>
            </a:extLst>
          </p:cNvPr>
          <p:cNvSpPr>
            <a:spLocks noGrp="1"/>
          </p:cNvSpPr>
          <p:nvPr>
            <p:ph type="sldNum" sz="quarter" idx="12"/>
          </p:nvPr>
        </p:nvSpPr>
        <p:spPr/>
        <p:txBody>
          <a:bodyPr/>
          <a:lstStyle/>
          <a:p>
            <a:pPr>
              <a:defRPr/>
            </a:pPr>
            <a:fld id="{A4F0BC93-622D-4964-921F-55B8C667A1AC}" type="slidenum">
              <a:rPr lang="en-AU" smtClean="0"/>
              <a:pPr>
                <a:defRPr/>
              </a:pPr>
              <a:t>8</a:t>
            </a:fld>
            <a:endParaRPr lang="en-AU"/>
          </a:p>
        </p:txBody>
      </p:sp>
      <p:pic>
        <p:nvPicPr>
          <p:cNvPr id="8" name="Picture 6">
            <a:extLst>
              <a:ext uri="{FF2B5EF4-FFF2-40B4-BE49-F238E27FC236}">
                <a16:creationId xmlns:a16="http://schemas.microsoft.com/office/drawing/2014/main" id="{DF2C76AA-6507-4095-BD5E-440A98853C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1806" y="2581234"/>
            <a:ext cx="2581354" cy="3652942"/>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id="{0FECA22A-8B8D-4400-BC58-E3A9A6BFC238}"/>
              </a:ext>
            </a:extLst>
          </p:cNvPr>
          <p:cNvSpPr txBox="1"/>
          <p:nvPr/>
        </p:nvSpPr>
        <p:spPr>
          <a:xfrm>
            <a:off x="1030920" y="2065507"/>
            <a:ext cx="2328402" cy="400110"/>
          </a:xfrm>
          <a:prstGeom prst="rect">
            <a:avLst/>
          </a:prstGeom>
          <a:noFill/>
        </p:spPr>
        <p:txBody>
          <a:bodyPr wrap="square" rtlCol="0">
            <a:spAutoFit/>
          </a:bodyPr>
          <a:lstStyle/>
          <a:p>
            <a:r>
              <a:rPr lang="en-AU" sz="2000" b="1"/>
              <a:t>Poster example</a:t>
            </a:r>
          </a:p>
        </p:txBody>
      </p:sp>
      <p:sp>
        <p:nvSpPr>
          <p:cNvPr id="12" name="TextBox 11">
            <a:extLst>
              <a:ext uri="{FF2B5EF4-FFF2-40B4-BE49-F238E27FC236}">
                <a16:creationId xmlns:a16="http://schemas.microsoft.com/office/drawing/2014/main" id="{E1ED1AC8-5986-43F5-ACA9-332603C71C07}"/>
              </a:ext>
            </a:extLst>
          </p:cNvPr>
          <p:cNvSpPr txBox="1"/>
          <p:nvPr/>
        </p:nvSpPr>
        <p:spPr>
          <a:xfrm>
            <a:off x="4394459" y="2108437"/>
            <a:ext cx="6369523" cy="400110"/>
          </a:xfrm>
          <a:prstGeom prst="rect">
            <a:avLst/>
          </a:prstGeom>
          <a:noFill/>
        </p:spPr>
        <p:txBody>
          <a:bodyPr wrap="square" rtlCol="0">
            <a:spAutoFit/>
          </a:bodyPr>
          <a:lstStyle/>
          <a:p>
            <a:r>
              <a:rPr lang="en-AU" sz="2000" b="1"/>
              <a:t>Social media posts for customers and businesses</a:t>
            </a:r>
          </a:p>
        </p:txBody>
      </p:sp>
      <p:sp>
        <p:nvSpPr>
          <p:cNvPr id="6" name="TextBox 5">
            <a:extLst>
              <a:ext uri="{FF2B5EF4-FFF2-40B4-BE49-F238E27FC236}">
                <a16:creationId xmlns:a16="http://schemas.microsoft.com/office/drawing/2014/main" id="{143567BB-D41C-4E63-851E-A4E5AB044E9D}"/>
              </a:ext>
            </a:extLst>
          </p:cNvPr>
          <p:cNvSpPr txBox="1"/>
          <p:nvPr/>
        </p:nvSpPr>
        <p:spPr>
          <a:xfrm>
            <a:off x="4391695" y="5282484"/>
            <a:ext cx="281114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200" b="1" dirty="0"/>
              <a:t>Partner Post: </a:t>
            </a:r>
            <a:r>
              <a:rPr lang="en-US" sz="1200" dirty="0"/>
              <a:t>From November 23, mandatory electronic check-in, such as a QR code or web form, that records patrons’ names and contact details will apply for more businesses in NSW. Find out how to prepare your business at nsw.gov.au</a:t>
            </a:r>
          </a:p>
        </p:txBody>
      </p:sp>
      <p:sp>
        <p:nvSpPr>
          <p:cNvPr id="15" name="TextBox 14">
            <a:extLst>
              <a:ext uri="{FF2B5EF4-FFF2-40B4-BE49-F238E27FC236}">
                <a16:creationId xmlns:a16="http://schemas.microsoft.com/office/drawing/2014/main" id="{066F2B26-7055-4B4B-BF43-002C854A6DB7}"/>
              </a:ext>
            </a:extLst>
          </p:cNvPr>
          <p:cNvSpPr txBox="1"/>
          <p:nvPr/>
        </p:nvSpPr>
        <p:spPr>
          <a:xfrm>
            <a:off x="8255358" y="5293217"/>
            <a:ext cx="27432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200" b="1" dirty="0"/>
              <a:t>Service NSW Post: </a:t>
            </a:r>
            <a:r>
              <a:rPr lang="en-AU" sz="1200" dirty="0"/>
              <a:t>From November 23, it will be mandatory for more businesses and venues will be required to have electronic check-in in place. </a:t>
            </a:r>
            <a:r>
              <a:rPr lang="en-NZ" sz="1200" dirty="0"/>
              <a:t>Businesses without digital records risk penalties. Learn what you need to do at nsw.gov.au</a:t>
            </a:r>
            <a:endParaRPr lang="en-US" sz="1200" dirty="0"/>
          </a:p>
        </p:txBody>
      </p:sp>
      <p:pic>
        <p:nvPicPr>
          <p:cNvPr id="9" name="Picture 9" descr="A picture containing application&#10;&#10;Description automatically generated">
            <a:extLst>
              <a:ext uri="{FF2B5EF4-FFF2-40B4-BE49-F238E27FC236}">
                <a16:creationId xmlns:a16="http://schemas.microsoft.com/office/drawing/2014/main" id="{DB727438-ECE1-4557-A352-A361FDEC85CB}"/>
              </a:ext>
            </a:extLst>
          </p:cNvPr>
          <p:cNvPicPr>
            <a:picLocks noChangeAspect="1"/>
          </p:cNvPicPr>
          <p:nvPr/>
        </p:nvPicPr>
        <p:blipFill>
          <a:blip r:embed="rId4"/>
          <a:stretch>
            <a:fillRect/>
          </a:stretch>
        </p:blipFill>
        <p:spPr>
          <a:xfrm>
            <a:off x="4459637" y="2502976"/>
            <a:ext cx="2743200" cy="2743200"/>
          </a:xfrm>
          <a:prstGeom prst="rect">
            <a:avLst/>
          </a:prstGeom>
        </p:spPr>
      </p:pic>
      <p:pic>
        <p:nvPicPr>
          <p:cNvPr id="10" name="Picture 12" descr="Graphical user interface, application&#10;&#10;Description automatically generated">
            <a:extLst>
              <a:ext uri="{FF2B5EF4-FFF2-40B4-BE49-F238E27FC236}">
                <a16:creationId xmlns:a16="http://schemas.microsoft.com/office/drawing/2014/main" id="{5E0382C6-B3E6-4A27-A27D-15B00864E1D4}"/>
              </a:ext>
            </a:extLst>
          </p:cNvPr>
          <p:cNvPicPr>
            <a:picLocks noChangeAspect="1"/>
          </p:cNvPicPr>
          <p:nvPr/>
        </p:nvPicPr>
        <p:blipFill>
          <a:blip r:embed="rId5"/>
          <a:stretch>
            <a:fillRect/>
          </a:stretch>
        </p:blipFill>
        <p:spPr>
          <a:xfrm>
            <a:off x="8256722" y="2541722"/>
            <a:ext cx="2743200" cy="2743200"/>
          </a:xfrm>
          <a:prstGeom prst="rect">
            <a:avLst/>
          </a:prstGeom>
        </p:spPr>
      </p:pic>
    </p:spTree>
    <p:extLst>
      <p:ext uri="{BB962C8B-B14F-4D97-AF65-F5344CB8AC3E}">
        <p14:creationId xmlns:p14="http://schemas.microsoft.com/office/powerpoint/2010/main" val="7242737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okhai_wBaxeCvsWdfMmYlw"/>
</p:tagLst>
</file>

<file path=ppt/theme/theme1.xml><?xml version="1.0" encoding="utf-8"?>
<a:theme xmlns:a="http://schemas.openxmlformats.org/drawingml/2006/main" name="DFS white waratah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904bcfc-9164-41cd-ae7f-b4b915779ab4">
      <UserInfo>
        <DisplayName>Alex Nehme</DisplayName>
        <AccountId>31</AccountId>
        <AccountType/>
      </UserInfo>
      <UserInfo>
        <DisplayName>SharingLinks.ecafa7df-108f-46fc-8be1-34467bbb7e6a.Flexible.6f386cae-b3c4-47b2-93af-88920ee64273</DisplayName>
        <AccountId>100</AccountId>
        <AccountType/>
      </UserInfo>
      <UserInfo>
        <DisplayName>SharingLinks.27dd759a-a6cf-445d-8d49-c5b1310b071b.Flexible.75952d6c-5836-435b-8dc0-9c20820128bf</DisplayName>
        <AccountId>120</AccountId>
        <AccountType/>
      </UserInfo>
      <UserInfo>
        <DisplayName>SharingLinks.1445ec61-2d90-4ff2-a2d7-0f1a989c0c40.Flexible.c0cc6934-7f65-42d4-903a-9b86b595c84e</DisplayName>
        <AccountId>118</AccountId>
        <AccountType/>
      </UserInfo>
      <UserInfo>
        <DisplayName>Breanna Gietzel</DisplayName>
        <AccountId>30</AccountId>
        <AccountType/>
      </UserInfo>
      <UserInfo>
        <DisplayName>SharingLinks.1b67964d-3df7-4a36-947c-135fe7489415.OrganizationEdit.7daed811-5b2a-4087-8081-4234da51041d</DisplayName>
        <AccountId>156</AccountId>
        <AccountType/>
      </UserInfo>
      <UserInfo>
        <DisplayName>Tash Tuite</DisplayName>
        <AccountId>57</AccountId>
        <AccountType/>
      </UserInfo>
      <UserInfo>
        <DisplayName>Rudi Soman</DisplayName>
        <AccountId>360</AccountId>
        <AccountType/>
      </UserInfo>
      <UserInfo>
        <DisplayName>Helen Machalias</DisplayName>
        <AccountId>373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94F4B80B1BA54DAA75B9B6B630D632" ma:contentTypeVersion="11" ma:contentTypeDescription="Create a new document." ma:contentTypeScope="" ma:versionID="3a7a42e9042b0431e3b6bbda5d13d91f">
  <xsd:schema xmlns:xsd="http://www.w3.org/2001/XMLSchema" xmlns:xs="http://www.w3.org/2001/XMLSchema" xmlns:p="http://schemas.microsoft.com/office/2006/metadata/properties" xmlns:ns2="fb9c4900-d907-4c57-a8fa-3c0410c0daa7" xmlns:ns3="5904bcfc-9164-41cd-ae7f-b4b915779ab4" targetNamespace="http://schemas.microsoft.com/office/2006/metadata/properties" ma:root="true" ma:fieldsID="a60c74b3f516123f5e1ffaf0512f44ad" ns2:_="" ns3:_="">
    <xsd:import namespace="fb9c4900-d907-4c57-a8fa-3c0410c0daa7"/>
    <xsd:import namespace="5904bcfc-9164-41cd-ae7f-b4b915779a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c4900-d907-4c57-a8fa-3c0410c0da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04bcfc-9164-41cd-ae7f-b4b915779a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81DE2-B667-43C8-9462-71A73336D20D}">
  <ds:schemaRefs>
    <ds:schemaRef ds:uri="http://purl.org/dc/terms/"/>
    <ds:schemaRef ds:uri="http://schemas.openxmlformats.org/package/2006/metadata/core-properties"/>
    <ds:schemaRef ds:uri="http://purl.org/dc/dcmitype/"/>
    <ds:schemaRef ds:uri="fb9c4900-d907-4c57-a8fa-3c0410c0daa7"/>
    <ds:schemaRef ds:uri="http://purl.org/dc/elements/1.1/"/>
    <ds:schemaRef ds:uri="http://schemas.microsoft.com/office/2006/documentManagement/types"/>
    <ds:schemaRef ds:uri="http://schemas.microsoft.com/office/infopath/2007/PartnerControls"/>
    <ds:schemaRef ds:uri="5904bcfc-9164-41cd-ae7f-b4b915779ab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0682E0D-607E-421A-AA98-B85AA48749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9c4900-d907-4c57-a8fa-3c0410c0daa7"/>
    <ds:schemaRef ds:uri="5904bcfc-9164-41cd-ae7f-b4b915779a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CB0C7E-669E-4B65-8DD3-24DE39CB0C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1236</Words>
  <Application>Microsoft Office PowerPoint</Application>
  <PresentationFormat>Widescreen</PresentationFormat>
  <Paragraphs>149</Paragraphs>
  <Slides>13</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Arial,Sans-Serif</vt:lpstr>
      <vt:lpstr>Century Gothic</vt:lpstr>
      <vt:lpstr>Wingdings</vt:lpstr>
      <vt:lpstr>DFS white waratah theme</vt:lpstr>
      <vt:lpstr>think-cell Slide</vt:lpstr>
      <vt:lpstr> </vt:lpstr>
      <vt:lpstr>Contact tracing for businesses </vt:lpstr>
      <vt:lpstr>Mandatory electronic check in – industries and events</vt:lpstr>
      <vt:lpstr>How does the COVID Safe Check-in work?</vt:lpstr>
      <vt:lpstr>Benefits of the COVID Safe Check-in</vt:lpstr>
      <vt:lpstr>COVID Safe Check-in – upcoming features </vt:lpstr>
      <vt:lpstr>How to get the COVID Safe Check-in</vt:lpstr>
      <vt:lpstr>Security</vt:lpstr>
      <vt:lpstr>Promoting the COVID Safe Check-in</vt:lpstr>
      <vt:lpstr>COVID Safe Check-in advertising campaign</vt:lpstr>
      <vt:lpstr>EDM / Website copy</vt:lpstr>
      <vt:lpstr>Key contacts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Safe Check-in</dc:title>
  <dc:creator>Vineet Gounder</dc:creator>
  <dc:description/>
  <cp:lastModifiedBy>Roy Scoon</cp:lastModifiedBy>
  <cp:revision>1</cp:revision>
  <cp:lastPrinted>1601-01-01T00:00:00Z</cp:lastPrinted>
  <dcterms:created xsi:type="dcterms:W3CDTF">2020-10-20T03:37:12Z</dcterms:created>
  <dcterms:modified xsi:type="dcterms:W3CDTF">2020-11-18T21:02:27Z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0x010100A894F4B80B1BA54DAA75B9B6B630D632</vt:lpwstr>
  </property>
</Properties>
</file>