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6" r:id="rId5"/>
    <p:sldId id="323" r:id="rId6"/>
    <p:sldId id="382" r:id="rId7"/>
    <p:sldId id="383" r:id="rId8"/>
    <p:sldId id="375" r:id="rId9"/>
    <p:sldId id="377" r:id="rId10"/>
    <p:sldId id="380" r:id="rId11"/>
    <p:sldId id="381"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 Kidman" initials="SK" lastIdx="5" clrIdx="0">
    <p:extLst>
      <p:ext uri="{19B8F6BF-5375-455C-9EA6-DF929625EA0E}">
        <p15:presenceInfo xmlns:p15="http://schemas.microsoft.com/office/powerpoint/2012/main" userId="S::Sam.Kidman1@customerservice.nsw.gov.au::f636b961-22a6-4764-906d-2f8f0362e8ea" providerId="AD"/>
      </p:ext>
    </p:extLst>
  </p:cmAuthor>
  <p:cmAuthor id="2" name="Emily Swain" initials="ES" lastIdx="10" clrIdx="1">
    <p:extLst>
      <p:ext uri="{19B8F6BF-5375-455C-9EA6-DF929625EA0E}">
        <p15:presenceInfo xmlns:p15="http://schemas.microsoft.com/office/powerpoint/2012/main" userId="S::emily.swain@customerservice.nsw.gov.au::13f0b6cf-aa16-4d7d-a517-32c7be2affda" providerId="AD"/>
      </p:ext>
    </p:extLst>
  </p:cmAuthor>
  <p:cmAuthor id="3" name="Linda Varrica" initials="LV" lastIdx="54" clrIdx="2">
    <p:extLst>
      <p:ext uri="{19B8F6BF-5375-455C-9EA6-DF929625EA0E}">
        <p15:presenceInfo xmlns:p15="http://schemas.microsoft.com/office/powerpoint/2012/main" userId="S::Linda.Varrica@customerservice.nsw.gov.au::480a2938-0c8b-4a57-8565-a26776a8d5cd" providerId="AD"/>
      </p:ext>
    </p:extLst>
  </p:cmAuthor>
  <p:cmAuthor id="4" name="Prue Phillips" initials="PP" lastIdx="3" clrIdx="3">
    <p:extLst>
      <p:ext uri="{19B8F6BF-5375-455C-9EA6-DF929625EA0E}">
        <p15:presenceInfo xmlns:p15="http://schemas.microsoft.com/office/powerpoint/2012/main" userId="S::prue.phillips@customerservice.nsw.gov.au::36446ba9-15b9-44c7-8ec2-03255ef23248" providerId="AD"/>
      </p:ext>
    </p:extLst>
  </p:cmAuthor>
  <p:cmAuthor id="5" name="Vineet Gounder" initials="VG" lastIdx="1" clrIdx="4">
    <p:extLst>
      <p:ext uri="{19B8F6BF-5375-455C-9EA6-DF929625EA0E}">
        <p15:presenceInfo xmlns:p15="http://schemas.microsoft.com/office/powerpoint/2012/main" userId="S::vineet.gounder@customerservice.nsw.gov.au::7bc466ca-6d0a-47b9-aba8-4e837935e173" providerId="AD"/>
      </p:ext>
    </p:extLst>
  </p:cmAuthor>
  <p:cmAuthor id="6" name="Gabrielle Quirk" initials="GQ" lastIdx="1" clrIdx="5">
    <p:extLst>
      <p:ext uri="{19B8F6BF-5375-455C-9EA6-DF929625EA0E}">
        <p15:presenceInfo xmlns:p15="http://schemas.microsoft.com/office/powerpoint/2012/main" userId="S::gabrielle.quirk@customerservice.nsw.gov.au::6363b418-c9ac-4eb1-842c-4e8acc651f91" providerId="AD"/>
      </p:ext>
    </p:extLst>
  </p:cmAuthor>
  <p:cmAuthor id="7" name="Angelique Dowling" initials="AD" lastIdx="1" clrIdx="6">
    <p:extLst>
      <p:ext uri="{19B8F6BF-5375-455C-9EA6-DF929625EA0E}">
        <p15:presenceInfo xmlns:p15="http://schemas.microsoft.com/office/powerpoint/2012/main" userId="S::angelique.dowling@customerservice.nsw.gov.au::398e70c5-d5e1-4780-9575-26a4f524dcf7" providerId="AD"/>
      </p:ext>
    </p:extLst>
  </p:cmAuthor>
  <p:cmAuthor id="8" name="Tanya Briggs" initials="TB" lastIdx="1" clrIdx="7">
    <p:extLst>
      <p:ext uri="{19B8F6BF-5375-455C-9EA6-DF929625EA0E}">
        <p15:presenceInfo xmlns:p15="http://schemas.microsoft.com/office/powerpoint/2012/main" userId="S::tanya.briggs@customerservice.nsw.gov.au::9fa23744-2f94-477b-b4f3-e999c8409fea" providerId="AD"/>
      </p:ext>
    </p:extLst>
  </p:cmAuthor>
  <p:cmAuthor id="9" name="Erica Rubic" initials="ER" lastIdx="1" clrIdx="8">
    <p:extLst>
      <p:ext uri="{19B8F6BF-5375-455C-9EA6-DF929625EA0E}">
        <p15:presenceInfo xmlns:p15="http://schemas.microsoft.com/office/powerpoint/2012/main" userId="S::erica.rubic@safework.nsw.gov.au::f32c9375-fe86-4000-a8c4-2c72ae13b2ff" providerId="AD"/>
      </p:ext>
    </p:extLst>
  </p:cmAuthor>
  <p:cmAuthor id="10" name="Erin Brooks" initials="EB" lastIdx="1" clrIdx="9">
    <p:extLst>
      <p:ext uri="{19B8F6BF-5375-455C-9EA6-DF929625EA0E}">
        <p15:presenceInfo xmlns:p15="http://schemas.microsoft.com/office/powerpoint/2012/main" userId="S::erin.brooks2@customerservice.nsw.gov.au::9dd4f646-cea3-4259-bff1-6f5ff81ba4a9" providerId="AD"/>
      </p:ext>
    </p:extLst>
  </p:cmAuthor>
  <p:cmAuthor id="11" name="James Kelly" initials="JK" lastIdx="2" clrIdx="10">
    <p:extLst>
      <p:ext uri="{19B8F6BF-5375-455C-9EA6-DF929625EA0E}">
        <p15:presenceInfo xmlns:p15="http://schemas.microsoft.com/office/powerpoint/2012/main" userId="S::james.kelly@safework.nsw.gov.au::56ec8ce4-db17-4f0e-b1f8-940f05ba5e3b" providerId="AD"/>
      </p:ext>
    </p:extLst>
  </p:cmAuthor>
  <p:cmAuthor id="12" name="Greg Lewis" initials="GL" lastIdx="1" clrIdx="11">
    <p:extLst>
      <p:ext uri="{19B8F6BF-5375-455C-9EA6-DF929625EA0E}">
        <p15:presenceInfo xmlns:p15="http://schemas.microsoft.com/office/powerpoint/2012/main" userId="S::greg.lewis@customerservice.nsw.gov.au::6bcd5ed4-e16e-4f72-9704-029065aca163" providerId="AD"/>
      </p:ext>
    </p:extLst>
  </p:cmAuthor>
  <p:cmAuthor id="13" name="Louise Gunter" initials="LG" lastIdx="2" clrIdx="12">
    <p:extLst>
      <p:ext uri="{19B8F6BF-5375-455C-9EA6-DF929625EA0E}">
        <p15:presenceInfo xmlns:p15="http://schemas.microsoft.com/office/powerpoint/2012/main" userId="S::louise.gunter@customerservice.nsw.gov.au::f4efa17d-2c17-4f9e-b7dd-a81456c27b2f" providerId="AD"/>
      </p:ext>
    </p:extLst>
  </p:cmAuthor>
  <p:cmAuthor id="14" name="Kara Lawrence" initials="KL" lastIdx="1" clrIdx="13">
    <p:extLst>
      <p:ext uri="{19B8F6BF-5375-455C-9EA6-DF929625EA0E}">
        <p15:presenceInfo xmlns:p15="http://schemas.microsoft.com/office/powerpoint/2012/main" userId="S::kara.lawrence@customerservice.nsw.gov.au::30fc6d3f-e1bb-4db7-bb11-31403e46e0b2" providerId="AD"/>
      </p:ext>
    </p:extLst>
  </p:cmAuthor>
  <p:cmAuthor id="15" name="Rebeccah Churchward" initials="RC" lastIdx="1" clrIdx="14">
    <p:extLst>
      <p:ext uri="{19B8F6BF-5375-455C-9EA6-DF929625EA0E}">
        <p15:presenceInfo xmlns:p15="http://schemas.microsoft.com/office/powerpoint/2012/main" userId="S::rebeccah_kamber.com.au#ext#@nswgov.onmicrosoft.com::c130110d-927d-4089-8107-abd046ff2074" providerId="AD"/>
      </p:ext>
    </p:extLst>
  </p:cmAuthor>
  <p:cmAuthor id="16" name="Roy Scoon" initials="RS" lastIdx="1" clrIdx="15">
    <p:extLst>
      <p:ext uri="{19B8F6BF-5375-455C-9EA6-DF929625EA0E}">
        <p15:presenceInfo xmlns:p15="http://schemas.microsoft.com/office/powerpoint/2012/main" userId="S::Roy.Scoon@customerservice.nsw.gov.au::bf5c9325-e5b4-4343-969c-8f9ec92d9f43" providerId="AD"/>
      </p:ext>
    </p:extLst>
  </p:cmAuthor>
  <p:cmAuthor id="17" name="Kim Nguyen" initials="KN" lastIdx="6" clrIdx="16">
    <p:extLst>
      <p:ext uri="{19B8F6BF-5375-455C-9EA6-DF929625EA0E}">
        <p15:presenceInfo xmlns:p15="http://schemas.microsoft.com/office/powerpoint/2012/main" userId="S::Kim.Nguyen@customerservice.nsw.gov.au::c3d23c65-e869-4c64-9ba8-b7fa53651f0f" providerId="AD"/>
      </p:ext>
    </p:extLst>
  </p:cmAuthor>
  <p:cmAuthor id="18" name="Helen Machalias" initials="HM" lastIdx="1" clrIdx="17">
    <p:extLst>
      <p:ext uri="{19B8F6BF-5375-455C-9EA6-DF929625EA0E}">
        <p15:presenceInfo xmlns:p15="http://schemas.microsoft.com/office/powerpoint/2012/main" userId="S::Helen.Machalias@customerservice.nsw.gov.au::f89cb2ba-78a8-4e7d-9390-f40f4dbc6bac" providerId="AD"/>
      </p:ext>
    </p:extLst>
  </p:cmAuthor>
  <p:cmAuthor id="19" name="Karina Fretwell (Ministry of Health)" initials="KF(oH" lastIdx="1" clrIdx="18">
    <p:extLst>
      <p:ext uri="{19B8F6BF-5375-455C-9EA6-DF929625EA0E}">
        <p15:presenceInfo xmlns:p15="http://schemas.microsoft.com/office/powerpoint/2012/main" userId="S::Karina.Fretwell@health.nsw.gov.au::a6ac5187-8005-4c59-a29d-903fc02f58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A0DC"/>
    <a:srgbClr val="79DCFF"/>
    <a:srgbClr val="D9D9F3"/>
    <a:srgbClr val="C5F0FF"/>
    <a:srgbClr val="8AC6CD"/>
    <a:srgbClr val="BABAE8"/>
    <a:srgbClr val="EBEBF9"/>
    <a:srgbClr val="DDF6FF"/>
    <a:srgbClr val="BA8CD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01D00D-28CA-AA06-D270-AC9AE89EE5EC}" v="6" dt="2020-12-04T01:37:33.617"/>
    <p1510:client id="{FDE063C0-FE0A-5D3F-E810-2E25E8860045}" v="41" dt="2020-11-30T01:50:14.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32" autoAdjust="0"/>
  </p:normalViewPr>
  <p:slideViewPr>
    <p:cSldViewPr snapToGrid="0">
      <p:cViewPr>
        <p:scale>
          <a:sx n="70" d="100"/>
          <a:sy n="70" d="100"/>
        </p:scale>
        <p:origin x="32" y="-9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Machalias" userId="f89cb2ba-78a8-4e7d-9390-f40f4dbc6bac" providerId="ADAL" clId="{51C7ACB0-0467-466E-BB8C-1604ECBBEF52}"/>
    <pc:docChg chg="custSel modSld">
      <pc:chgData name="Helen Machalias" userId="f89cb2ba-78a8-4e7d-9390-f40f4dbc6bac" providerId="ADAL" clId="{51C7ACB0-0467-466E-BB8C-1604ECBBEF52}" dt="2020-11-27T05:38:58.116" v="92" actId="20577"/>
      <pc:docMkLst>
        <pc:docMk/>
      </pc:docMkLst>
      <pc:sldChg chg="modSp">
        <pc:chgData name="Helen Machalias" userId="f89cb2ba-78a8-4e7d-9390-f40f4dbc6bac" providerId="ADAL" clId="{51C7ACB0-0467-466E-BB8C-1604ECBBEF52}" dt="2020-11-27T05:30:56.206" v="2" actId="108"/>
        <pc:sldMkLst>
          <pc:docMk/>
          <pc:sldMk cId="3398330326" sldId="323"/>
        </pc:sldMkLst>
        <pc:spChg chg="mod">
          <ac:chgData name="Helen Machalias" userId="f89cb2ba-78a8-4e7d-9390-f40f4dbc6bac" providerId="ADAL" clId="{51C7ACB0-0467-466E-BB8C-1604ECBBEF52}" dt="2020-11-27T05:30:56.206" v="2" actId="108"/>
          <ac:spMkLst>
            <pc:docMk/>
            <pc:sldMk cId="3398330326" sldId="323"/>
            <ac:spMk id="9" creationId="{0521B6C4-7817-471F-A2CC-3E0EB7905C4D}"/>
          </ac:spMkLst>
        </pc:spChg>
      </pc:sldChg>
      <pc:sldChg chg="modSp">
        <pc:chgData name="Helen Machalias" userId="f89cb2ba-78a8-4e7d-9390-f40f4dbc6bac" providerId="ADAL" clId="{51C7ACB0-0467-466E-BB8C-1604ECBBEF52}" dt="2020-11-27T05:38:58.116" v="92" actId="20577"/>
        <pc:sldMkLst>
          <pc:docMk/>
          <pc:sldMk cId="1526471851" sldId="375"/>
        </pc:sldMkLst>
        <pc:spChg chg="mod">
          <ac:chgData name="Helen Machalias" userId="f89cb2ba-78a8-4e7d-9390-f40f4dbc6bac" providerId="ADAL" clId="{51C7ACB0-0467-466E-BB8C-1604ECBBEF52}" dt="2020-11-27T05:38:58.116" v="92" actId="20577"/>
          <ac:spMkLst>
            <pc:docMk/>
            <pc:sldMk cId="1526471851" sldId="375"/>
            <ac:spMk id="3" creationId="{B6104CD3-1E6E-4A2D-B7FD-C01C32CE5484}"/>
          </ac:spMkLst>
        </pc:spChg>
      </pc:sldChg>
      <pc:sldChg chg="delCm">
        <pc:chgData name="Helen Machalias" userId="f89cb2ba-78a8-4e7d-9390-f40f4dbc6bac" providerId="ADAL" clId="{51C7ACB0-0467-466E-BB8C-1604ECBBEF52}" dt="2020-11-27T05:30:10.658" v="1" actId="1592"/>
        <pc:sldMkLst>
          <pc:docMk/>
          <pc:sldMk cId="2066461550" sldId="380"/>
        </pc:sldMkLst>
      </pc:sldChg>
      <pc:sldChg chg="modSp">
        <pc:chgData name="Helen Machalias" userId="f89cb2ba-78a8-4e7d-9390-f40f4dbc6bac" providerId="ADAL" clId="{51C7ACB0-0467-466E-BB8C-1604ECBBEF52}" dt="2020-11-27T05:31:13.198" v="6" actId="13926"/>
        <pc:sldMkLst>
          <pc:docMk/>
          <pc:sldMk cId="4179245395" sldId="382"/>
        </pc:sldMkLst>
        <pc:spChg chg="mod">
          <ac:chgData name="Helen Machalias" userId="f89cb2ba-78a8-4e7d-9390-f40f4dbc6bac" providerId="ADAL" clId="{51C7ACB0-0467-466E-BB8C-1604ECBBEF52}" dt="2020-11-27T05:31:13.198" v="6" actId="13926"/>
          <ac:spMkLst>
            <pc:docMk/>
            <pc:sldMk cId="4179245395" sldId="382"/>
            <ac:spMk id="11" creationId="{9EFCA8FC-6706-4E07-963B-F6A64549A3AC}"/>
          </ac:spMkLst>
        </pc:spChg>
      </pc:sldChg>
      <pc:sldChg chg="modSp">
        <pc:chgData name="Helen Machalias" userId="f89cb2ba-78a8-4e7d-9390-f40f4dbc6bac" providerId="ADAL" clId="{51C7ACB0-0467-466E-BB8C-1604ECBBEF52}" dt="2020-11-27T05:36:37.505" v="42" actId="20577"/>
        <pc:sldMkLst>
          <pc:docMk/>
          <pc:sldMk cId="1948983872" sldId="383"/>
        </pc:sldMkLst>
        <pc:spChg chg="mod">
          <ac:chgData name="Helen Machalias" userId="f89cb2ba-78a8-4e7d-9390-f40f4dbc6bac" providerId="ADAL" clId="{51C7ACB0-0467-466E-BB8C-1604ECBBEF52}" dt="2020-11-27T05:36:37.505" v="42" actId="20577"/>
          <ac:spMkLst>
            <pc:docMk/>
            <pc:sldMk cId="1948983872" sldId="383"/>
            <ac:spMk id="11" creationId="{9EFCA8FC-6706-4E07-963B-F6A64549A3AC}"/>
          </ac:spMkLst>
        </pc:spChg>
      </pc:sldChg>
    </pc:docChg>
  </pc:docChgLst>
  <pc:docChgLst>
    <pc:chgData name="Helen Machalias" userId="S::helen.machalias@customerservice.nsw.gov.au::f89cb2ba-78a8-4e7d-9390-f40f4dbc6bac" providerId="AD" clId="Web-{FDE063C0-FE0A-5D3F-E810-2E25E8860045}"/>
    <pc:docChg chg="modSld">
      <pc:chgData name="Helen Machalias" userId="S::helen.machalias@customerservice.nsw.gov.au::f89cb2ba-78a8-4e7d-9390-f40f4dbc6bac" providerId="AD" clId="Web-{FDE063C0-FE0A-5D3F-E810-2E25E8860045}" dt="2020-11-30T01:50:13.141" v="36" actId="20577"/>
      <pc:docMkLst>
        <pc:docMk/>
      </pc:docMkLst>
      <pc:sldChg chg="modSp">
        <pc:chgData name="Helen Machalias" userId="S::helen.machalias@customerservice.nsw.gov.au::f89cb2ba-78a8-4e7d-9390-f40f4dbc6bac" providerId="AD" clId="Web-{FDE063C0-FE0A-5D3F-E810-2E25E8860045}" dt="2020-11-30T01:49:20.546" v="26" actId="14100"/>
        <pc:sldMkLst>
          <pc:docMk/>
          <pc:sldMk cId="1526471851" sldId="375"/>
        </pc:sldMkLst>
        <pc:spChg chg="mod">
          <ac:chgData name="Helen Machalias" userId="S::helen.machalias@customerservice.nsw.gov.au::f89cb2ba-78a8-4e7d-9390-f40f4dbc6bac" providerId="AD" clId="Web-{FDE063C0-FE0A-5D3F-E810-2E25E8860045}" dt="2020-11-30T01:49:20.546" v="26" actId="14100"/>
          <ac:spMkLst>
            <pc:docMk/>
            <pc:sldMk cId="1526471851" sldId="375"/>
            <ac:spMk id="3" creationId="{B6104CD3-1E6E-4A2D-B7FD-C01C32CE5484}"/>
          </ac:spMkLst>
        </pc:spChg>
      </pc:sldChg>
      <pc:sldChg chg="modSp">
        <pc:chgData name="Helen Machalias" userId="S::helen.machalias@customerservice.nsw.gov.au::f89cb2ba-78a8-4e7d-9390-f40f4dbc6bac" providerId="AD" clId="Web-{FDE063C0-FE0A-5D3F-E810-2E25E8860045}" dt="2020-11-30T01:48:07.592" v="18" actId="20577"/>
        <pc:sldMkLst>
          <pc:docMk/>
          <pc:sldMk cId="3587031719" sldId="377"/>
        </pc:sldMkLst>
        <pc:spChg chg="mod">
          <ac:chgData name="Helen Machalias" userId="S::helen.machalias@customerservice.nsw.gov.au::f89cb2ba-78a8-4e7d-9390-f40f4dbc6bac" providerId="AD" clId="Web-{FDE063C0-FE0A-5D3F-E810-2E25E8860045}" dt="2020-11-30T01:48:07.592" v="18" actId="20577"/>
          <ac:spMkLst>
            <pc:docMk/>
            <pc:sldMk cId="3587031719" sldId="377"/>
            <ac:spMk id="7" creationId="{BBE42CD6-190D-464E-995B-0AC338BFC825}"/>
          </ac:spMkLst>
        </pc:spChg>
      </pc:sldChg>
      <pc:sldChg chg="addSp modSp">
        <pc:chgData name="Helen Machalias" userId="S::helen.machalias@customerservice.nsw.gov.au::f89cb2ba-78a8-4e7d-9390-f40f4dbc6bac" providerId="AD" clId="Web-{FDE063C0-FE0A-5D3F-E810-2E25E8860045}" dt="2020-11-30T01:43:07.382" v="7" actId="20577"/>
        <pc:sldMkLst>
          <pc:docMk/>
          <pc:sldMk cId="2066461550" sldId="380"/>
        </pc:sldMkLst>
        <pc:spChg chg="mod">
          <ac:chgData name="Helen Machalias" userId="S::helen.machalias@customerservice.nsw.gov.au::f89cb2ba-78a8-4e7d-9390-f40f4dbc6bac" providerId="AD" clId="Web-{FDE063C0-FE0A-5D3F-E810-2E25E8860045}" dt="2020-11-30T01:43:07.382" v="7" actId="20577"/>
          <ac:spMkLst>
            <pc:docMk/>
            <pc:sldMk cId="2066461550" sldId="380"/>
            <ac:spMk id="7" creationId="{BBE42CD6-190D-464E-995B-0AC338BFC825}"/>
          </ac:spMkLst>
        </pc:spChg>
        <pc:picChg chg="add mod">
          <ac:chgData name="Helen Machalias" userId="S::helen.machalias@customerservice.nsw.gov.au::f89cb2ba-78a8-4e7d-9390-f40f4dbc6bac" providerId="AD" clId="Web-{FDE063C0-FE0A-5D3F-E810-2E25E8860045}" dt="2020-11-30T01:42:54.194" v="2" actId="14100"/>
          <ac:picMkLst>
            <pc:docMk/>
            <pc:sldMk cId="2066461550" sldId="380"/>
            <ac:picMk id="9" creationId="{3ED0C0DC-D8BE-4795-89CD-421229A8AF85}"/>
          </ac:picMkLst>
        </pc:picChg>
      </pc:sldChg>
      <pc:sldChg chg="modSp">
        <pc:chgData name="Helen Machalias" userId="S::helen.machalias@customerservice.nsw.gov.au::f89cb2ba-78a8-4e7d-9390-f40f4dbc6bac" providerId="AD" clId="Web-{FDE063C0-FE0A-5D3F-E810-2E25E8860045}" dt="2020-11-30T01:50:13.141" v="36" actId="20577"/>
        <pc:sldMkLst>
          <pc:docMk/>
          <pc:sldMk cId="4179245395" sldId="382"/>
        </pc:sldMkLst>
        <pc:spChg chg="mod">
          <ac:chgData name="Helen Machalias" userId="S::helen.machalias@customerservice.nsw.gov.au::f89cb2ba-78a8-4e7d-9390-f40f4dbc6bac" providerId="AD" clId="Web-{FDE063C0-FE0A-5D3F-E810-2E25E8860045}" dt="2020-11-30T01:50:13.141" v="36" actId="20577"/>
          <ac:spMkLst>
            <pc:docMk/>
            <pc:sldMk cId="4179245395" sldId="382"/>
            <ac:spMk id="11" creationId="{9EFCA8FC-6706-4E07-963B-F6A64549A3AC}"/>
          </ac:spMkLst>
        </pc:spChg>
      </pc:sldChg>
    </pc:docChg>
  </pc:docChgLst>
  <pc:docChgLst>
    <pc:chgData name="Helen Machalias" userId="S::helen.machalias@customerservice.nsw.gov.au::f89cb2ba-78a8-4e7d-9390-f40f4dbc6bac" providerId="AD" clId="Web-{0E01D00D-28CA-AA06-D270-AC9AE89EE5EC}"/>
    <pc:docChg chg="modSld">
      <pc:chgData name="Helen Machalias" userId="S::helen.machalias@customerservice.nsw.gov.au::f89cb2ba-78a8-4e7d-9390-f40f4dbc6bac" providerId="AD" clId="Web-{0E01D00D-28CA-AA06-D270-AC9AE89EE5EC}" dt="2020-12-04T01:37:33.617" v="5" actId="20577"/>
      <pc:docMkLst>
        <pc:docMk/>
      </pc:docMkLst>
      <pc:sldChg chg="modSp">
        <pc:chgData name="Helen Machalias" userId="S::helen.machalias@customerservice.nsw.gov.au::f89cb2ba-78a8-4e7d-9390-f40f4dbc6bac" providerId="AD" clId="Web-{0E01D00D-28CA-AA06-D270-AC9AE89EE5EC}" dt="2020-12-04T01:37:33.617" v="5" actId="20577"/>
        <pc:sldMkLst>
          <pc:docMk/>
          <pc:sldMk cId="634794269" sldId="256"/>
        </pc:sldMkLst>
        <pc:spChg chg="mod">
          <ac:chgData name="Helen Machalias" userId="S::helen.machalias@customerservice.nsw.gov.au::f89cb2ba-78a8-4e7d-9390-f40f4dbc6bac" providerId="AD" clId="Web-{0E01D00D-28CA-AA06-D270-AC9AE89EE5EC}" dt="2020-12-04T01:37:33.617" v="5" actId="20577"/>
          <ac:spMkLst>
            <pc:docMk/>
            <pc:sldMk cId="634794269" sldId="256"/>
            <ac:spMk id="5" creationId="{BB8B86D7-A5A4-46AE-8045-2A33FEE95D93}"/>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5" dt="2020-11-22T17:50:50.074" idx="1">
    <p:pos x="2575" y="1202"/>
    <p:text>Will need to attach PDF of poster to email send</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CE429EF-6260-427E-A870-6FDB520B9F4E}" type="datetimeFigureOut">
              <a:rPr lang="en-AU" smtClean="0"/>
              <a:t>3/12/2020</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5104120-0553-4AA1-BFA8-C1E5D666E93B}" type="slidenum">
              <a:rPr lang="en-AU" smtClean="0"/>
              <a:t>‹#›</a:t>
            </a:fld>
            <a:endParaRPr lang="en-AU"/>
          </a:p>
        </p:txBody>
      </p:sp>
    </p:spTree>
    <p:extLst>
      <p:ext uri="{BB962C8B-B14F-4D97-AF65-F5344CB8AC3E}">
        <p14:creationId xmlns:p14="http://schemas.microsoft.com/office/powerpoint/2010/main" val="1000453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5104120-0553-4AA1-BFA8-C1E5D666E93B}" type="slidenum">
              <a:rPr lang="en-AU" smtClean="0"/>
              <a:t>3</a:t>
            </a:fld>
            <a:endParaRPr lang="en-AU"/>
          </a:p>
        </p:txBody>
      </p:sp>
    </p:spTree>
    <p:extLst>
      <p:ext uri="{BB962C8B-B14F-4D97-AF65-F5344CB8AC3E}">
        <p14:creationId xmlns:p14="http://schemas.microsoft.com/office/powerpoint/2010/main" val="1320315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5104120-0553-4AA1-BFA8-C1E5D666E93B}" type="slidenum">
              <a:rPr lang="en-AU" smtClean="0"/>
              <a:t>4</a:t>
            </a:fld>
            <a:endParaRPr lang="en-AU"/>
          </a:p>
        </p:txBody>
      </p:sp>
    </p:spTree>
    <p:extLst>
      <p:ext uri="{BB962C8B-B14F-4D97-AF65-F5344CB8AC3E}">
        <p14:creationId xmlns:p14="http://schemas.microsoft.com/office/powerpoint/2010/main" val="2825105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0DE801-2331-48BA-AD9C-1DEC0860E6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4"/>
            <a:ext cx="12192000" cy="6848892"/>
          </a:xfrm>
          <a:prstGeom prst="rect">
            <a:avLst/>
          </a:prstGeom>
        </p:spPr>
      </p:pic>
      <p:sp>
        <p:nvSpPr>
          <p:cNvPr id="8" name="Rectangle 2">
            <a:extLst>
              <a:ext uri="{FF2B5EF4-FFF2-40B4-BE49-F238E27FC236}">
                <a16:creationId xmlns:a16="http://schemas.microsoft.com/office/drawing/2014/main" id="{719CB8DD-1BCE-42DC-8ED4-ADD932A9D3EE}"/>
              </a:ext>
            </a:extLst>
          </p:cNvPr>
          <p:cNvSpPr>
            <a:spLocks noGrp="1" noChangeArrowheads="1"/>
          </p:cNvSpPr>
          <p:nvPr>
            <p:ph type="ctrTitle"/>
          </p:nvPr>
        </p:nvSpPr>
        <p:spPr>
          <a:xfrm>
            <a:off x="719403" y="1814959"/>
            <a:ext cx="10363200" cy="1470025"/>
          </a:xfrm>
        </p:spPr>
        <p:txBody>
          <a:bodyPr/>
          <a:lstStyle>
            <a:lvl1pPr algn="l">
              <a:defRPr sz="3600">
                <a:solidFill>
                  <a:schemeClr val="bg1"/>
                </a:solidFill>
              </a:defRPr>
            </a:lvl1pPr>
          </a:lstStyle>
          <a:p>
            <a:r>
              <a:rPr lang="en-AU"/>
              <a:t>Click to edit Master title style</a:t>
            </a:r>
          </a:p>
        </p:txBody>
      </p:sp>
      <p:sp>
        <p:nvSpPr>
          <p:cNvPr id="9" name="Rectangle 3">
            <a:extLst>
              <a:ext uri="{FF2B5EF4-FFF2-40B4-BE49-F238E27FC236}">
                <a16:creationId xmlns:a16="http://schemas.microsoft.com/office/drawing/2014/main" id="{E694FC0A-2BEB-4EA0-A1B0-85FCC621DF62}"/>
              </a:ext>
            </a:extLst>
          </p:cNvPr>
          <p:cNvSpPr>
            <a:spLocks noGrp="1" noChangeArrowheads="1"/>
          </p:cNvSpPr>
          <p:nvPr>
            <p:ph type="subTitle" idx="1"/>
          </p:nvPr>
        </p:nvSpPr>
        <p:spPr>
          <a:xfrm>
            <a:off x="719403" y="3908449"/>
            <a:ext cx="8160907" cy="888702"/>
          </a:xfrm>
        </p:spPr>
        <p:txBody>
          <a:bodyPr/>
          <a:lstStyle>
            <a:lvl1pPr marL="0" indent="0" algn="l">
              <a:buFontTx/>
              <a:buNone/>
              <a:defRPr>
                <a:solidFill>
                  <a:schemeClr val="bg1"/>
                </a:solidFill>
              </a:defRPr>
            </a:lvl1pPr>
          </a:lstStyle>
          <a:p>
            <a:r>
              <a:rPr lang="en-AU"/>
              <a:t>Click to edit Master subtitle style</a:t>
            </a:r>
          </a:p>
        </p:txBody>
      </p:sp>
      <p:sp>
        <p:nvSpPr>
          <p:cNvPr id="10" name="Rectangle 4">
            <a:extLst>
              <a:ext uri="{FF2B5EF4-FFF2-40B4-BE49-F238E27FC236}">
                <a16:creationId xmlns:a16="http://schemas.microsoft.com/office/drawing/2014/main" id="{A371D20F-60A6-4016-83F6-85AED95750EF}"/>
              </a:ext>
            </a:extLst>
          </p:cNvPr>
          <p:cNvSpPr>
            <a:spLocks noGrp="1" noChangeArrowheads="1"/>
          </p:cNvSpPr>
          <p:nvPr>
            <p:ph type="dt" sz="half" idx="10"/>
          </p:nvPr>
        </p:nvSpPr>
        <p:spPr>
          <a:xfrm>
            <a:off x="719403" y="5013175"/>
            <a:ext cx="2844800" cy="288000"/>
          </a:xfrm>
          <a:prstGeom prst="rect">
            <a:avLst/>
          </a:prstGeom>
        </p:spPr>
        <p:txBody>
          <a:bodyPr/>
          <a:lstStyle>
            <a:lvl1pPr>
              <a:defRPr smtClean="0">
                <a:solidFill>
                  <a:schemeClr val="bg1"/>
                </a:solidFill>
              </a:defRPr>
            </a:lvl1pPr>
          </a:lstStyle>
          <a:p>
            <a:pPr>
              <a:defRPr/>
            </a:pPr>
            <a:r>
              <a:rPr lang="en-US"/>
              <a:t>DD Month 2019</a:t>
            </a:r>
            <a:endParaRPr lang="en-AU"/>
          </a:p>
        </p:txBody>
      </p:sp>
    </p:spTree>
    <p:extLst>
      <p:ext uri="{BB962C8B-B14F-4D97-AF65-F5344CB8AC3E}">
        <p14:creationId xmlns:p14="http://schemas.microsoft.com/office/powerpoint/2010/main" val="186485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72800" cy="864096"/>
          </a:xfrm>
        </p:spPr>
        <p:txBody>
          <a:bodyPr/>
          <a:lstStyle/>
          <a:p>
            <a:r>
              <a:rPr lang="en-US"/>
              <a:t>Click to edit Master title style</a:t>
            </a:r>
            <a:endParaRPr lang="en-AU"/>
          </a:p>
        </p:txBody>
      </p:sp>
      <p:sp>
        <p:nvSpPr>
          <p:cNvPr id="3" name="Content Placeholder 2"/>
          <p:cNvSpPr>
            <a:spLocks noGrp="1"/>
          </p:cNvSpPr>
          <p:nvPr>
            <p:ph idx="1"/>
          </p:nvPr>
        </p:nvSpPr>
        <p:spPr>
          <a:xfrm>
            <a:off x="609600" y="1700808"/>
            <a:ext cx="10972800" cy="4608512"/>
          </a:xfrm>
        </p:spPr>
        <p:txBody>
          <a:bodyPr/>
          <a:lstStyle>
            <a:lvl2pPr>
              <a:buFont typeface="Wingdings" pitchFamily="2" charset="2"/>
              <a:buChar char="Ø"/>
              <a:defRPr/>
            </a:lvl2pPr>
            <a:lvl3pPr>
              <a:buFont typeface="Arial"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Rectangle 6"/>
          <p:cNvSpPr>
            <a:spLocks noGrp="1" noChangeArrowheads="1"/>
          </p:cNvSpPr>
          <p:nvPr>
            <p:ph type="sldNum" sz="quarter" idx="12"/>
          </p:nvPr>
        </p:nvSpPr>
        <p:spPr>
          <a:ln/>
        </p:spPr>
        <p:txBody>
          <a:bodyPr/>
          <a:lstStyle>
            <a:lvl1pPr>
              <a:defRPr>
                <a:solidFill>
                  <a:schemeClr val="tx1"/>
                </a:solidFill>
              </a:defRPr>
            </a:lvl1pPr>
          </a:lstStyle>
          <a:p>
            <a:pPr>
              <a:defRPr/>
            </a:pPr>
            <a:fld id="{A4F0BC93-622D-4964-921F-55B8C667A1AC}" type="slidenum">
              <a:rPr lang="en-AU" smtClean="0"/>
              <a:pPr>
                <a:defRPr/>
              </a:pPr>
              <a:t>‹#›</a:t>
            </a:fld>
            <a:endParaRPr lang="en-AU"/>
          </a:p>
        </p:txBody>
      </p:sp>
    </p:spTree>
    <p:extLst>
      <p:ext uri="{BB962C8B-B14F-4D97-AF65-F5344CB8AC3E}">
        <p14:creationId xmlns:p14="http://schemas.microsoft.com/office/powerpoint/2010/main" val="2524583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600" b="1" cap="all">
                <a:latin typeface="+mn-lt"/>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fld id="{26D2C12F-7ED5-4845-BD5A-6477069A2082}" type="slidenum">
              <a:rPr lang="en-AU"/>
              <a:pPr>
                <a:defRPr/>
              </a:pPr>
              <a:t>‹#›</a:t>
            </a:fld>
            <a:endParaRPr lang="en-AU"/>
          </a:p>
        </p:txBody>
      </p:sp>
    </p:spTree>
    <p:extLst>
      <p:ext uri="{BB962C8B-B14F-4D97-AF65-F5344CB8AC3E}">
        <p14:creationId xmlns:p14="http://schemas.microsoft.com/office/powerpoint/2010/main" val="64656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72800" cy="864096"/>
          </a:xfrm>
        </p:spPr>
        <p:txBody>
          <a:bodyPr/>
          <a:lstStyle/>
          <a:p>
            <a:r>
              <a:rPr lang="en-US"/>
              <a:t>Click to edit Master title style</a:t>
            </a:r>
            <a:endParaRPr lang="en-AU"/>
          </a:p>
        </p:txBody>
      </p:sp>
      <p:sp>
        <p:nvSpPr>
          <p:cNvPr id="3" name="Content Placeholder 2"/>
          <p:cNvSpPr>
            <a:spLocks noGrp="1"/>
          </p:cNvSpPr>
          <p:nvPr>
            <p:ph sz="half" idx="1"/>
          </p:nvPr>
        </p:nvSpPr>
        <p:spPr>
          <a:xfrm>
            <a:off x="609600" y="1700808"/>
            <a:ext cx="5384800" cy="4608512"/>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0" y="1700808"/>
            <a:ext cx="5384800" cy="4608512"/>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p:cNvSpPr>
            <a:spLocks noGrp="1"/>
          </p:cNvSpPr>
          <p:nvPr>
            <p:ph type="sldNum" sz="quarter" idx="11"/>
          </p:nvPr>
        </p:nvSpPr>
        <p:spPr/>
        <p:txBody>
          <a:bodyPr/>
          <a:lstStyle/>
          <a:p>
            <a:pPr>
              <a:defRPr/>
            </a:pPr>
            <a:fld id="{2C3D7134-0F07-4EF9-8846-BC2DC3A522B6}" type="slidenum">
              <a:rPr lang="en-AU" smtClean="0"/>
              <a:pPr>
                <a:defRPr/>
              </a:pPr>
              <a:t>‹#›</a:t>
            </a:fld>
            <a:endParaRPr lang="en-AU"/>
          </a:p>
        </p:txBody>
      </p:sp>
    </p:spTree>
    <p:extLst>
      <p:ext uri="{BB962C8B-B14F-4D97-AF65-F5344CB8AC3E}">
        <p14:creationId xmlns:p14="http://schemas.microsoft.com/office/powerpoint/2010/main" val="309726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40768"/>
            <a:ext cx="5386917" cy="1080120"/>
          </a:xfrm>
        </p:spPr>
        <p:txBody>
          <a:bodyPr anchor="ctr" anchorCtr="0"/>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6"/>
          <p:cNvSpPr>
            <a:spLocks noGrp="1" noChangeArrowheads="1"/>
          </p:cNvSpPr>
          <p:nvPr>
            <p:ph type="sldNum" sz="quarter" idx="12"/>
          </p:nvPr>
        </p:nvSpPr>
        <p:spPr>
          <a:ln/>
        </p:spPr>
        <p:txBody>
          <a:bodyPr/>
          <a:lstStyle>
            <a:lvl1pPr>
              <a:defRPr/>
            </a:lvl1pPr>
          </a:lstStyle>
          <a:p>
            <a:pPr>
              <a:defRPr/>
            </a:pPr>
            <a:fld id="{45A3E9A4-0A89-4B70-9474-FEFB5355D53F}" type="slidenum">
              <a:rPr lang="en-AU"/>
              <a:pPr>
                <a:defRPr/>
              </a:pPr>
              <a:t>‹#›</a:t>
            </a:fld>
            <a:endParaRPr lang="en-AU"/>
          </a:p>
        </p:txBody>
      </p:sp>
      <p:sp>
        <p:nvSpPr>
          <p:cNvPr id="12" name="Text Placeholder 2"/>
          <p:cNvSpPr>
            <a:spLocks noGrp="1"/>
          </p:cNvSpPr>
          <p:nvPr>
            <p:ph type="body" idx="14"/>
          </p:nvPr>
        </p:nvSpPr>
        <p:spPr>
          <a:xfrm>
            <a:off x="6197600" y="1340768"/>
            <a:ext cx="5386917" cy="1080120"/>
          </a:xfrm>
        </p:spPr>
        <p:txBody>
          <a:bodyPr anchor="ctr" anchorCtr="0"/>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p:cNvSpPr>
            <a:spLocks noGrp="1"/>
          </p:cNvSpPr>
          <p:nvPr>
            <p:ph sz="half" idx="15"/>
          </p:nvPr>
        </p:nvSpPr>
        <p:spPr>
          <a:xfrm>
            <a:off x="609600" y="2492375"/>
            <a:ext cx="5384800" cy="3633788"/>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3"/>
          <p:cNvSpPr>
            <a:spLocks noGrp="1"/>
          </p:cNvSpPr>
          <p:nvPr>
            <p:ph sz="half" idx="2"/>
          </p:nvPr>
        </p:nvSpPr>
        <p:spPr>
          <a:xfrm>
            <a:off x="6197600" y="2492375"/>
            <a:ext cx="5384800" cy="3633788"/>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460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87720ED3-5560-4060-9E35-2B5E1902E07E}" type="slidenum">
              <a:rPr lang="en-AU"/>
              <a:pPr>
                <a:defRPr/>
              </a:pPr>
              <a:t>‹#›</a:t>
            </a:fld>
            <a:endParaRPr lang="en-AU"/>
          </a:p>
        </p:txBody>
      </p:sp>
    </p:spTree>
    <p:extLst>
      <p:ext uri="{BB962C8B-B14F-4D97-AF65-F5344CB8AC3E}">
        <p14:creationId xmlns:p14="http://schemas.microsoft.com/office/powerpoint/2010/main" val="2302693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4BC6D37E-0783-4EDE-96D6-1243F475E753}" type="slidenum">
              <a:rPr lang="en-AU"/>
              <a:pPr>
                <a:defRPr/>
              </a:pPr>
              <a:t>‹#›</a:t>
            </a:fld>
            <a:endParaRPr lang="en-AU"/>
          </a:p>
        </p:txBody>
      </p:sp>
    </p:spTree>
    <p:extLst>
      <p:ext uri="{BB962C8B-B14F-4D97-AF65-F5344CB8AC3E}">
        <p14:creationId xmlns:p14="http://schemas.microsoft.com/office/powerpoint/2010/main" val="377658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9550" y="5157192"/>
            <a:ext cx="8112901"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015547" y="1412776"/>
            <a:ext cx="8160907" cy="3672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039550" y="5723930"/>
            <a:ext cx="8112901" cy="4389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09600" y="6453368"/>
            <a:ext cx="2844800" cy="288000"/>
          </a:xfrm>
          <a:prstGeom prst="rect">
            <a:avLst/>
          </a:prstGeom>
          <a:ln/>
        </p:spPr>
        <p:txBody>
          <a:bodyPr/>
          <a:lstStyle>
            <a:lvl1pPr>
              <a:defRPr/>
            </a:lvl1pPr>
          </a:lstStyle>
          <a:p>
            <a:pPr>
              <a:defRPr/>
            </a:pPr>
            <a:r>
              <a:rPr lang="en-US"/>
              <a:t>00 Month 2019</a:t>
            </a:r>
            <a:endParaRPr lang="en-AU"/>
          </a:p>
        </p:txBody>
      </p:sp>
      <p:sp>
        <p:nvSpPr>
          <p:cNvPr id="6" name="Footer Placeholder 5"/>
          <p:cNvSpPr>
            <a:spLocks noGrp="1" noChangeArrowheads="1"/>
          </p:cNvSpPr>
          <p:nvPr>
            <p:ph type="ftr" sz="quarter" idx="11"/>
          </p:nvPr>
        </p:nvSpPr>
        <p:spPr>
          <a:xfrm>
            <a:off x="4165600" y="6453368"/>
            <a:ext cx="3860800" cy="288000"/>
          </a:xfrm>
          <a:prstGeom prst="rect">
            <a:avLst/>
          </a:prstGeom>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BDA8CA54-EF9B-4F91-BA2D-EE2A2CD14941}" type="slidenum">
              <a:rPr lang="en-AU"/>
              <a:pPr>
                <a:defRPr/>
              </a:pPr>
              <a:t>‹#›</a:t>
            </a:fld>
            <a:endParaRPr lang="en-AU"/>
          </a:p>
        </p:txBody>
      </p:sp>
    </p:spTree>
    <p:extLst>
      <p:ext uri="{BB962C8B-B14F-4D97-AF65-F5344CB8AC3E}">
        <p14:creationId xmlns:p14="http://schemas.microsoft.com/office/powerpoint/2010/main" val="202645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asic Text slide">
    <p:spTree>
      <p:nvGrpSpPr>
        <p:cNvPr id="1" name=""/>
        <p:cNvGrpSpPr/>
        <p:nvPr/>
      </p:nvGrpSpPr>
      <p:grpSpPr>
        <a:xfrm>
          <a:off x="0" y="0"/>
          <a:ext cx="0" cy="0"/>
          <a:chOff x="0" y="0"/>
          <a:chExt cx="0" cy="0"/>
        </a:xfrm>
      </p:grpSpPr>
      <p:sp>
        <p:nvSpPr>
          <p:cNvPr id="2" name="Title 1"/>
          <p:cNvSpPr>
            <a:spLocks noGrp="1"/>
          </p:cNvSpPr>
          <p:nvPr>
            <p:ph type="title"/>
          </p:nvPr>
        </p:nvSpPr>
        <p:spPr>
          <a:xfrm>
            <a:off x="480000" y="360000"/>
            <a:ext cx="11232000" cy="612000"/>
          </a:xfrm>
        </p:spPr>
        <p:txBody>
          <a:bodyPr anchor="b"/>
          <a:lstStyle>
            <a:lvl1pPr algn="l">
              <a:defRPr sz="2400" b="1"/>
            </a:lvl1pPr>
          </a:lstStyle>
          <a:p>
            <a:r>
              <a:rPr lang="en-US"/>
              <a:t>Click to edit Master title style</a:t>
            </a:r>
            <a:endParaRPr lang="en-AU"/>
          </a:p>
        </p:txBody>
      </p:sp>
      <p:sp>
        <p:nvSpPr>
          <p:cNvPr id="4" name="Text Placeholder 3"/>
          <p:cNvSpPr>
            <a:spLocks noGrp="1"/>
          </p:cNvSpPr>
          <p:nvPr>
            <p:ph type="body" sz="half" idx="2"/>
          </p:nvPr>
        </p:nvSpPr>
        <p:spPr>
          <a:xfrm>
            <a:off x="480000" y="1260000"/>
            <a:ext cx="11232000" cy="453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8832000" y="6165336"/>
            <a:ext cx="2880000" cy="288000"/>
          </a:xfrm>
        </p:spPr>
        <p:txBody>
          <a:bodyPr/>
          <a:lstStyle/>
          <a:p>
            <a:fld id="{25DB1D30-A275-45BC-9F5E-B62C458BCFEB}" type="slidenum">
              <a:rPr lang="en-AU" smtClean="0"/>
              <a:t>‹#›</a:t>
            </a:fld>
            <a:endParaRPr lang="en-AU"/>
          </a:p>
        </p:txBody>
      </p:sp>
      <p:sp>
        <p:nvSpPr>
          <p:cNvPr id="10" name="Text Placeholder 4"/>
          <p:cNvSpPr>
            <a:spLocks noGrp="1"/>
          </p:cNvSpPr>
          <p:nvPr>
            <p:ph type="body" sz="quarter" idx="14" hasCustomPrompt="1"/>
          </p:nvPr>
        </p:nvSpPr>
        <p:spPr>
          <a:xfrm>
            <a:off x="2879722" y="6309320"/>
            <a:ext cx="8304843" cy="504056"/>
          </a:xfrm>
        </p:spPr>
        <p:txBody>
          <a:bodyPr/>
          <a:lstStyle>
            <a:lvl1pPr marL="0" indent="0">
              <a:buNone/>
              <a:defRPr>
                <a:solidFill>
                  <a:schemeClr val="bg1"/>
                </a:solidFill>
              </a:defRPr>
            </a:lvl1pPr>
            <a:lvl2pPr marL="252000" indent="0">
              <a:buNone/>
              <a:defRPr/>
            </a:lvl2pPr>
            <a:lvl3pPr marL="504000" indent="0">
              <a:buNone/>
              <a:defRPr/>
            </a:lvl3pPr>
            <a:lvl4pPr marL="756000" indent="0">
              <a:buNone/>
              <a:defRPr/>
            </a:lvl4pPr>
            <a:lvl5pPr marL="1008000" indent="0">
              <a:buNone/>
              <a:defRPr/>
            </a:lvl5pPr>
          </a:lstStyle>
          <a:p>
            <a:pPr lvl="0"/>
            <a:r>
              <a:rPr lang="en-US"/>
              <a:t>Click to add source or notes</a:t>
            </a:r>
          </a:p>
        </p:txBody>
      </p:sp>
    </p:spTree>
    <p:extLst>
      <p:ext uri="{BB962C8B-B14F-4D97-AF65-F5344CB8AC3E}">
        <p14:creationId xmlns:p14="http://schemas.microsoft.com/office/powerpoint/2010/main" val="3182632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8EF205-CB9A-47DD-BEC6-185CD05DC51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4554"/>
            <a:ext cx="12192000" cy="6848892"/>
          </a:xfrm>
          <a:prstGeom prst="rect">
            <a:avLst/>
          </a:prstGeom>
        </p:spPr>
      </p:pic>
      <p:sp>
        <p:nvSpPr>
          <p:cNvPr id="1027" name="Rectangle 2"/>
          <p:cNvSpPr>
            <a:spLocks noGrp="1" noChangeArrowheads="1"/>
          </p:cNvSpPr>
          <p:nvPr>
            <p:ph type="title"/>
          </p:nvPr>
        </p:nvSpPr>
        <p:spPr bwMode="auto">
          <a:xfrm>
            <a:off x="609600" y="188641"/>
            <a:ext cx="10094912"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8" name="Rectangle 3"/>
          <p:cNvSpPr>
            <a:spLocks noGrp="1" noChangeArrowheads="1"/>
          </p:cNvSpPr>
          <p:nvPr>
            <p:ph type="body" idx="1"/>
          </p:nvPr>
        </p:nvSpPr>
        <p:spPr bwMode="auto">
          <a:xfrm>
            <a:off x="609600" y="1700808"/>
            <a:ext cx="1097280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30" name="Rectangle 6"/>
          <p:cNvSpPr>
            <a:spLocks noGrp="1" noChangeArrowheads="1"/>
          </p:cNvSpPr>
          <p:nvPr>
            <p:ph type="sldNum" sz="quarter" idx="4"/>
          </p:nvPr>
        </p:nvSpPr>
        <p:spPr bwMode="auto">
          <a:xfrm>
            <a:off x="8737600" y="6453368"/>
            <a:ext cx="2844800" cy="288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solidFill>
                  <a:schemeClr val="tx1"/>
                </a:solidFill>
              </a:defRPr>
            </a:lvl1pPr>
          </a:lstStyle>
          <a:p>
            <a:pPr>
              <a:defRPr/>
            </a:pPr>
            <a:fld id="{2C3D7134-0F07-4EF9-8846-BC2DC3A522B6}" type="slidenum">
              <a:rPr lang="en-AU" smtClean="0"/>
              <a:pPr>
                <a:defRPr/>
              </a:pPr>
              <a:t>‹#›</a:t>
            </a:fld>
            <a:endParaRPr lang="en-AU"/>
          </a:p>
        </p:txBody>
      </p:sp>
    </p:spTree>
    <p:extLst>
      <p:ext uri="{BB962C8B-B14F-4D97-AF65-F5344CB8AC3E}">
        <p14:creationId xmlns:p14="http://schemas.microsoft.com/office/powerpoint/2010/main" val="2891152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rgbClr val="002664"/>
          </a:solidFill>
          <a:latin typeface="Arial" charset="0"/>
        </a:defRPr>
      </a:lvl2pPr>
      <a:lvl3pPr algn="l" rtl="0" eaLnBrk="0" fontAlgn="base" hangingPunct="0">
        <a:spcBef>
          <a:spcPct val="0"/>
        </a:spcBef>
        <a:spcAft>
          <a:spcPct val="0"/>
        </a:spcAft>
        <a:defRPr sz="2800">
          <a:solidFill>
            <a:srgbClr val="002664"/>
          </a:solidFill>
          <a:latin typeface="Arial" charset="0"/>
        </a:defRPr>
      </a:lvl3pPr>
      <a:lvl4pPr algn="l" rtl="0" eaLnBrk="0" fontAlgn="base" hangingPunct="0">
        <a:spcBef>
          <a:spcPct val="0"/>
        </a:spcBef>
        <a:spcAft>
          <a:spcPct val="0"/>
        </a:spcAft>
        <a:defRPr sz="2800">
          <a:solidFill>
            <a:srgbClr val="002664"/>
          </a:solidFill>
          <a:latin typeface="Arial" charset="0"/>
        </a:defRPr>
      </a:lvl4pPr>
      <a:lvl5pPr algn="l" rtl="0" eaLnBrk="0" fontAlgn="base" hangingPunct="0">
        <a:spcBef>
          <a:spcPct val="0"/>
        </a:spcBef>
        <a:spcAft>
          <a:spcPct val="0"/>
        </a:spcAft>
        <a:defRPr sz="2800">
          <a:solidFill>
            <a:srgbClr val="002664"/>
          </a:solidFill>
          <a:latin typeface="Arial" charset="0"/>
        </a:defRPr>
      </a:lvl5pPr>
      <a:lvl6pPr marL="457200" algn="l" rtl="0" fontAlgn="base">
        <a:spcBef>
          <a:spcPct val="0"/>
        </a:spcBef>
        <a:spcAft>
          <a:spcPct val="0"/>
        </a:spcAft>
        <a:defRPr sz="2800">
          <a:solidFill>
            <a:srgbClr val="002664"/>
          </a:solidFill>
          <a:latin typeface="Arial" charset="0"/>
        </a:defRPr>
      </a:lvl6pPr>
      <a:lvl7pPr marL="914400" algn="l" rtl="0" fontAlgn="base">
        <a:spcBef>
          <a:spcPct val="0"/>
        </a:spcBef>
        <a:spcAft>
          <a:spcPct val="0"/>
        </a:spcAft>
        <a:defRPr sz="2800">
          <a:solidFill>
            <a:srgbClr val="002664"/>
          </a:solidFill>
          <a:latin typeface="Arial" charset="0"/>
        </a:defRPr>
      </a:lvl7pPr>
      <a:lvl8pPr marL="1371600" algn="l" rtl="0" fontAlgn="base">
        <a:spcBef>
          <a:spcPct val="0"/>
        </a:spcBef>
        <a:spcAft>
          <a:spcPct val="0"/>
        </a:spcAft>
        <a:defRPr sz="2800">
          <a:solidFill>
            <a:srgbClr val="002664"/>
          </a:solidFill>
          <a:latin typeface="Arial" charset="0"/>
        </a:defRPr>
      </a:lvl8pPr>
      <a:lvl9pPr marL="1828800" algn="l" rtl="0" fontAlgn="base">
        <a:spcBef>
          <a:spcPct val="0"/>
        </a:spcBef>
        <a:spcAft>
          <a:spcPct val="0"/>
        </a:spcAft>
        <a:defRPr sz="2800">
          <a:solidFill>
            <a:srgbClr val="002664"/>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w"/>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rgbClr val="002664"/>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service.nsw.gov.au/transaction/complete-nsw-entry-declaration-for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sw.gov.au/covid-19/what-you-can-and-cant-do-under-rules/border-restrictions/areas-of-concern-south-australi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service.nsw.gov.au/transaction/complete-nsw-entry-declaration-form" TargetMode="External"/><Relationship Id="rId5" Type="http://schemas.openxmlformats.org/officeDocument/2006/relationships/hyperlink" Target="https://www.nsw.gov.au/covid-19/what-you-can-and-cant-do-under-rules/self-isolation" TargetMode="External"/><Relationship Id="rId4" Type="http://schemas.openxmlformats.org/officeDocument/2006/relationships/hyperlink" Target="https://www.nsw.gov.au/covid-19/how-to-protect-yourself-and-others/clinic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sw.gov.au/covid-19/what-you-can-and-cant-do-under-rules/border-restrictions/areas-of-concern-south-australi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ovid-19.sa.gov.au/response" TargetMode="External"/><Relationship Id="rId5" Type="http://schemas.openxmlformats.org/officeDocument/2006/relationships/hyperlink" Target="https://www.nsw.gov.au/covid-19/how-to-protect-yourself-and-others/clinics" TargetMode="External"/><Relationship Id="rId4" Type="http://schemas.openxmlformats.org/officeDocument/2006/relationships/hyperlink" Target="https://www.nsw.gov.au/covid-19/how-t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sw.gov.au/covid-19/what-you-can-and-cant-do-under-rules/border-restrictions/areas-of-concern-south-australia" TargetMode="External"/><Relationship Id="rId2" Type="http://schemas.openxmlformats.org/officeDocument/2006/relationships/hyperlink" Target="https://www.service.nsw.gov.au/transaction/complete-nsw-entry-declaration-for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covid-19.sa.gov.au/respon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ervice.nsw.gov.au/transaction/complete-nsw-entry-declaration-form"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service.nsw.gov.au/transaction/complete-nsw-entry-declaration-form"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DAD0F0-0A9D-4FAE-83C1-F40090EE068B}"/>
              </a:ext>
            </a:extLst>
          </p:cNvPr>
          <p:cNvSpPr>
            <a:spLocks noGrp="1"/>
          </p:cNvSpPr>
          <p:nvPr>
            <p:ph type="ctrTitle"/>
          </p:nvPr>
        </p:nvSpPr>
        <p:spPr>
          <a:xfrm>
            <a:off x="719403" y="1814959"/>
            <a:ext cx="10890706" cy="1470025"/>
          </a:xfrm>
        </p:spPr>
        <p:txBody>
          <a:bodyPr/>
          <a:lstStyle/>
          <a:p>
            <a:r>
              <a:rPr lang="en-AU"/>
              <a:t>NSW/SA border stakeholder pack</a:t>
            </a:r>
            <a:br>
              <a:rPr lang="en-AU"/>
            </a:br>
            <a:endParaRPr lang="en-AU" sz="2800">
              <a:cs typeface="Arial"/>
            </a:endParaRPr>
          </a:p>
        </p:txBody>
      </p:sp>
      <p:sp>
        <p:nvSpPr>
          <p:cNvPr id="5" name="Subtitle 4">
            <a:extLst>
              <a:ext uri="{FF2B5EF4-FFF2-40B4-BE49-F238E27FC236}">
                <a16:creationId xmlns:a16="http://schemas.microsoft.com/office/drawing/2014/main" id="{BB8B86D7-A5A4-46AE-8045-2A33FEE95D93}"/>
              </a:ext>
            </a:extLst>
          </p:cNvPr>
          <p:cNvSpPr>
            <a:spLocks noGrp="1"/>
          </p:cNvSpPr>
          <p:nvPr>
            <p:ph type="subTitle" idx="1"/>
          </p:nvPr>
        </p:nvSpPr>
        <p:spPr/>
        <p:txBody>
          <a:bodyPr/>
          <a:lstStyle/>
          <a:p>
            <a:r>
              <a:rPr lang="en-AU">
                <a:cs typeface="Arial"/>
              </a:rPr>
              <a:t>December 2020</a:t>
            </a:r>
            <a:endParaRPr lang="en-AU"/>
          </a:p>
        </p:txBody>
      </p:sp>
    </p:spTree>
    <p:extLst>
      <p:ext uri="{BB962C8B-B14F-4D97-AF65-F5344CB8AC3E}">
        <p14:creationId xmlns:p14="http://schemas.microsoft.com/office/powerpoint/2010/main" val="634794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BCD99-154E-4F01-BC81-890D8BCB6BDD}"/>
              </a:ext>
            </a:extLst>
          </p:cNvPr>
          <p:cNvSpPr>
            <a:spLocks noGrp="1"/>
          </p:cNvSpPr>
          <p:nvPr>
            <p:ph type="title"/>
          </p:nvPr>
        </p:nvSpPr>
        <p:spPr/>
        <p:txBody>
          <a:bodyPr/>
          <a:lstStyle/>
          <a:p>
            <a:r>
              <a:rPr lang="en-GB"/>
              <a:t>Purpose – stakeholder toolkit</a:t>
            </a:r>
          </a:p>
        </p:txBody>
      </p:sp>
      <p:sp>
        <p:nvSpPr>
          <p:cNvPr id="9" name="Content Placeholder 8">
            <a:extLst>
              <a:ext uri="{FF2B5EF4-FFF2-40B4-BE49-F238E27FC236}">
                <a16:creationId xmlns:a16="http://schemas.microsoft.com/office/drawing/2014/main" id="{0521B6C4-7817-471F-A2CC-3E0EB7905C4D}"/>
              </a:ext>
            </a:extLst>
          </p:cNvPr>
          <p:cNvSpPr>
            <a:spLocks noGrp="1"/>
          </p:cNvSpPr>
          <p:nvPr>
            <p:ph idx="1"/>
          </p:nvPr>
        </p:nvSpPr>
        <p:spPr/>
        <p:txBody>
          <a:bodyPr/>
          <a:lstStyle/>
          <a:p>
            <a:pPr marL="0" indent="0">
              <a:buNone/>
            </a:pPr>
            <a:r>
              <a:rPr lang="en-NZ" sz="1800" dirty="0">
                <a:latin typeface="Arial"/>
                <a:cs typeface="Arial"/>
              </a:rPr>
              <a:t>Following the recent COVID-19 outbreak in South Australia, the NSW Government has made changes to the entry requirements for travellers coming to NSW from South Australia.</a:t>
            </a:r>
            <a:endParaRPr lang="en-NZ" sz="1800" dirty="0">
              <a:cs typeface="Arial"/>
            </a:endParaRPr>
          </a:p>
          <a:p>
            <a:pPr marL="0" indent="0">
              <a:buNone/>
            </a:pPr>
            <a:endParaRPr lang="en-NZ" sz="1800" dirty="0">
              <a:latin typeface="Arial" panose="020B0604020202020204" pitchFamily="34" charset="0"/>
              <a:cs typeface="Arial" panose="020B0604020202020204" pitchFamily="34" charset="0"/>
            </a:endParaRPr>
          </a:p>
          <a:p>
            <a:pPr marL="0" indent="0">
              <a:buNone/>
            </a:pPr>
            <a:r>
              <a:rPr lang="en-NZ" sz="1800" dirty="0">
                <a:latin typeface="Arial"/>
                <a:cs typeface="Arial"/>
              </a:rPr>
              <a:t>Travellers coming from South Australia must now complete a NSW entry declaration form. The form can be accessed at </a:t>
            </a:r>
            <a:r>
              <a:rPr lang="en-NZ" sz="1800" dirty="0">
                <a:ea typeface="+mn-lt"/>
                <a:cs typeface="+mn-lt"/>
                <a:hlinkClick r:id="rId2"/>
              </a:rPr>
              <a:t>www.service.nsw.gov.au/transaction/complete-nsw-entry-declaration-form</a:t>
            </a:r>
            <a:endParaRPr lang="en-NZ" sz="1800" dirty="0">
              <a:latin typeface="Arial" panose="020B0604020202020204" pitchFamily="34" charset="0"/>
              <a:cs typeface="Arial" panose="020B0604020202020204" pitchFamily="34" charset="0"/>
            </a:endParaRPr>
          </a:p>
          <a:p>
            <a:pPr marL="0" indent="0">
              <a:buNone/>
            </a:pPr>
            <a:endParaRPr lang="en-AU" sz="1800" dirty="0">
              <a:latin typeface="Arial" panose="020B0604020202020204" pitchFamily="34" charset="0"/>
              <a:cs typeface="Arial" panose="020B0604020202020204" pitchFamily="34" charset="0"/>
            </a:endParaRPr>
          </a:p>
          <a:p>
            <a:pPr marL="0" indent="0">
              <a:buNone/>
            </a:pPr>
            <a:r>
              <a:rPr lang="en-AU" sz="1800" dirty="0">
                <a:latin typeface="Arial"/>
                <a:cs typeface="Arial"/>
              </a:rPr>
              <a:t>This toolkit will help get the message about the border changes out. The adaptable content is designed to provide information and highlight how we can remain COVID Safe while keeping the border open.</a:t>
            </a:r>
            <a:endParaRPr lang="en-NZ" sz="1800" dirty="0">
              <a:latin typeface="Arial"/>
              <a:cs typeface="Arial"/>
            </a:endParaRPr>
          </a:p>
          <a:p>
            <a:pPr marL="0" indent="0">
              <a:buNone/>
            </a:pPr>
            <a:endParaRPr lang="en-NZ" sz="1800" dirty="0">
              <a:latin typeface="Arial" panose="020B0604020202020204" pitchFamily="34" charset="0"/>
              <a:cs typeface="Arial" panose="020B0604020202020204" pitchFamily="34" charset="0"/>
            </a:endParaRPr>
          </a:p>
          <a:p>
            <a:pPr marL="0" indent="0">
              <a:buNone/>
            </a:pPr>
            <a:r>
              <a:rPr lang="en-US" sz="1800" dirty="0">
                <a:latin typeface="Arial"/>
                <a:cs typeface="Arial"/>
              </a:rPr>
              <a:t>It should be used in conjunction with information at nsw.gov.au which is being updated continuously.</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a:cs typeface="Arial"/>
              </a:rPr>
              <a:t>Thank you for your support.</a:t>
            </a:r>
          </a:p>
        </p:txBody>
      </p:sp>
      <p:sp>
        <p:nvSpPr>
          <p:cNvPr id="4" name="Slide Number Placeholder 3">
            <a:extLst>
              <a:ext uri="{FF2B5EF4-FFF2-40B4-BE49-F238E27FC236}">
                <a16:creationId xmlns:a16="http://schemas.microsoft.com/office/drawing/2014/main" id="{6C6AB456-C5FB-4028-88DB-7F5C194D3651}"/>
              </a:ext>
            </a:extLst>
          </p:cNvPr>
          <p:cNvSpPr>
            <a:spLocks noGrp="1"/>
          </p:cNvSpPr>
          <p:nvPr>
            <p:ph type="sldNum" sz="quarter" idx="12"/>
          </p:nvPr>
        </p:nvSpPr>
        <p:spPr/>
        <p:txBody>
          <a:bodyPr/>
          <a:lstStyle/>
          <a:p>
            <a:pPr>
              <a:defRPr/>
            </a:pPr>
            <a:fld id="{A4F0BC93-622D-4964-921F-55B8C667A1AC}" type="slidenum">
              <a:rPr lang="en-AU" smtClean="0"/>
              <a:pPr>
                <a:defRPr/>
              </a:pPr>
              <a:t>2</a:t>
            </a:fld>
            <a:endParaRPr lang="en-AU"/>
          </a:p>
        </p:txBody>
      </p:sp>
    </p:spTree>
    <p:extLst>
      <p:ext uri="{BB962C8B-B14F-4D97-AF65-F5344CB8AC3E}">
        <p14:creationId xmlns:p14="http://schemas.microsoft.com/office/powerpoint/2010/main" val="3398330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4F60-491D-4ADC-A9E0-4998759FBC8A}"/>
              </a:ext>
            </a:extLst>
          </p:cNvPr>
          <p:cNvSpPr>
            <a:spLocks noGrp="1"/>
          </p:cNvSpPr>
          <p:nvPr>
            <p:ph type="title"/>
          </p:nvPr>
        </p:nvSpPr>
        <p:spPr/>
        <p:txBody>
          <a:bodyPr/>
          <a:lstStyle/>
          <a:p>
            <a:r>
              <a:rPr lang="en-AU"/>
              <a:t>Key messages</a:t>
            </a:r>
          </a:p>
        </p:txBody>
      </p:sp>
      <p:sp>
        <p:nvSpPr>
          <p:cNvPr id="4" name="Slide Number Placeholder 3">
            <a:extLst>
              <a:ext uri="{FF2B5EF4-FFF2-40B4-BE49-F238E27FC236}">
                <a16:creationId xmlns:a16="http://schemas.microsoft.com/office/drawing/2014/main" id="{B6A8FD85-F9D3-4D11-9184-93CFE49F3A07}"/>
              </a:ext>
            </a:extLst>
          </p:cNvPr>
          <p:cNvSpPr>
            <a:spLocks noGrp="1"/>
          </p:cNvSpPr>
          <p:nvPr>
            <p:ph type="sldNum" sz="quarter" idx="12"/>
          </p:nvPr>
        </p:nvSpPr>
        <p:spPr/>
        <p:txBody>
          <a:bodyPr/>
          <a:lstStyle/>
          <a:p>
            <a:pPr>
              <a:defRPr/>
            </a:pPr>
            <a:fld id="{A4F0BC93-622D-4964-921F-55B8C667A1AC}" type="slidenum">
              <a:rPr lang="en-AU" smtClean="0"/>
              <a:pPr>
                <a:defRPr/>
              </a:pPr>
              <a:t>3</a:t>
            </a:fld>
            <a:endParaRPr lang="en-AU"/>
          </a:p>
        </p:txBody>
      </p:sp>
      <p:sp>
        <p:nvSpPr>
          <p:cNvPr id="11" name="Content Placeholder 8">
            <a:extLst>
              <a:ext uri="{FF2B5EF4-FFF2-40B4-BE49-F238E27FC236}">
                <a16:creationId xmlns:a16="http://schemas.microsoft.com/office/drawing/2014/main" id="{9EFCA8FC-6706-4E07-963B-F6A64549A3AC}"/>
              </a:ext>
            </a:extLst>
          </p:cNvPr>
          <p:cNvSpPr>
            <a:spLocks noGrp="1"/>
          </p:cNvSpPr>
          <p:nvPr/>
        </p:nvSpPr>
        <p:spPr bwMode="auto">
          <a:xfrm>
            <a:off x="609600" y="1700808"/>
            <a:ext cx="1097280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w"/>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rgbClr val="002664"/>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a:lstStyle>
          <a:p>
            <a:pPr marL="0" indent="0">
              <a:buNone/>
            </a:pPr>
            <a:r>
              <a:rPr lang="en-AU" sz="1400" b="1" dirty="0">
                <a:cs typeface="Arial"/>
              </a:rPr>
              <a:t>What do I need to do?</a:t>
            </a:r>
            <a:endParaRPr lang="en-AU" sz="1400" dirty="0">
              <a:cs typeface="Arial"/>
            </a:endParaRPr>
          </a:p>
          <a:p>
            <a:pPr marL="0" indent="0">
              <a:buNone/>
            </a:pPr>
            <a:endParaRPr lang="en-AU" sz="1400" b="1" dirty="0">
              <a:cs typeface="Arial"/>
            </a:endParaRPr>
          </a:p>
          <a:p>
            <a:pPr marL="0" indent="0">
              <a:buNone/>
            </a:pPr>
            <a:r>
              <a:rPr lang="en-AU" sz="1400" u="sng" dirty="0">
                <a:cs typeface="Arial"/>
              </a:rPr>
              <a:t>NSW residents currently in SA wishing to return to NSW</a:t>
            </a:r>
            <a:endParaRPr lang="en-AU" sz="1400" b="1" dirty="0">
              <a:cs typeface="Arial"/>
            </a:endParaRPr>
          </a:p>
          <a:p>
            <a:pPr marL="0" indent="0">
              <a:buNone/>
            </a:pPr>
            <a:endParaRPr lang="en-AU" sz="1400" u="sng" dirty="0">
              <a:cs typeface="Arial"/>
            </a:endParaRPr>
          </a:p>
          <a:p>
            <a:pPr marL="285750" indent="-285750">
              <a:buFont typeface="Arial"/>
              <a:buChar char="•"/>
            </a:pPr>
            <a:r>
              <a:rPr lang="en-AU" sz="1400" dirty="0">
                <a:cs typeface="Arial"/>
              </a:rPr>
              <a:t>If you have any COVID-19 symptoms, even if mild, or </a:t>
            </a:r>
            <a:r>
              <a:rPr lang="en-AU" sz="1400" dirty="0">
                <a:ea typeface="+mn-lt"/>
                <a:cs typeface="+mn-lt"/>
              </a:rPr>
              <a:t>if you have been identified as a close contact associated with a confirmed case of COVID-19</a:t>
            </a:r>
            <a:r>
              <a:rPr lang="en-AU" sz="1400" strike="sngStrike" dirty="0">
                <a:ea typeface="+mn-lt"/>
                <a:cs typeface="+mn-lt"/>
              </a:rPr>
              <a:t>, </a:t>
            </a:r>
            <a:r>
              <a:rPr lang="en-AU" sz="1400" dirty="0">
                <a:ea typeface="+mn-lt"/>
                <a:cs typeface="+mn-lt"/>
              </a:rPr>
              <a:t>please follow the advice from SA Health and do not travel to NSW. Get tested immediately and stay in your accommodation.</a:t>
            </a:r>
            <a:endParaRPr lang="en-AU" sz="1400" dirty="0">
              <a:cs typeface="Arial"/>
            </a:endParaRPr>
          </a:p>
          <a:p>
            <a:pPr marL="285750" indent="-285750">
              <a:buFont typeface="Arial"/>
              <a:buChar char="•"/>
            </a:pPr>
            <a:r>
              <a:rPr lang="en-AU" sz="1400" dirty="0">
                <a:latin typeface="+mj-lt"/>
              </a:rPr>
              <a:t>If you are a NSW resident and you have been in one of the areas of concern listed at </a:t>
            </a:r>
            <a:r>
              <a:rPr lang="en-AU" sz="1400" dirty="0">
                <a:latin typeface="+mj-lt"/>
                <a:hlinkClick r:id="rId3"/>
              </a:rPr>
              <a:t>https://www.nsw.gov.au/covid-19/what-you-can-and-cant-do-under-rules/border-restrictions/areas-of-concern-south-australia</a:t>
            </a:r>
            <a:r>
              <a:rPr lang="en-AU" sz="1400" dirty="0">
                <a:latin typeface="+mj-lt"/>
              </a:rPr>
              <a:t>, ensure you </a:t>
            </a:r>
            <a:r>
              <a:rPr lang="en-AU" sz="1400" dirty="0">
                <a:latin typeface="+mj-lt"/>
                <a:hlinkClick r:id="rId4" tooltip="COVID-19 testing clinics"/>
              </a:rPr>
              <a:t>get tested</a:t>
            </a:r>
            <a:r>
              <a:rPr lang="en-AU" sz="1400" dirty="0">
                <a:latin typeface="+mj-lt"/>
              </a:rPr>
              <a:t> and immediately </a:t>
            </a:r>
            <a:r>
              <a:rPr lang="en-AU" sz="1400" dirty="0">
                <a:latin typeface="+mj-lt"/>
                <a:hlinkClick r:id="rId5" tooltip="Self-isolation rules"/>
              </a:rPr>
              <a:t>self-isolate</a:t>
            </a:r>
            <a:r>
              <a:rPr lang="en-AU" sz="1400" dirty="0">
                <a:latin typeface="+mj-lt"/>
              </a:rPr>
              <a:t> for 14 days upon arrival in NSW</a:t>
            </a:r>
            <a:endParaRPr lang="en-AU" sz="1400" dirty="0">
              <a:latin typeface="+mj-lt"/>
              <a:cs typeface="Arial"/>
            </a:endParaRPr>
          </a:p>
          <a:p>
            <a:pPr marL="285750" indent="-285750">
              <a:buFont typeface="Arial"/>
            </a:pPr>
            <a:r>
              <a:rPr lang="en-AU" sz="1400" dirty="0">
                <a:ea typeface="+mn-lt"/>
                <a:cs typeface="+mn-lt"/>
              </a:rPr>
              <a:t>If you've been in SA in the last 14 days, you must complete a NSW entry declaration form within the 24 hours before or when you arrive back in NSW regardless of mode of transport. This will allow NSW Health to contact you quickly about any possible COVID-19 exposure.</a:t>
            </a:r>
          </a:p>
          <a:p>
            <a:pPr marL="285750" indent="-285750">
              <a:buFont typeface="Arial"/>
            </a:pPr>
            <a:r>
              <a:rPr lang="en-AU" sz="1400" dirty="0">
                <a:ea typeface="+mn-lt"/>
                <a:cs typeface="+mn-lt"/>
              </a:rPr>
              <a:t>The form is available at </a:t>
            </a:r>
            <a:r>
              <a:rPr lang="en-AU" sz="1400" dirty="0">
                <a:ea typeface="+mn-lt"/>
                <a:cs typeface="+mn-lt"/>
                <a:hlinkClick r:id="rId6"/>
              </a:rPr>
              <a:t>www.service.nsw.gov.au/transaction/complete-nsw-entry-declaration-form</a:t>
            </a:r>
            <a:r>
              <a:rPr lang="en-AU" sz="1400" dirty="0">
                <a:ea typeface="+mn-lt"/>
                <a:cs typeface="+mn-lt"/>
              </a:rPr>
              <a:t> </a:t>
            </a:r>
          </a:p>
          <a:p>
            <a:pPr marL="285750" indent="-285750">
              <a:buFont typeface="Arial"/>
            </a:pPr>
            <a:r>
              <a:rPr lang="en-AU" sz="1400" dirty="0">
                <a:ea typeface="+mn-lt"/>
                <a:cs typeface="+mn-lt"/>
              </a:rPr>
              <a:t>If you're arriving at an airport, you will be required to go through a screening process</a:t>
            </a:r>
          </a:p>
          <a:p>
            <a:pPr marL="285750" indent="-285750">
              <a:buFont typeface="Arial"/>
            </a:pPr>
            <a:r>
              <a:rPr lang="en-AU" sz="1400" dirty="0">
                <a:ea typeface="+mn-lt"/>
                <a:cs typeface="+mn-lt"/>
              </a:rPr>
              <a:t>If you experience even mild COVID-19 symptoms on your return to NSW, get tested immediately and self-isolate until you receive a negative test result</a:t>
            </a:r>
          </a:p>
          <a:p>
            <a:pPr marL="285750" indent="-285750">
              <a:buFont typeface="Arial"/>
            </a:pPr>
            <a:r>
              <a:rPr lang="en-AU" sz="1400" dirty="0">
                <a:ea typeface="+mn-lt"/>
                <a:cs typeface="+mn-lt"/>
              </a:rPr>
              <a:t>COVID-19 testing is free for everyone, safe and easy. Most people receive their test result within 24 hours</a:t>
            </a:r>
          </a:p>
        </p:txBody>
      </p:sp>
    </p:spTree>
    <p:extLst>
      <p:ext uri="{BB962C8B-B14F-4D97-AF65-F5344CB8AC3E}">
        <p14:creationId xmlns:p14="http://schemas.microsoft.com/office/powerpoint/2010/main" val="4179245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4F60-491D-4ADC-A9E0-4998759FBC8A}"/>
              </a:ext>
            </a:extLst>
          </p:cNvPr>
          <p:cNvSpPr>
            <a:spLocks noGrp="1"/>
          </p:cNvSpPr>
          <p:nvPr>
            <p:ph type="title"/>
          </p:nvPr>
        </p:nvSpPr>
        <p:spPr/>
        <p:txBody>
          <a:bodyPr/>
          <a:lstStyle/>
          <a:p>
            <a:r>
              <a:rPr lang="en-AU"/>
              <a:t>Key messages</a:t>
            </a:r>
          </a:p>
        </p:txBody>
      </p:sp>
      <p:sp>
        <p:nvSpPr>
          <p:cNvPr id="4" name="Slide Number Placeholder 3">
            <a:extLst>
              <a:ext uri="{FF2B5EF4-FFF2-40B4-BE49-F238E27FC236}">
                <a16:creationId xmlns:a16="http://schemas.microsoft.com/office/drawing/2014/main" id="{B6A8FD85-F9D3-4D11-9184-93CFE49F3A07}"/>
              </a:ext>
            </a:extLst>
          </p:cNvPr>
          <p:cNvSpPr>
            <a:spLocks noGrp="1"/>
          </p:cNvSpPr>
          <p:nvPr>
            <p:ph type="sldNum" sz="quarter" idx="12"/>
          </p:nvPr>
        </p:nvSpPr>
        <p:spPr/>
        <p:txBody>
          <a:bodyPr/>
          <a:lstStyle/>
          <a:p>
            <a:pPr>
              <a:defRPr/>
            </a:pPr>
            <a:fld id="{A4F0BC93-622D-4964-921F-55B8C667A1AC}" type="slidenum">
              <a:rPr lang="en-AU" smtClean="0"/>
              <a:pPr>
                <a:defRPr/>
              </a:pPr>
              <a:t>4</a:t>
            </a:fld>
            <a:endParaRPr lang="en-AU"/>
          </a:p>
        </p:txBody>
      </p:sp>
      <p:sp>
        <p:nvSpPr>
          <p:cNvPr id="11" name="Content Placeholder 8">
            <a:extLst>
              <a:ext uri="{FF2B5EF4-FFF2-40B4-BE49-F238E27FC236}">
                <a16:creationId xmlns:a16="http://schemas.microsoft.com/office/drawing/2014/main" id="{9EFCA8FC-6706-4E07-963B-F6A64549A3AC}"/>
              </a:ext>
            </a:extLst>
          </p:cNvPr>
          <p:cNvSpPr>
            <a:spLocks noGrp="1"/>
          </p:cNvSpPr>
          <p:nvPr/>
        </p:nvSpPr>
        <p:spPr bwMode="auto">
          <a:xfrm>
            <a:off x="609600" y="1700808"/>
            <a:ext cx="1097280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w"/>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rgbClr val="002664"/>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a:lstStyle>
          <a:p>
            <a:pPr>
              <a:buNone/>
            </a:pPr>
            <a:r>
              <a:rPr lang="en-AU" sz="1400" b="1" dirty="0">
                <a:ea typeface="+mn-lt"/>
                <a:cs typeface="+mn-lt"/>
              </a:rPr>
              <a:t>What do I need to do?</a:t>
            </a:r>
            <a:r>
              <a:rPr lang="en-AU" sz="1400" dirty="0">
                <a:ea typeface="+mn-lt"/>
                <a:cs typeface="+mn-lt"/>
              </a:rPr>
              <a:t> </a:t>
            </a:r>
          </a:p>
          <a:p>
            <a:pPr>
              <a:buNone/>
            </a:pPr>
            <a:endParaRPr lang="en-US" dirty="0"/>
          </a:p>
          <a:p>
            <a:pPr>
              <a:buNone/>
            </a:pPr>
            <a:r>
              <a:rPr lang="en-AU" sz="1400" u="sng" dirty="0">
                <a:ea typeface="+mn-lt"/>
                <a:cs typeface="+mn-lt"/>
              </a:rPr>
              <a:t>SA residents travelling to NSW </a:t>
            </a:r>
          </a:p>
          <a:p>
            <a:pPr>
              <a:buNone/>
            </a:pPr>
            <a:endParaRPr lang="en-AU" u="sng" dirty="0">
              <a:cs typeface="Arial"/>
            </a:endParaRPr>
          </a:p>
          <a:p>
            <a:pPr>
              <a:buChar char="•"/>
            </a:pPr>
            <a:r>
              <a:rPr lang="en-AU" sz="1400" dirty="0">
                <a:ea typeface="+mn-lt"/>
                <a:cs typeface="+mn-lt"/>
              </a:rPr>
              <a:t>While the borders between NSW and SA remain open, it is recommended you delay all non-essential travel to NSW – this will keep us all safe</a:t>
            </a:r>
          </a:p>
          <a:p>
            <a:r>
              <a:rPr lang="en-AU" sz="1400" dirty="0">
                <a:ea typeface="+mn-lt"/>
                <a:cs typeface="+mn-lt"/>
              </a:rPr>
              <a:t>If you have any COVID-19 symptoms, even if mild, or have been identified as a close contact associated with a confirmed case of COVID-19, please follow the advice from SA Health and do not travel to NSW. Get tested immediately and stay home.</a:t>
            </a:r>
          </a:p>
          <a:p>
            <a:r>
              <a:rPr lang="en-AU" sz="1400" dirty="0"/>
              <a:t>If you have been in one of the areas of concern listed at </a:t>
            </a:r>
            <a:r>
              <a:rPr lang="en-AU" sz="1400" dirty="0">
                <a:hlinkClick r:id="rId3"/>
              </a:rPr>
              <a:t>https://www.nsw.gov.au/covid-19/what-you-can-and-cant-do-under-rules/border-restrictions/areas-of-concern-south-australia</a:t>
            </a:r>
            <a:r>
              <a:rPr lang="en-AU" sz="1400" dirty="0"/>
              <a:t> you will be unable to enter NSW unless you are transiting through by the most direct route. </a:t>
            </a:r>
            <a:r>
              <a:rPr lang="en-AU" sz="1400" dirty="0">
                <a:ea typeface="+mn-lt"/>
                <a:cs typeface="+mn-lt"/>
              </a:rPr>
              <a:t> Even if you are transiting through NSW you still need to complete a NSW entry declaration form. </a:t>
            </a:r>
          </a:p>
          <a:p>
            <a:pPr>
              <a:buChar char="•"/>
            </a:pPr>
            <a:r>
              <a:rPr lang="en-AU" sz="1400" dirty="0">
                <a:ea typeface="+mn-lt"/>
                <a:cs typeface="+mn-lt"/>
              </a:rPr>
              <a:t>You must complete a NSW entry declaration form within the 24 hours before or when you arrive in NSW regardless of mode of transport. This will allow NSW Health to contact you quickly about any possible COVID-19 exposure. </a:t>
            </a:r>
            <a:endParaRPr lang="en-AU" dirty="0">
              <a:ea typeface="+mn-lt"/>
              <a:cs typeface="+mn-lt"/>
            </a:endParaRPr>
          </a:p>
          <a:p>
            <a:pPr>
              <a:buChar char="•"/>
            </a:pPr>
            <a:r>
              <a:rPr lang="en-AU" sz="1400" dirty="0">
                <a:ea typeface="+mn-lt"/>
                <a:cs typeface="+mn-lt"/>
              </a:rPr>
              <a:t>While you’re here, if you feel unwell, get tested for COVID-19 immediately and self-isolate in your accommodation until you receive a negative test result. There are more than 300 testing clinics in NSW. To find a clinic visit </a:t>
            </a:r>
            <a:r>
              <a:rPr lang="en-AU" sz="1400" u="sng" dirty="0">
                <a:ea typeface="+mn-lt"/>
                <a:cs typeface="+mn-lt"/>
                <a:hlinkClick r:id="rId4"/>
              </a:rPr>
              <a:t>www.nsw.gov.au/covid-19/how-to-</a:t>
            </a:r>
            <a:r>
              <a:rPr lang="en-AU" sz="1400" dirty="0">
                <a:ea typeface="+mn-lt"/>
                <a:cs typeface="+mn-lt"/>
                <a:hlinkClick r:id="rId5"/>
              </a:rPr>
              <a:t>protect-yourself-and-others/clinics</a:t>
            </a:r>
            <a:endParaRPr lang="en-AU" dirty="0">
              <a:ea typeface="+mn-lt"/>
              <a:cs typeface="+mn-lt"/>
            </a:endParaRPr>
          </a:p>
          <a:p>
            <a:pPr indent="0">
              <a:buNone/>
            </a:pPr>
            <a:r>
              <a:rPr lang="en-AU" sz="1400" dirty="0">
                <a:ea typeface="+mn-lt"/>
                <a:cs typeface="+mn-lt"/>
              </a:rPr>
              <a:t>  </a:t>
            </a:r>
            <a:endParaRPr lang="en-AU" dirty="0"/>
          </a:p>
          <a:p>
            <a:pPr>
              <a:buNone/>
            </a:pPr>
            <a:r>
              <a:rPr lang="en-AU" sz="1400" dirty="0">
                <a:ea typeface="+mn-lt"/>
                <a:cs typeface="+mn-lt"/>
              </a:rPr>
              <a:t>For more information visit nsw.gov.au (</a:t>
            </a:r>
            <a:r>
              <a:rPr lang="en-AU" sz="1400" dirty="0">
                <a:ea typeface="+mn-lt"/>
                <a:cs typeface="+mn-lt"/>
                <a:hlinkClick r:id="rId3"/>
              </a:rPr>
              <a:t>www.nsw.gov.au/covid-19/what-you-can-and-cant-do-under-rules/border-restrictions/areas-of-concern-south-australia</a:t>
            </a:r>
            <a:r>
              <a:rPr lang="en-AU" sz="1400" dirty="0">
                <a:ea typeface="+mn-lt"/>
                <a:cs typeface="+mn-lt"/>
              </a:rPr>
              <a:t>) or SA Health (</a:t>
            </a:r>
            <a:r>
              <a:rPr lang="en-AU" sz="1400" dirty="0">
                <a:ea typeface="+mn-lt"/>
                <a:cs typeface="+mn-lt"/>
                <a:hlinkClick r:id="rId6"/>
              </a:rPr>
              <a:t>www.covid-19.sa.gov.au/response</a:t>
            </a:r>
            <a:r>
              <a:rPr lang="en-AU" sz="1400" dirty="0">
                <a:ea typeface="+mn-lt"/>
                <a:cs typeface="+mn-lt"/>
              </a:rPr>
              <a:t>)</a:t>
            </a:r>
            <a:endParaRPr lang="en-AU" dirty="0"/>
          </a:p>
        </p:txBody>
      </p:sp>
    </p:spTree>
    <p:extLst>
      <p:ext uri="{BB962C8B-B14F-4D97-AF65-F5344CB8AC3E}">
        <p14:creationId xmlns:p14="http://schemas.microsoft.com/office/powerpoint/2010/main" val="1948983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5636A-7907-4908-BE47-DE9AA61BF6AF}"/>
              </a:ext>
            </a:extLst>
          </p:cNvPr>
          <p:cNvSpPr>
            <a:spLocks noGrp="1"/>
          </p:cNvSpPr>
          <p:nvPr>
            <p:ph type="title"/>
          </p:nvPr>
        </p:nvSpPr>
        <p:spPr/>
        <p:txBody>
          <a:bodyPr/>
          <a:lstStyle/>
          <a:p>
            <a:r>
              <a:rPr lang="en-AU"/>
              <a:t>Newsletter / website copy (local government to NSW residents)</a:t>
            </a:r>
          </a:p>
        </p:txBody>
      </p:sp>
      <p:sp>
        <p:nvSpPr>
          <p:cNvPr id="3" name="Content Placeholder 2">
            <a:extLst>
              <a:ext uri="{FF2B5EF4-FFF2-40B4-BE49-F238E27FC236}">
                <a16:creationId xmlns:a16="http://schemas.microsoft.com/office/drawing/2014/main" id="{B6104CD3-1E6E-4A2D-B7FD-C01C32CE5484}"/>
              </a:ext>
            </a:extLst>
          </p:cNvPr>
          <p:cNvSpPr>
            <a:spLocks noGrp="1"/>
          </p:cNvSpPr>
          <p:nvPr>
            <p:ph idx="1"/>
          </p:nvPr>
        </p:nvSpPr>
        <p:spPr>
          <a:xfrm>
            <a:off x="609600" y="1712353"/>
            <a:ext cx="8442036" cy="4867379"/>
          </a:xfrm>
        </p:spPr>
        <p:txBody>
          <a:bodyPr>
            <a:normAutofit fontScale="47500" lnSpcReduction="20000"/>
          </a:bodyPr>
          <a:lstStyle/>
          <a:p>
            <a:pPr marL="0" indent="0">
              <a:lnSpc>
                <a:spcPct val="120000"/>
              </a:lnSpc>
              <a:spcBef>
                <a:spcPts val="0"/>
              </a:spcBef>
              <a:spcAft>
                <a:spcPts val="600"/>
              </a:spcAft>
              <a:buNone/>
            </a:pPr>
            <a:r>
              <a:rPr lang="en-AU" b="1" dirty="0">
                <a:cs typeface="Arial"/>
              </a:rPr>
              <a:t>NSW entry declaration now in place for travellers from South Australia</a:t>
            </a:r>
          </a:p>
          <a:p>
            <a:pPr marL="0" indent="0">
              <a:lnSpc>
                <a:spcPct val="120000"/>
              </a:lnSpc>
              <a:spcBef>
                <a:spcPts val="0"/>
              </a:spcBef>
              <a:spcAft>
                <a:spcPts val="600"/>
              </a:spcAft>
              <a:buNone/>
            </a:pPr>
            <a:r>
              <a:rPr lang="en-AU" dirty="0">
                <a:cs typeface="Arial"/>
              </a:rPr>
              <a:t>While the borders between NSW and South Australia remain open, NSW residents are strongly urged to delay all non-essential travel to Adelaide.​</a:t>
            </a:r>
          </a:p>
          <a:p>
            <a:pPr marL="0" indent="0">
              <a:lnSpc>
                <a:spcPct val="120000"/>
              </a:lnSpc>
              <a:spcBef>
                <a:spcPts val="0"/>
              </a:spcBef>
              <a:spcAft>
                <a:spcPts val="600"/>
              </a:spcAft>
              <a:buNone/>
            </a:pPr>
            <a:r>
              <a:rPr lang="en-AU" dirty="0">
                <a:cs typeface="Arial"/>
              </a:rPr>
              <a:t>In response to the situation in South Australia, the NSW Minister for Health has implemented a travel declaration. This is to protect the community and help NSW stay COVID Safe.​</a:t>
            </a:r>
          </a:p>
          <a:p>
            <a:pPr marL="0" indent="0">
              <a:lnSpc>
                <a:spcPct val="120000"/>
              </a:lnSpc>
              <a:spcBef>
                <a:spcPts val="0"/>
              </a:spcBef>
              <a:spcAft>
                <a:spcPts val="600"/>
              </a:spcAft>
              <a:buNone/>
            </a:pPr>
            <a:r>
              <a:rPr lang="en-AU" u="sng" dirty="0">
                <a:cs typeface="Arial"/>
              </a:rPr>
              <a:t>Traveling to NSW from South Australia</a:t>
            </a:r>
          </a:p>
          <a:p>
            <a:pPr marL="0" indent="0">
              <a:lnSpc>
                <a:spcPct val="120000"/>
              </a:lnSpc>
              <a:spcBef>
                <a:spcPts val="0"/>
              </a:spcBef>
              <a:spcAft>
                <a:spcPts val="600"/>
              </a:spcAft>
              <a:buNone/>
            </a:pPr>
            <a:r>
              <a:rPr lang="en-AU" dirty="0">
                <a:cs typeface="Arial"/>
              </a:rPr>
              <a:t>People coming into NSW from South Australia, by whatever mode of transport, need to complete a NSW entry declaration from that enables contact tracing if required. This can be done within the 24-hour period before entering NSW or when you enter NSW. The declaration form is available online at </a:t>
            </a:r>
            <a:r>
              <a:rPr lang="en-AU" dirty="0">
                <a:cs typeface="Arial"/>
                <a:hlinkClick r:id="rId2"/>
              </a:rPr>
              <a:t>www.service.nsw.gov.au/transaction/complete-nsw-entry-declaration-form</a:t>
            </a:r>
            <a:r>
              <a:rPr lang="en-AU" dirty="0">
                <a:cs typeface="Arial"/>
              </a:rPr>
              <a:t> </a:t>
            </a:r>
          </a:p>
          <a:p>
            <a:pPr marL="0" indent="0">
              <a:buNone/>
            </a:pPr>
            <a:r>
              <a:rPr lang="en-AU" dirty="0">
                <a:cs typeface="Arial"/>
              </a:rPr>
              <a:t>If you are a NSW resident and have been to a listed area of concern in South Australia, you will be asked to be tested for COVID-19 and you must self-isolate immediately for 14 days upon arrival in NSW. The list of areas of concern can be found at: </a:t>
            </a:r>
            <a:r>
              <a:rPr lang="en-AU" dirty="0">
                <a:cs typeface="Arial"/>
                <a:hlinkClick r:id="rId3"/>
              </a:rPr>
              <a:t>www.nsw.gov.au/covid-19/what-you-can-and-cant-do-under-rules/border-restrictions/areas-of-concern-south-australia</a:t>
            </a:r>
            <a:r>
              <a:rPr lang="en-AU" dirty="0">
                <a:cs typeface="Arial"/>
              </a:rPr>
              <a:t> </a:t>
            </a:r>
          </a:p>
          <a:p>
            <a:pPr marL="0" indent="0">
              <a:buNone/>
            </a:pPr>
            <a:endParaRPr lang="en-AU" dirty="0">
              <a:highlight>
                <a:srgbClr val="FFFF00"/>
              </a:highlight>
              <a:cs typeface="Arial"/>
            </a:endParaRPr>
          </a:p>
          <a:p>
            <a:pPr marL="0" indent="0">
              <a:buNone/>
            </a:pPr>
            <a:r>
              <a:rPr lang="en-AU" dirty="0">
                <a:cs typeface="Arial"/>
              </a:rPr>
              <a:t>If you are not a NSW resident and you have been to a listed area of concern in South Australia, you will be unable to enter NSW. However, you will be able to enter if you need to transit through NSW by the most direct route. The list of areas of concern can be found at: </a:t>
            </a:r>
            <a:r>
              <a:rPr lang="en-AU" dirty="0">
                <a:cs typeface="Arial"/>
                <a:hlinkClick r:id="rId3"/>
              </a:rPr>
              <a:t>www.nsw.gov.au/covid-19/what-you-can-and-cant-do-under-rules/border-restrictions/areas-of-concern-south-australia</a:t>
            </a:r>
            <a:r>
              <a:rPr lang="en-AU" dirty="0">
                <a:cs typeface="Arial"/>
              </a:rPr>
              <a:t> </a:t>
            </a:r>
          </a:p>
          <a:p>
            <a:pPr marL="0" indent="0">
              <a:buNone/>
            </a:pPr>
            <a:endParaRPr lang="en-AU" dirty="0">
              <a:cs typeface="Arial"/>
            </a:endParaRPr>
          </a:p>
          <a:p>
            <a:pPr marL="0" indent="0">
              <a:lnSpc>
                <a:spcPct val="120000"/>
              </a:lnSpc>
              <a:spcBef>
                <a:spcPts val="0"/>
              </a:spcBef>
              <a:spcAft>
                <a:spcPts val="600"/>
              </a:spcAft>
              <a:buNone/>
            </a:pPr>
            <a:r>
              <a:rPr lang="en-AU" dirty="0">
                <a:cs typeface="Arial"/>
              </a:rPr>
              <a:t>If you arrive via the airport, you will be required to go through a screening process when you arrive – we're asking everyone to be considerate and patient.​</a:t>
            </a:r>
          </a:p>
          <a:p>
            <a:pPr marL="0" indent="0">
              <a:lnSpc>
                <a:spcPct val="120000"/>
              </a:lnSpc>
              <a:spcBef>
                <a:spcPts val="0"/>
              </a:spcBef>
              <a:spcAft>
                <a:spcPts val="600"/>
              </a:spcAft>
              <a:buNone/>
            </a:pPr>
            <a:r>
              <a:rPr lang="en-AU" dirty="0">
                <a:cs typeface="Arial"/>
              </a:rPr>
              <a:t>If you have been in South Australia, you should regularly monitor the SA Health Alert page. If you have any COVID-19 symptoms, even if mild, or if you have been identified as a close contact associated with a confirmed case of COVID-19, please follow the advice from SA Health and do not travel to NSW. Stay in your accommodation and get tested immediately.​</a:t>
            </a:r>
          </a:p>
          <a:p>
            <a:pPr marL="0" indent="0">
              <a:lnSpc>
                <a:spcPct val="120000"/>
              </a:lnSpc>
              <a:spcBef>
                <a:spcPts val="0"/>
              </a:spcBef>
              <a:spcAft>
                <a:spcPts val="600"/>
              </a:spcAft>
              <a:buNone/>
            </a:pPr>
            <a:r>
              <a:rPr lang="en-AU" dirty="0">
                <a:cs typeface="Arial"/>
              </a:rPr>
              <a:t>This includes immediately self-isolating if you have been to any of the venues of concern where this is advised. The most up to date list of venues of concern can be found at </a:t>
            </a:r>
            <a:r>
              <a:rPr lang="en-AU" dirty="0">
                <a:cs typeface="Arial"/>
                <a:hlinkClick r:id="rId3"/>
              </a:rPr>
              <a:t>www.nsw.gov.au/covid-19/what-you-can-and-cant-do-under-rules/border-restrictions/areas-of-concern-south-australia</a:t>
            </a:r>
            <a:r>
              <a:rPr lang="en-AU" dirty="0">
                <a:cs typeface="Arial"/>
              </a:rPr>
              <a:t> </a:t>
            </a:r>
          </a:p>
          <a:p>
            <a:pPr marL="0" indent="0">
              <a:lnSpc>
                <a:spcPct val="120000"/>
              </a:lnSpc>
              <a:spcBef>
                <a:spcPts val="0"/>
              </a:spcBef>
              <a:spcAft>
                <a:spcPts val="600"/>
              </a:spcAft>
              <a:buNone/>
            </a:pPr>
            <a:r>
              <a:rPr lang="en-AU" dirty="0">
                <a:cs typeface="Arial"/>
              </a:rPr>
              <a:t>If you have already returned to NSW when your symptoms begin get tested immediately and self-isolate until you receive a negative COVID-19 test result. COVID-19 testing is free for everyone, safe and easy. Most people receive their test result within 24 hours.​</a:t>
            </a:r>
          </a:p>
          <a:p>
            <a:pPr marL="0" indent="0">
              <a:lnSpc>
                <a:spcPct val="120000"/>
              </a:lnSpc>
              <a:spcBef>
                <a:spcPts val="0"/>
              </a:spcBef>
              <a:spcAft>
                <a:spcPts val="600"/>
              </a:spcAft>
              <a:buNone/>
            </a:pPr>
            <a:r>
              <a:rPr lang="en-AU" dirty="0">
                <a:cs typeface="Arial"/>
              </a:rPr>
              <a:t>For more information visit nsw.gov.au (</a:t>
            </a:r>
            <a:r>
              <a:rPr lang="en-AU" dirty="0">
                <a:cs typeface="Arial"/>
                <a:hlinkClick r:id="rId3"/>
              </a:rPr>
              <a:t>www.nsw.gov.au/covid-19/what-you-can-and-cant-do-under-rules/border-restrictions/areas-of-concern-south-australia</a:t>
            </a:r>
            <a:r>
              <a:rPr lang="en-AU" dirty="0">
                <a:cs typeface="Arial"/>
              </a:rPr>
              <a:t> ) or SA Health (</a:t>
            </a:r>
            <a:r>
              <a:rPr lang="en-AU" dirty="0">
                <a:cs typeface="Arial"/>
                <a:hlinkClick r:id="rId4"/>
              </a:rPr>
              <a:t>www.covid-19.sa.gov.au/response</a:t>
            </a:r>
            <a:r>
              <a:rPr lang="en-AU" dirty="0">
                <a:cs typeface="Arial"/>
              </a:rPr>
              <a:t> ) ​</a:t>
            </a:r>
          </a:p>
        </p:txBody>
      </p:sp>
      <p:sp>
        <p:nvSpPr>
          <p:cNvPr id="4" name="Slide Number Placeholder 3">
            <a:extLst>
              <a:ext uri="{FF2B5EF4-FFF2-40B4-BE49-F238E27FC236}">
                <a16:creationId xmlns:a16="http://schemas.microsoft.com/office/drawing/2014/main" id="{E43B3D28-6175-4B03-AB19-2AA64574F418}"/>
              </a:ext>
            </a:extLst>
          </p:cNvPr>
          <p:cNvSpPr>
            <a:spLocks noGrp="1"/>
          </p:cNvSpPr>
          <p:nvPr>
            <p:ph type="sldNum" sz="quarter" idx="12"/>
          </p:nvPr>
        </p:nvSpPr>
        <p:spPr/>
        <p:txBody>
          <a:bodyPr/>
          <a:lstStyle/>
          <a:p>
            <a:pPr>
              <a:defRPr/>
            </a:pPr>
            <a:fld id="{A4F0BC93-622D-4964-921F-55B8C667A1AC}" type="slidenum">
              <a:rPr lang="en-AU" smtClean="0"/>
              <a:pPr>
                <a:defRPr/>
              </a:pPr>
              <a:t>5</a:t>
            </a:fld>
            <a:endParaRPr lang="en-AU"/>
          </a:p>
        </p:txBody>
      </p:sp>
      <p:pic>
        <p:nvPicPr>
          <p:cNvPr id="6" name="Picture 6" descr="Text&#10;&#10;Description automatically generated">
            <a:extLst>
              <a:ext uri="{FF2B5EF4-FFF2-40B4-BE49-F238E27FC236}">
                <a16:creationId xmlns:a16="http://schemas.microsoft.com/office/drawing/2014/main" id="{087FBDA8-7854-4353-9AAD-CB35092DB00F}"/>
              </a:ext>
            </a:extLst>
          </p:cNvPr>
          <p:cNvPicPr>
            <a:picLocks noChangeAspect="1"/>
          </p:cNvPicPr>
          <p:nvPr/>
        </p:nvPicPr>
        <p:blipFill>
          <a:blip r:embed="rId5"/>
          <a:stretch>
            <a:fillRect/>
          </a:stretch>
        </p:blipFill>
        <p:spPr>
          <a:xfrm>
            <a:off x="9518296" y="1774973"/>
            <a:ext cx="2314575" cy="4114800"/>
          </a:xfrm>
          <a:prstGeom prst="rect">
            <a:avLst/>
          </a:prstGeom>
        </p:spPr>
      </p:pic>
    </p:spTree>
    <p:extLst>
      <p:ext uri="{BB962C8B-B14F-4D97-AF65-F5344CB8AC3E}">
        <p14:creationId xmlns:p14="http://schemas.microsoft.com/office/powerpoint/2010/main" val="1526471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4054-1DE0-4909-9312-389E1C7CAC39}"/>
              </a:ext>
            </a:extLst>
          </p:cNvPr>
          <p:cNvSpPr>
            <a:spLocks noGrp="1"/>
          </p:cNvSpPr>
          <p:nvPr>
            <p:ph type="title"/>
          </p:nvPr>
        </p:nvSpPr>
        <p:spPr/>
        <p:txBody>
          <a:bodyPr/>
          <a:lstStyle/>
          <a:p>
            <a:r>
              <a:rPr lang="en-AU"/>
              <a:t>Branded social posts (local government to consumers)</a:t>
            </a:r>
          </a:p>
        </p:txBody>
      </p:sp>
      <p:sp>
        <p:nvSpPr>
          <p:cNvPr id="4" name="Slide Number Placeholder 3">
            <a:extLst>
              <a:ext uri="{FF2B5EF4-FFF2-40B4-BE49-F238E27FC236}">
                <a16:creationId xmlns:a16="http://schemas.microsoft.com/office/drawing/2014/main" id="{9D79C08C-A53B-4814-99BE-D46082ACACA4}"/>
              </a:ext>
            </a:extLst>
          </p:cNvPr>
          <p:cNvSpPr>
            <a:spLocks noGrp="1"/>
          </p:cNvSpPr>
          <p:nvPr>
            <p:ph type="sldNum" sz="quarter" idx="12"/>
          </p:nvPr>
        </p:nvSpPr>
        <p:spPr/>
        <p:txBody>
          <a:bodyPr/>
          <a:lstStyle/>
          <a:p>
            <a:pPr>
              <a:defRPr/>
            </a:pPr>
            <a:fld id="{A4F0BC93-622D-4964-921F-55B8C667A1AC}" type="slidenum">
              <a:rPr lang="en-AU" smtClean="0"/>
              <a:pPr>
                <a:defRPr/>
              </a:pPr>
              <a:t>6</a:t>
            </a:fld>
            <a:endParaRPr lang="en-AU"/>
          </a:p>
        </p:txBody>
      </p:sp>
      <p:sp>
        <p:nvSpPr>
          <p:cNvPr id="5" name="Rectangle 4">
            <a:extLst>
              <a:ext uri="{FF2B5EF4-FFF2-40B4-BE49-F238E27FC236}">
                <a16:creationId xmlns:a16="http://schemas.microsoft.com/office/drawing/2014/main" id="{15099F2F-CCB3-4AE0-9F6B-3419E034E497}"/>
              </a:ext>
            </a:extLst>
          </p:cNvPr>
          <p:cNvSpPr/>
          <p:nvPr/>
        </p:nvSpPr>
        <p:spPr>
          <a:xfrm>
            <a:off x="762623" y="4894586"/>
            <a:ext cx="2584259" cy="1569660"/>
          </a:xfrm>
          <a:prstGeom prst="rect">
            <a:avLst/>
          </a:prstGeom>
        </p:spPr>
        <p:txBody>
          <a:bodyPr wrap="square" lIns="91440" tIns="45720" rIns="91440" bIns="45720" anchor="t">
            <a:spAutoFit/>
          </a:bodyPr>
          <a:lstStyle/>
          <a:p>
            <a:r>
              <a:rPr lang="en-AU" sz="1200" b="1" dirty="0">
                <a:latin typeface="Arial"/>
                <a:cs typeface="Calibri"/>
              </a:rPr>
              <a:t>Post: </a:t>
            </a:r>
            <a:r>
              <a:rPr lang="en-AU" sz="1200" dirty="0">
                <a:latin typeface="Arial"/>
                <a:cs typeface="Calibri"/>
              </a:rPr>
              <a:t>If you're travelling into NSW from SA, you must complete a NSW entry declaration form in the 24 hours prior to or when you enter NSW. You can access the form online at </a:t>
            </a:r>
            <a:r>
              <a:rPr lang="en-US" sz="1200" dirty="0">
                <a:ea typeface="+mn-lt"/>
                <a:cs typeface="+mn-lt"/>
                <a:hlinkClick r:id="rId2"/>
              </a:rPr>
              <a:t>service.nsw.gov.au/transaction/complete-</a:t>
            </a:r>
            <a:r>
              <a:rPr lang="en-US" sz="1200" dirty="0" err="1">
                <a:ea typeface="+mn-lt"/>
                <a:cs typeface="+mn-lt"/>
                <a:hlinkClick r:id="rId2"/>
              </a:rPr>
              <a:t>nsw</a:t>
            </a:r>
            <a:r>
              <a:rPr lang="en-US" sz="1200" dirty="0">
                <a:ea typeface="+mn-lt"/>
                <a:cs typeface="+mn-lt"/>
                <a:hlinkClick r:id="rId2"/>
              </a:rPr>
              <a:t>-entry-declaration-form</a:t>
            </a:r>
            <a:r>
              <a:rPr lang="en-US" sz="1200" dirty="0">
                <a:ea typeface="+mn-lt"/>
                <a:cs typeface="+mn-lt"/>
              </a:rPr>
              <a:t> </a:t>
            </a:r>
            <a:endParaRPr lang="en-US" dirty="0">
              <a:ea typeface="+mn-lt"/>
              <a:cs typeface="+mn-lt"/>
            </a:endParaRPr>
          </a:p>
        </p:txBody>
      </p:sp>
      <p:sp>
        <p:nvSpPr>
          <p:cNvPr id="6" name="Rectangle 5">
            <a:extLst>
              <a:ext uri="{FF2B5EF4-FFF2-40B4-BE49-F238E27FC236}">
                <a16:creationId xmlns:a16="http://schemas.microsoft.com/office/drawing/2014/main" id="{1A6FE11F-E8E5-4708-A04E-CCA86A9456B9}"/>
              </a:ext>
            </a:extLst>
          </p:cNvPr>
          <p:cNvSpPr/>
          <p:nvPr/>
        </p:nvSpPr>
        <p:spPr>
          <a:xfrm>
            <a:off x="4646745" y="4894586"/>
            <a:ext cx="2416629" cy="1569660"/>
          </a:xfrm>
          <a:prstGeom prst="rect">
            <a:avLst/>
          </a:prstGeom>
        </p:spPr>
        <p:txBody>
          <a:bodyPr wrap="square" lIns="91440" tIns="45720" rIns="91440" bIns="45720" anchor="t">
            <a:spAutoFit/>
          </a:bodyPr>
          <a:lstStyle/>
          <a:p>
            <a:pPr fontAlgn="base"/>
            <a:r>
              <a:rPr lang="en-AU" sz="1200" b="1" dirty="0">
                <a:solidFill>
                  <a:srgbClr val="000000"/>
                </a:solidFill>
              </a:rPr>
              <a:t>Post: </a:t>
            </a:r>
            <a:r>
              <a:rPr lang="en-AU" sz="1200" dirty="0">
                <a:solidFill>
                  <a:srgbClr val="000000"/>
                </a:solidFill>
              </a:rPr>
              <a:t>You should consider delaying your trip to South Australia if it isn't for essential reasons. If you must travel, you may be required to self-isolate on your return. For more information visit nsw.gov.au</a:t>
            </a:r>
            <a:endParaRPr lang="en-AU" sz="1200" dirty="0">
              <a:solidFill>
                <a:srgbClr val="000000"/>
              </a:solidFill>
              <a:cs typeface="Arial"/>
            </a:endParaRPr>
          </a:p>
          <a:p>
            <a:pPr fontAlgn="base"/>
            <a:endParaRPr lang="en-AU" sz="1200" dirty="0">
              <a:solidFill>
                <a:srgbClr val="000000"/>
              </a:solidFill>
              <a:cs typeface="Arial"/>
            </a:endParaRPr>
          </a:p>
        </p:txBody>
      </p:sp>
      <p:sp>
        <p:nvSpPr>
          <p:cNvPr id="7" name="Rectangle 6">
            <a:extLst>
              <a:ext uri="{FF2B5EF4-FFF2-40B4-BE49-F238E27FC236}">
                <a16:creationId xmlns:a16="http://schemas.microsoft.com/office/drawing/2014/main" id="{BBE42CD6-190D-464E-995B-0AC338BFC825}"/>
              </a:ext>
            </a:extLst>
          </p:cNvPr>
          <p:cNvSpPr/>
          <p:nvPr/>
        </p:nvSpPr>
        <p:spPr>
          <a:xfrm>
            <a:off x="8376434" y="4892738"/>
            <a:ext cx="2408545" cy="1384995"/>
          </a:xfrm>
          <a:prstGeom prst="rect">
            <a:avLst/>
          </a:prstGeom>
        </p:spPr>
        <p:txBody>
          <a:bodyPr wrap="square" lIns="91440" tIns="45720" rIns="91440" bIns="45720" anchor="t">
            <a:spAutoFit/>
          </a:bodyPr>
          <a:lstStyle/>
          <a:p>
            <a:r>
              <a:rPr lang="en-AU" sz="1200" b="1" dirty="0">
                <a:solidFill>
                  <a:srgbClr val="000000"/>
                </a:solidFill>
              </a:rPr>
              <a:t>Post: </a:t>
            </a:r>
            <a:r>
              <a:rPr lang="en-AU" sz="1200" dirty="0">
                <a:solidFill>
                  <a:srgbClr val="000000"/>
                </a:solidFill>
              </a:rPr>
              <a:t>If you've been to South Australia you should regularly monitor the SA Health Alert page to keep up to date on venues of concern and follow health advice.</a:t>
            </a:r>
            <a:endParaRPr lang="en-AU" sz="1200" dirty="0">
              <a:solidFill>
                <a:srgbClr val="000000"/>
              </a:solidFill>
              <a:highlight>
                <a:srgbClr val="FFFF00"/>
              </a:highlight>
              <a:cs typeface="Arial"/>
            </a:endParaRPr>
          </a:p>
          <a:p>
            <a:pPr fontAlgn="base"/>
            <a:endParaRPr lang="en-AU" sz="1200" dirty="0">
              <a:solidFill>
                <a:srgbClr val="00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2F8927E-53AD-4D5E-8990-F47A51740AE7}"/>
              </a:ext>
            </a:extLst>
          </p:cNvPr>
          <p:cNvSpPr txBox="1"/>
          <p:nvPr/>
        </p:nvSpPr>
        <p:spPr>
          <a:xfrm>
            <a:off x="514905" y="1762282"/>
            <a:ext cx="887767" cy="307777"/>
          </a:xfrm>
          <a:prstGeom prst="rect">
            <a:avLst/>
          </a:prstGeom>
          <a:noFill/>
        </p:spPr>
        <p:txBody>
          <a:bodyPr wrap="square" rtlCol="0">
            <a:spAutoFit/>
          </a:bodyPr>
          <a:lstStyle/>
          <a:p>
            <a:r>
              <a:rPr lang="en-AU" sz="1400"/>
              <a:t>Tiles:</a:t>
            </a:r>
            <a:endParaRPr lang="en-NZ" sz="1400"/>
          </a:p>
        </p:txBody>
      </p:sp>
      <p:pic>
        <p:nvPicPr>
          <p:cNvPr id="9" name="Picture 5" descr="Text&#10;&#10;Description automatically generated">
            <a:extLst>
              <a:ext uri="{FF2B5EF4-FFF2-40B4-BE49-F238E27FC236}">
                <a16:creationId xmlns:a16="http://schemas.microsoft.com/office/drawing/2014/main" id="{C1EE49C6-2F8F-462B-A292-AFBC6A38C123}"/>
              </a:ext>
            </a:extLst>
          </p:cNvPr>
          <p:cNvPicPr>
            <a:picLocks noChangeAspect="1"/>
          </p:cNvPicPr>
          <p:nvPr/>
        </p:nvPicPr>
        <p:blipFill>
          <a:blip r:embed="rId3"/>
          <a:stretch>
            <a:fillRect/>
          </a:stretch>
        </p:blipFill>
        <p:spPr>
          <a:xfrm>
            <a:off x="844062" y="2258509"/>
            <a:ext cx="2414954" cy="2438400"/>
          </a:xfrm>
          <a:prstGeom prst="rect">
            <a:avLst/>
          </a:prstGeom>
        </p:spPr>
      </p:pic>
      <p:pic>
        <p:nvPicPr>
          <p:cNvPr id="3" name="Picture 10" descr="Graphical user interface, text, application&#10;&#10;Description automatically generated">
            <a:extLst>
              <a:ext uri="{FF2B5EF4-FFF2-40B4-BE49-F238E27FC236}">
                <a16:creationId xmlns:a16="http://schemas.microsoft.com/office/drawing/2014/main" id="{16ECE7E6-5E52-4E1E-8ACD-C8677AE5D56B}"/>
              </a:ext>
            </a:extLst>
          </p:cNvPr>
          <p:cNvPicPr>
            <a:picLocks noChangeAspect="1"/>
          </p:cNvPicPr>
          <p:nvPr/>
        </p:nvPicPr>
        <p:blipFill>
          <a:blip r:embed="rId4"/>
          <a:stretch>
            <a:fillRect/>
          </a:stretch>
        </p:blipFill>
        <p:spPr>
          <a:xfrm>
            <a:off x="8377162" y="2267533"/>
            <a:ext cx="2416629" cy="2416629"/>
          </a:xfrm>
          <a:prstGeom prst="rect">
            <a:avLst/>
          </a:prstGeom>
        </p:spPr>
      </p:pic>
      <p:pic>
        <p:nvPicPr>
          <p:cNvPr id="11" name="Picture 11" descr="Graphical user interface, text, application, chat or text message&#10;&#10;Description automatically generated">
            <a:extLst>
              <a:ext uri="{FF2B5EF4-FFF2-40B4-BE49-F238E27FC236}">
                <a16:creationId xmlns:a16="http://schemas.microsoft.com/office/drawing/2014/main" id="{DDB36B06-B64C-4AA0-BFB9-0721E53F3A2B}"/>
              </a:ext>
            </a:extLst>
          </p:cNvPr>
          <p:cNvPicPr>
            <a:picLocks noChangeAspect="1"/>
          </p:cNvPicPr>
          <p:nvPr/>
        </p:nvPicPr>
        <p:blipFill>
          <a:blip r:embed="rId5"/>
          <a:stretch>
            <a:fillRect/>
          </a:stretch>
        </p:blipFill>
        <p:spPr>
          <a:xfrm>
            <a:off x="4651829" y="2267533"/>
            <a:ext cx="2416629" cy="2416629"/>
          </a:xfrm>
          <a:prstGeom prst="rect">
            <a:avLst/>
          </a:prstGeom>
        </p:spPr>
      </p:pic>
      <p:sp>
        <p:nvSpPr>
          <p:cNvPr id="10" name="TextBox 9">
            <a:extLst>
              <a:ext uri="{FF2B5EF4-FFF2-40B4-BE49-F238E27FC236}">
                <a16:creationId xmlns:a16="http://schemas.microsoft.com/office/drawing/2014/main" id="{0813F2A1-5E3A-47C8-B787-20E4481854E5}"/>
              </a:ext>
            </a:extLst>
          </p:cNvPr>
          <p:cNvSpPr txBox="1"/>
          <p:nvPr/>
        </p:nvSpPr>
        <p:spPr>
          <a:xfrm>
            <a:off x="517301" y="1408089"/>
            <a:ext cx="884993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400" dirty="0"/>
              <a:t>To download the tiles, right click on the image and choose ‘Save As’</a:t>
            </a:r>
            <a:endParaRPr lang="en-GB" sz="1400" dirty="0"/>
          </a:p>
        </p:txBody>
      </p:sp>
    </p:spTree>
    <p:extLst>
      <p:ext uri="{BB962C8B-B14F-4D97-AF65-F5344CB8AC3E}">
        <p14:creationId xmlns:p14="http://schemas.microsoft.com/office/powerpoint/2010/main" val="3587031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4054-1DE0-4909-9312-389E1C7CAC39}"/>
              </a:ext>
            </a:extLst>
          </p:cNvPr>
          <p:cNvSpPr>
            <a:spLocks noGrp="1"/>
          </p:cNvSpPr>
          <p:nvPr>
            <p:ph type="title"/>
          </p:nvPr>
        </p:nvSpPr>
        <p:spPr/>
        <p:txBody>
          <a:bodyPr/>
          <a:lstStyle/>
          <a:p>
            <a:r>
              <a:rPr lang="en-AU">
                <a:ea typeface="+mj-lt"/>
                <a:cs typeface="+mj-lt"/>
              </a:rPr>
              <a:t>Non-branded social posts (local government to consumers)</a:t>
            </a:r>
          </a:p>
        </p:txBody>
      </p:sp>
      <p:sp>
        <p:nvSpPr>
          <p:cNvPr id="4" name="Slide Number Placeholder 3">
            <a:extLst>
              <a:ext uri="{FF2B5EF4-FFF2-40B4-BE49-F238E27FC236}">
                <a16:creationId xmlns:a16="http://schemas.microsoft.com/office/drawing/2014/main" id="{9D79C08C-A53B-4814-99BE-D46082ACACA4}"/>
              </a:ext>
            </a:extLst>
          </p:cNvPr>
          <p:cNvSpPr>
            <a:spLocks noGrp="1"/>
          </p:cNvSpPr>
          <p:nvPr>
            <p:ph type="sldNum" sz="quarter" idx="12"/>
          </p:nvPr>
        </p:nvSpPr>
        <p:spPr/>
        <p:txBody>
          <a:bodyPr/>
          <a:lstStyle/>
          <a:p>
            <a:pPr>
              <a:defRPr/>
            </a:pPr>
            <a:fld id="{A4F0BC93-622D-4964-921F-55B8C667A1AC}" type="slidenum">
              <a:rPr lang="en-AU" smtClean="0"/>
              <a:pPr>
                <a:defRPr/>
              </a:pPr>
              <a:t>7</a:t>
            </a:fld>
            <a:endParaRPr lang="en-AU" dirty="0"/>
          </a:p>
        </p:txBody>
      </p:sp>
      <p:sp>
        <p:nvSpPr>
          <p:cNvPr id="5" name="Rectangle 4">
            <a:extLst>
              <a:ext uri="{FF2B5EF4-FFF2-40B4-BE49-F238E27FC236}">
                <a16:creationId xmlns:a16="http://schemas.microsoft.com/office/drawing/2014/main" id="{15099F2F-CCB3-4AE0-9F6B-3419E034E497}"/>
              </a:ext>
            </a:extLst>
          </p:cNvPr>
          <p:cNvSpPr/>
          <p:nvPr/>
        </p:nvSpPr>
        <p:spPr>
          <a:xfrm>
            <a:off x="762623" y="4851656"/>
            <a:ext cx="2584259" cy="1754326"/>
          </a:xfrm>
          <a:prstGeom prst="rect">
            <a:avLst/>
          </a:prstGeom>
        </p:spPr>
        <p:txBody>
          <a:bodyPr wrap="square" lIns="91440" tIns="45720" rIns="91440" bIns="45720" anchor="t">
            <a:spAutoFit/>
          </a:bodyPr>
          <a:lstStyle/>
          <a:p>
            <a:r>
              <a:rPr lang="en-AU" sz="1200" b="1" dirty="0">
                <a:latin typeface="Arial"/>
                <a:cs typeface="Calibri"/>
              </a:rPr>
              <a:t>Post: </a:t>
            </a:r>
            <a:r>
              <a:rPr lang="en-AU" sz="1200" dirty="0">
                <a:latin typeface="Arial"/>
                <a:cs typeface="Calibri"/>
              </a:rPr>
              <a:t>If you're travelling into NSW from SA, you must complete a NSW entry declaration form in the 24 hours prior to or at the time you enter NSW. You can access the form online at </a:t>
            </a:r>
            <a:r>
              <a:rPr lang="en-US" sz="1200" dirty="0">
                <a:ea typeface="+mn-lt"/>
                <a:cs typeface="+mn-lt"/>
                <a:hlinkClick r:id="rId2"/>
              </a:rPr>
              <a:t>service.nsw.gov.au/transaction/complete-</a:t>
            </a:r>
            <a:r>
              <a:rPr lang="en-US" sz="1200" dirty="0" err="1">
                <a:ea typeface="+mn-lt"/>
                <a:cs typeface="+mn-lt"/>
                <a:hlinkClick r:id="rId2"/>
              </a:rPr>
              <a:t>nsw</a:t>
            </a:r>
            <a:r>
              <a:rPr lang="en-US" sz="1200" dirty="0">
                <a:ea typeface="+mn-lt"/>
                <a:cs typeface="+mn-lt"/>
                <a:hlinkClick r:id="rId2"/>
              </a:rPr>
              <a:t>-entry-declaration-form</a:t>
            </a:r>
            <a:r>
              <a:rPr lang="en-US" sz="1200" dirty="0">
                <a:ea typeface="+mn-lt"/>
                <a:cs typeface="+mn-lt"/>
              </a:rPr>
              <a:t> </a:t>
            </a:r>
            <a:endParaRPr lang="en-US" dirty="0">
              <a:ea typeface="+mn-lt"/>
              <a:cs typeface="+mn-lt"/>
            </a:endParaRPr>
          </a:p>
          <a:p>
            <a:endParaRPr lang="en-NZ" sz="1200" dirty="0">
              <a:cs typeface="Arial"/>
            </a:endParaRPr>
          </a:p>
        </p:txBody>
      </p:sp>
      <p:sp>
        <p:nvSpPr>
          <p:cNvPr id="6" name="Rectangle 5">
            <a:extLst>
              <a:ext uri="{FF2B5EF4-FFF2-40B4-BE49-F238E27FC236}">
                <a16:creationId xmlns:a16="http://schemas.microsoft.com/office/drawing/2014/main" id="{1A6FE11F-E8E5-4708-A04E-CCA86A9456B9}"/>
              </a:ext>
            </a:extLst>
          </p:cNvPr>
          <p:cNvSpPr/>
          <p:nvPr/>
        </p:nvSpPr>
        <p:spPr>
          <a:xfrm>
            <a:off x="4646745" y="4851656"/>
            <a:ext cx="2408545" cy="1754326"/>
          </a:xfrm>
          <a:prstGeom prst="rect">
            <a:avLst/>
          </a:prstGeom>
        </p:spPr>
        <p:txBody>
          <a:bodyPr wrap="square" lIns="91440" tIns="45720" rIns="91440" bIns="45720" anchor="t">
            <a:spAutoFit/>
          </a:bodyPr>
          <a:lstStyle/>
          <a:p>
            <a:pPr fontAlgn="base"/>
            <a:r>
              <a:rPr lang="en-AU" sz="1200" b="1" dirty="0">
                <a:solidFill>
                  <a:srgbClr val="000000"/>
                </a:solidFill>
              </a:rPr>
              <a:t>Post: </a:t>
            </a:r>
            <a:r>
              <a:rPr lang="en-AU" sz="1200" dirty="0">
                <a:solidFill>
                  <a:srgbClr val="000000"/>
                </a:solidFill>
              </a:rPr>
              <a:t>Thinking of heading to South Australia? You should consider delaying your trip to South Australia if it isn't for essential reasons. This will help keep NSW COVID Safe. For more information visit nsw.gov.au</a:t>
            </a:r>
            <a:endParaRPr lang="en-AU" sz="1200" dirty="0">
              <a:solidFill>
                <a:srgbClr val="000000"/>
              </a:solidFill>
              <a:cs typeface="Arial"/>
            </a:endParaRPr>
          </a:p>
          <a:p>
            <a:pPr fontAlgn="base"/>
            <a:endParaRPr lang="en-AU" sz="1200" dirty="0">
              <a:solidFill>
                <a:srgbClr val="000000"/>
              </a:solidFill>
              <a:cs typeface="Arial"/>
            </a:endParaRPr>
          </a:p>
        </p:txBody>
      </p:sp>
      <p:sp>
        <p:nvSpPr>
          <p:cNvPr id="7" name="Rectangle 6">
            <a:extLst>
              <a:ext uri="{FF2B5EF4-FFF2-40B4-BE49-F238E27FC236}">
                <a16:creationId xmlns:a16="http://schemas.microsoft.com/office/drawing/2014/main" id="{BBE42CD6-190D-464E-995B-0AC338BFC825}"/>
              </a:ext>
            </a:extLst>
          </p:cNvPr>
          <p:cNvSpPr/>
          <p:nvPr/>
        </p:nvSpPr>
        <p:spPr>
          <a:xfrm>
            <a:off x="8376434" y="4849808"/>
            <a:ext cx="2408545" cy="1384995"/>
          </a:xfrm>
          <a:prstGeom prst="rect">
            <a:avLst/>
          </a:prstGeom>
        </p:spPr>
        <p:txBody>
          <a:bodyPr wrap="square" lIns="91440" tIns="45720" rIns="91440" bIns="45720" anchor="t">
            <a:spAutoFit/>
          </a:bodyPr>
          <a:lstStyle/>
          <a:p>
            <a:r>
              <a:rPr lang="en-AU" sz="1200" b="1" dirty="0">
                <a:solidFill>
                  <a:srgbClr val="000000"/>
                </a:solidFill>
              </a:rPr>
              <a:t>Post: </a:t>
            </a:r>
            <a:r>
              <a:rPr lang="en-AU" sz="1200" dirty="0">
                <a:solidFill>
                  <a:srgbClr val="000000"/>
                </a:solidFill>
              </a:rPr>
              <a:t>If you've been to South Australia you should regularly monitor the SA Health Alert page to keep up to date on venues of concern and follow health advice. </a:t>
            </a:r>
            <a:endParaRPr lang="en-AU" sz="1200" dirty="0">
              <a:solidFill>
                <a:srgbClr val="000000"/>
              </a:solidFill>
              <a:highlight>
                <a:srgbClr val="FFFF00"/>
              </a:highlight>
              <a:cs typeface="Arial"/>
            </a:endParaRPr>
          </a:p>
          <a:p>
            <a:pPr fontAlgn="base"/>
            <a:endParaRPr lang="en-AU" sz="1200" dirty="0">
              <a:solidFill>
                <a:srgbClr val="00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2F8927E-53AD-4D5E-8990-F47A51740AE7}"/>
              </a:ext>
            </a:extLst>
          </p:cNvPr>
          <p:cNvSpPr txBox="1"/>
          <p:nvPr/>
        </p:nvSpPr>
        <p:spPr>
          <a:xfrm>
            <a:off x="514905" y="1697887"/>
            <a:ext cx="887767" cy="307777"/>
          </a:xfrm>
          <a:prstGeom prst="rect">
            <a:avLst/>
          </a:prstGeom>
          <a:noFill/>
        </p:spPr>
        <p:txBody>
          <a:bodyPr wrap="square" rtlCol="0">
            <a:spAutoFit/>
          </a:bodyPr>
          <a:lstStyle/>
          <a:p>
            <a:r>
              <a:rPr lang="en-AU" sz="1400"/>
              <a:t>Tiles:</a:t>
            </a:r>
            <a:endParaRPr lang="en-NZ" sz="1400"/>
          </a:p>
        </p:txBody>
      </p:sp>
      <p:sp>
        <p:nvSpPr>
          <p:cNvPr id="3" name="TextBox 2">
            <a:extLst>
              <a:ext uri="{FF2B5EF4-FFF2-40B4-BE49-F238E27FC236}">
                <a16:creationId xmlns:a16="http://schemas.microsoft.com/office/drawing/2014/main" id="{EE456E93-59B3-4C56-A874-E0974F16912F}"/>
              </a:ext>
            </a:extLst>
          </p:cNvPr>
          <p:cNvSpPr txBox="1"/>
          <p:nvPr/>
        </p:nvSpPr>
        <p:spPr>
          <a:xfrm>
            <a:off x="517301" y="1332962"/>
            <a:ext cx="884993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400" dirty="0"/>
              <a:t>To download the tiles, right click on the image and choose ‘Save As’</a:t>
            </a:r>
            <a:endParaRPr lang="en-GB" sz="1400" dirty="0"/>
          </a:p>
        </p:txBody>
      </p:sp>
      <p:pic>
        <p:nvPicPr>
          <p:cNvPr id="11" name="Picture 11" descr="A picture containing text&#10;&#10;Description automatically generated">
            <a:extLst>
              <a:ext uri="{FF2B5EF4-FFF2-40B4-BE49-F238E27FC236}">
                <a16:creationId xmlns:a16="http://schemas.microsoft.com/office/drawing/2014/main" id="{A70F9E17-A1DE-4773-8A0B-09E3321767E9}"/>
              </a:ext>
            </a:extLst>
          </p:cNvPr>
          <p:cNvPicPr>
            <a:picLocks noChangeAspect="1"/>
          </p:cNvPicPr>
          <p:nvPr/>
        </p:nvPicPr>
        <p:blipFill>
          <a:blip r:embed="rId3"/>
          <a:stretch>
            <a:fillRect/>
          </a:stretch>
        </p:blipFill>
        <p:spPr>
          <a:xfrm>
            <a:off x="4649273" y="2261315"/>
            <a:ext cx="2335370" cy="2335370"/>
          </a:xfrm>
          <a:prstGeom prst="rect">
            <a:avLst/>
          </a:prstGeom>
        </p:spPr>
      </p:pic>
      <p:pic>
        <p:nvPicPr>
          <p:cNvPr id="12" name="Picture 12" descr="Graphical user interface, application, Teams&#10;&#10;Description automatically generated">
            <a:extLst>
              <a:ext uri="{FF2B5EF4-FFF2-40B4-BE49-F238E27FC236}">
                <a16:creationId xmlns:a16="http://schemas.microsoft.com/office/drawing/2014/main" id="{36B12233-2EBF-452F-AA66-CBBFFBC00042}"/>
              </a:ext>
            </a:extLst>
          </p:cNvPr>
          <p:cNvPicPr>
            <a:picLocks noChangeAspect="1"/>
          </p:cNvPicPr>
          <p:nvPr/>
        </p:nvPicPr>
        <p:blipFill>
          <a:blip r:embed="rId4"/>
          <a:stretch>
            <a:fillRect/>
          </a:stretch>
        </p:blipFill>
        <p:spPr>
          <a:xfrm>
            <a:off x="8319752" y="2261315"/>
            <a:ext cx="2335370" cy="2335370"/>
          </a:xfrm>
          <a:prstGeom prst="rect">
            <a:avLst/>
          </a:prstGeom>
        </p:spPr>
      </p:pic>
      <p:pic>
        <p:nvPicPr>
          <p:cNvPr id="9" name="Picture 9" descr="A picture containing diagram, text&#10;&#10;Description automatically generated">
            <a:extLst>
              <a:ext uri="{FF2B5EF4-FFF2-40B4-BE49-F238E27FC236}">
                <a16:creationId xmlns:a16="http://schemas.microsoft.com/office/drawing/2014/main" id="{3ED0C0DC-D8BE-4795-89CD-421229A8AF85}"/>
              </a:ext>
            </a:extLst>
          </p:cNvPr>
          <p:cNvPicPr>
            <a:picLocks noChangeAspect="1"/>
          </p:cNvPicPr>
          <p:nvPr/>
        </p:nvPicPr>
        <p:blipFill>
          <a:blip r:embed="rId5"/>
          <a:stretch>
            <a:fillRect/>
          </a:stretch>
        </p:blipFill>
        <p:spPr>
          <a:xfrm>
            <a:off x="762000" y="2264229"/>
            <a:ext cx="2340429" cy="2329543"/>
          </a:xfrm>
          <a:prstGeom prst="rect">
            <a:avLst/>
          </a:prstGeom>
        </p:spPr>
      </p:pic>
    </p:spTree>
    <p:extLst>
      <p:ext uri="{BB962C8B-B14F-4D97-AF65-F5344CB8AC3E}">
        <p14:creationId xmlns:p14="http://schemas.microsoft.com/office/powerpoint/2010/main" val="206646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4054-1DE0-4909-9312-389E1C7CAC39}"/>
              </a:ext>
            </a:extLst>
          </p:cNvPr>
          <p:cNvSpPr>
            <a:spLocks noGrp="1"/>
          </p:cNvSpPr>
          <p:nvPr>
            <p:ph type="title"/>
          </p:nvPr>
        </p:nvSpPr>
        <p:spPr/>
        <p:txBody>
          <a:bodyPr/>
          <a:lstStyle/>
          <a:p>
            <a:r>
              <a:rPr lang="en-AU">
                <a:ea typeface="+mj-lt"/>
                <a:cs typeface="+mj-lt"/>
              </a:rPr>
              <a:t>Other assets available to you</a:t>
            </a:r>
            <a:endParaRPr lang="en-US"/>
          </a:p>
        </p:txBody>
      </p:sp>
      <p:sp>
        <p:nvSpPr>
          <p:cNvPr id="4" name="Slide Number Placeholder 3">
            <a:extLst>
              <a:ext uri="{FF2B5EF4-FFF2-40B4-BE49-F238E27FC236}">
                <a16:creationId xmlns:a16="http://schemas.microsoft.com/office/drawing/2014/main" id="{9D79C08C-A53B-4814-99BE-D46082ACACA4}"/>
              </a:ext>
            </a:extLst>
          </p:cNvPr>
          <p:cNvSpPr>
            <a:spLocks noGrp="1"/>
          </p:cNvSpPr>
          <p:nvPr>
            <p:ph type="sldNum" sz="quarter" idx="12"/>
          </p:nvPr>
        </p:nvSpPr>
        <p:spPr/>
        <p:txBody>
          <a:bodyPr/>
          <a:lstStyle/>
          <a:p>
            <a:pPr>
              <a:defRPr/>
            </a:pPr>
            <a:fld id="{A4F0BC93-622D-4964-921F-55B8C667A1AC}" type="slidenum">
              <a:rPr lang="en-AU" smtClean="0"/>
              <a:pPr>
                <a:defRPr/>
              </a:pPr>
              <a:t>8</a:t>
            </a:fld>
            <a:endParaRPr lang="en-AU"/>
          </a:p>
        </p:txBody>
      </p:sp>
      <p:sp>
        <p:nvSpPr>
          <p:cNvPr id="8" name="TextBox 7">
            <a:extLst>
              <a:ext uri="{FF2B5EF4-FFF2-40B4-BE49-F238E27FC236}">
                <a16:creationId xmlns:a16="http://schemas.microsoft.com/office/drawing/2014/main" id="{52F8927E-53AD-4D5E-8990-F47A51740AE7}"/>
              </a:ext>
            </a:extLst>
          </p:cNvPr>
          <p:cNvSpPr txBox="1"/>
          <p:nvPr/>
        </p:nvSpPr>
        <p:spPr>
          <a:xfrm>
            <a:off x="957591" y="1915601"/>
            <a:ext cx="3137481" cy="315034"/>
          </a:xfrm>
          <a:prstGeom prst="rect">
            <a:avLst/>
          </a:prstGeom>
          <a:noFill/>
        </p:spPr>
        <p:txBody>
          <a:bodyPr wrap="square" lIns="91440" tIns="45720" rIns="91440" bIns="45720" rtlCol="0" anchor="t">
            <a:spAutoFit/>
          </a:bodyPr>
          <a:lstStyle/>
          <a:p>
            <a:r>
              <a:rPr lang="en-AU" sz="1400"/>
              <a:t>Poster – see accompanying PDF</a:t>
            </a:r>
            <a:endParaRPr lang="en-NZ" sz="1400"/>
          </a:p>
        </p:txBody>
      </p:sp>
      <p:sp>
        <p:nvSpPr>
          <p:cNvPr id="3" name="TextBox 2">
            <a:extLst>
              <a:ext uri="{FF2B5EF4-FFF2-40B4-BE49-F238E27FC236}">
                <a16:creationId xmlns:a16="http://schemas.microsoft.com/office/drawing/2014/main" id="{EE456E93-59B3-4C56-A874-E0974F16912F}"/>
              </a:ext>
            </a:extLst>
          </p:cNvPr>
          <p:cNvSpPr txBox="1"/>
          <p:nvPr/>
        </p:nvSpPr>
        <p:spPr>
          <a:xfrm>
            <a:off x="517301" y="1332962"/>
            <a:ext cx="884993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400" dirty="0"/>
              <a:t>To download the tiles, right click on the image and choose ‘Save As’</a:t>
            </a:r>
            <a:endParaRPr lang="en-GB" sz="1400" dirty="0"/>
          </a:p>
        </p:txBody>
      </p:sp>
      <p:pic>
        <p:nvPicPr>
          <p:cNvPr id="9" name="Picture 12" descr="Qr code&#10;&#10;Description automatically generated">
            <a:extLst>
              <a:ext uri="{FF2B5EF4-FFF2-40B4-BE49-F238E27FC236}">
                <a16:creationId xmlns:a16="http://schemas.microsoft.com/office/drawing/2014/main" id="{3CDE6C05-8CE6-4123-A885-5E1EEFB6EE90}"/>
              </a:ext>
            </a:extLst>
          </p:cNvPr>
          <p:cNvPicPr>
            <a:picLocks noChangeAspect="1"/>
          </p:cNvPicPr>
          <p:nvPr/>
        </p:nvPicPr>
        <p:blipFill>
          <a:blip r:embed="rId2"/>
          <a:stretch>
            <a:fillRect/>
          </a:stretch>
        </p:blipFill>
        <p:spPr>
          <a:xfrm>
            <a:off x="957943" y="2374545"/>
            <a:ext cx="2743200" cy="3879652"/>
          </a:xfrm>
          <a:prstGeom prst="rect">
            <a:avLst/>
          </a:prstGeom>
        </p:spPr>
      </p:pic>
      <p:pic>
        <p:nvPicPr>
          <p:cNvPr id="13" name="Picture 13" descr="Text&#10;&#10;Description automatically generated">
            <a:extLst>
              <a:ext uri="{FF2B5EF4-FFF2-40B4-BE49-F238E27FC236}">
                <a16:creationId xmlns:a16="http://schemas.microsoft.com/office/drawing/2014/main" id="{5EC906F5-CD32-47A8-9937-DA36EF967820}"/>
              </a:ext>
            </a:extLst>
          </p:cNvPr>
          <p:cNvPicPr>
            <a:picLocks noChangeAspect="1"/>
          </p:cNvPicPr>
          <p:nvPr/>
        </p:nvPicPr>
        <p:blipFill>
          <a:blip r:embed="rId3"/>
          <a:stretch>
            <a:fillRect/>
          </a:stretch>
        </p:blipFill>
        <p:spPr>
          <a:xfrm>
            <a:off x="6291943" y="2642961"/>
            <a:ext cx="4281714" cy="2406650"/>
          </a:xfrm>
          <a:prstGeom prst="rect">
            <a:avLst/>
          </a:prstGeom>
        </p:spPr>
      </p:pic>
      <p:sp>
        <p:nvSpPr>
          <p:cNvPr id="14" name="TextBox 13">
            <a:extLst>
              <a:ext uri="{FF2B5EF4-FFF2-40B4-BE49-F238E27FC236}">
                <a16:creationId xmlns:a16="http://schemas.microsoft.com/office/drawing/2014/main" id="{29DED424-033F-49E2-869C-50E07AF30380}"/>
              </a:ext>
            </a:extLst>
          </p:cNvPr>
          <p:cNvSpPr txBox="1"/>
          <p:nvPr/>
        </p:nvSpPr>
        <p:spPr>
          <a:xfrm>
            <a:off x="6291590" y="1915600"/>
            <a:ext cx="3355195" cy="307777"/>
          </a:xfrm>
          <a:prstGeom prst="rect">
            <a:avLst/>
          </a:prstGeom>
          <a:noFill/>
        </p:spPr>
        <p:txBody>
          <a:bodyPr wrap="square" lIns="91440" tIns="45720" rIns="91440" bIns="45720" rtlCol="0" anchor="t">
            <a:spAutoFit/>
          </a:bodyPr>
          <a:lstStyle/>
          <a:p>
            <a:r>
              <a:rPr lang="en-AU" sz="1400"/>
              <a:t>Landscape social media image</a:t>
            </a:r>
            <a:endParaRPr lang="en-NZ" sz="1400"/>
          </a:p>
        </p:txBody>
      </p:sp>
    </p:spTree>
    <p:extLst>
      <p:ext uri="{BB962C8B-B14F-4D97-AF65-F5344CB8AC3E}">
        <p14:creationId xmlns:p14="http://schemas.microsoft.com/office/powerpoint/2010/main" val="2910258117"/>
      </p:ext>
    </p:extLst>
  </p:cSld>
  <p:clrMapOvr>
    <a:masterClrMapping/>
  </p:clrMapOvr>
</p:sld>
</file>

<file path=ppt/theme/theme1.xml><?xml version="1.0" encoding="utf-8"?>
<a:theme xmlns:a="http://schemas.openxmlformats.org/drawingml/2006/main" name="DFS white waratah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904bcfc-9164-41cd-ae7f-b4b915779ab4">
      <UserInfo>
        <DisplayName>Rachel Bernauer</DisplayName>
        <AccountId>33</AccountId>
        <AccountType/>
      </UserInfo>
      <UserInfo>
        <DisplayName>Isobel Scouler</DisplayName>
        <AccountId>13</AccountId>
        <AccountType/>
      </UserInfo>
      <UserInfo>
        <DisplayName>William Murphy</DisplayName>
        <AccountId>40</AccountId>
        <AccountType/>
      </UserInfo>
      <UserInfo>
        <DisplayName>SharingLinks.0f107d6d-34db-44c3-882c-ed571e348593.Flexible.0cf873e9-7574-490b-a132-d24670927726</DisplayName>
        <AccountId>39</AccountId>
        <AccountType/>
      </UserInfo>
      <UserInfo>
        <DisplayName>SharingLinks.0c456fc9-7ad0-4a59-b922-8a936b626386.Flexible.fddfa8ee-3fe8-458d-82fc-dcb44c5edd7a</DisplayName>
        <AccountId>66</AccountId>
        <AccountType/>
      </UserInfo>
      <UserInfo>
        <DisplayName>Lorna Farrar</DisplayName>
        <AccountId>15</AccountId>
        <AccountType/>
      </UserInfo>
      <UserInfo>
        <DisplayName>Geordie McNabney</DisplayName>
        <AccountId>56</AccountId>
        <AccountType/>
      </UserInfo>
      <UserInfo>
        <DisplayName>SharingLinks.caec4843-0ebd-4092-bf95-45fbfb0e37d7.Flexible.45bcf2ce-695e-441a-bb74-48b04f0b6598</DisplayName>
        <AccountId>22</AccountId>
        <AccountType/>
      </UserInfo>
      <UserInfo>
        <DisplayName>Katie Goodwin</DisplayName>
        <AccountId>57</AccountId>
        <AccountType/>
      </UserInfo>
      <UserInfo>
        <DisplayName>SharingLinks.9a093e5f-dd94-44a2-becb-a0667ad077d0.Flexible.365c17d3-31f7-4edd-bcbc-c4987ecd3360</DisplayName>
        <AccountId>93</AccountId>
        <AccountType/>
      </UserInfo>
      <UserInfo>
        <DisplayName>Sanja Galic</DisplayName>
        <AccountId>88</AccountId>
        <AccountType/>
      </UserInfo>
      <UserInfo>
        <DisplayName>Nathan Bale</DisplayName>
        <AccountId>95</AccountId>
        <AccountType/>
      </UserInfo>
      <UserInfo>
        <DisplayName>Antonia Irwin</DisplayName>
        <AccountId>96</AccountId>
        <AccountType/>
      </UserInfo>
      <UserInfo>
        <DisplayName>SharingLinks.22c25300-62c5-4b42-b8a8-af291275560e.Flexible.561e99ee-7c8f-47d5-ae04-0e0e6ff88a60</DisplayName>
        <AccountId>97</AccountId>
        <AccountType/>
      </UserInfo>
      <UserInfo>
        <DisplayName>Lauren Smith</DisplayName>
        <AccountId>98</AccountId>
        <AccountType/>
      </UserInfo>
      <UserInfo>
        <DisplayName>Linda Varney</DisplayName>
        <AccountId>99</AccountId>
        <AccountType/>
      </UserInfo>
      <UserInfo>
        <DisplayName>Bradley Matthews</DisplayName>
        <AccountId>34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94F4B80B1BA54DAA75B9B6B630D632" ma:contentTypeVersion="11" ma:contentTypeDescription="Create a new document." ma:contentTypeScope="" ma:versionID="3a7a42e9042b0431e3b6bbda5d13d91f">
  <xsd:schema xmlns:xsd="http://www.w3.org/2001/XMLSchema" xmlns:xs="http://www.w3.org/2001/XMLSchema" xmlns:p="http://schemas.microsoft.com/office/2006/metadata/properties" xmlns:ns2="fb9c4900-d907-4c57-a8fa-3c0410c0daa7" xmlns:ns3="5904bcfc-9164-41cd-ae7f-b4b915779ab4" targetNamespace="http://schemas.microsoft.com/office/2006/metadata/properties" ma:root="true" ma:fieldsID="a60c74b3f516123f5e1ffaf0512f44ad" ns2:_="" ns3:_="">
    <xsd:import namespace="fb9c4900-d907-4c57-a8fa-3c0410c0daa7"/>
    <xsd:import namespace="5904bcfc-9164-41cd-ae7f-b4b915779a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c4900-d907-4c57-a8fa-3c0410c0da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04bcfc-9164-41cd-ae7f-b4b915779a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248587-F9B5-44A6-899F-EEF74B123E17}">
  <ds:schemaRefs>
    <ds:schemaRef ds:uri="fb9c4900-d907-4c57-a8fa-3c0410c0daa7"/>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5904bcfc-9164-41cd-ae7f-b4b915779ab4"/>
    <ds:schemaRef ds:uri="http://www.w3.org/XML/1998/namespace"/>
    <ds:schemaRef ds:uri="http://purl.org/dc/dcmitype/"/>
  </ds:schemaRefs>
</ds:datastoreItem>
</file>

<file path=customXml/itemProps2.xml><?xml version="1.0" encoding="utf-8"?>
<ds:datastoreItem xmlns:ds="http://schemas.openxmlformats.org/officeDocument/2006/customXml" ds:itemID="{A43B1E2D-DEFC-44B3-85B6-3D645A675D5B}">
  <ds:schemaRefs>
    <ds:schemaRef ds:uri="http://schemas.microsoft.com/sharepoint/v3/contenttype/forms"/>
  </ds:schemaRefs>
</ds:datastoreItem>
</file>

<file path=customXml/itemProps3.xml><?xml version="1.0" encoding="utf-8"?>
<ds:datastoreItem xmlns:ds="http://schemas.openxmlformats.org/officeDocument/2006/customXml" ds:itemID="{F24A4F7E-79DB-46A2-8B88-D2049F2849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9c4900-d907-4c57-a8fa-3c0410c0daa7"/>
    <ds:schemaRef ds:uri="5904bcfc-9164-41cd-ae7f-b4b915779a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331</TotalTime>
  <Words>1689</Words>
  <Application>Microsoft Office PowerPoint</Application>
  <PresentationFormat>Widescreen</PresentationFormat>
  <Paragraphs>77</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DFS white waratah theme</vt:lpstr>
      <vt:lpstr>NSW/SA border stakeholder pack </vt:lpstr>
      <vt:lpstr>Purpose – stakeholder toolkit</vt:lpstr>
      <vt:lpstr>Key messages</vt:lpstr>
      <vt:lpstr>Key messages</vt:lpstr>
      <vt:lpstr>Newsletter / website copy (local government to NSW residents)</vt:lpstr>
      <vt:lpstr>Branded social posts (local government to consumers)</vt:lpstr>
      <vt:lpstr>Non-branded social posts (local government to consumers)</vt:lpstr>
      <vt:lpstr>Other assets available to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Swain</dc:creator>
  <cp:lastModifiedBy>Helen Machalias</cp:lastModifiedBy>
  <cp:revision>104</cp:revision>
  <cp:lastPrinted>2020-11-20T06:07:29Z</cp:lastPrinted>
  <dcterms:created xsi:type="dcterms:W3CDTF">2020-06-02T02:07:24Z</dcterms:created>
  <dcterms:modified xsi:type="dcterms:W3CDTF">2020-12-04T01:37:35Z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0x010100A894F4B80B1BA54DAA75B9B6B630D632</vt:lpwstr>
  </property>
</Properties>
</file>