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6_8BDE0C44.xml" ContentType="application/vnd.ms-powerpoint.comments+xml"/>
  <Override PartName="/ppt/comments/modernComment_115_4A9BE7D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4_37A27F4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92_6F23F3C4.xml" ContentType="application/vnd.ms-powerpoint.comments+xml"/>
  <Override PartName="/ppt/notesSlides/notesSlide13.xml" ContentType="application/vnd.openxmlformats-officedocument.presentationml.notesSlide+xml"/>
  <Override PartName="/ppt/comments/modernComment_193_4DA0B5FA.xml" ContentType="application/vnd.ms-powerpoint.comments+xml"/>
  <Override PartName="/ppt/notesSlides/notesSlide14.xml" ContentType="application/vnd.openxmlformats-officedocument.presentationml.notesSlide+xml"/>
  <Override PartName="/ppt/comments/modernComment_194_DBCB9591.xml" ContentType="application/vnd.ms-powerpoint.comments+xml"/>
  <Override PartName="/ppt/notesSlides/notesSlide15.xml" ContentType="application/vnd.openxmlformats-officedocument.presentationml.notesSlide+xml"/>
  <Override PartName="/ppt/comments/modernComment_195_4E6EFDD3.xml" ContentType="application/vnd.ms-powerpoint.comments+xml"/>
  <Override PartName="/ppt/notesSlides/notesSlide16.xml" ContentType="application/vnd.openxmlformats-officedocument.presentationml.notesSlide+xml"/>
  <Override PartName="/ppt/comments/modernComment_190_E6110638.xml" ContentType="application/vnd.ms-powerpoint.comments+xml"/>
  <Override PartName="/ppt/notesSlides/notesSlide17.xml" ContentType="application/vnd.openxmlformats-officedocument.presentationml.notesSlide+xml"/>
  <Override PartName="/ppt/comments/modernComment_196_2F7DADD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A3_6DB604A2.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A6_EB3ED68D.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A9_A6CA640D.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B0_E3420042.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325" r:id="rId3"/>
    <p:sldId id="433" r:id="rId4"/>
    <p:sldId id="278" r:id="rId5"/>
    <p:sldId id="277" r:id="rId6"/>
    <p:sldId id="258" r:id="rId7"/>
    <p:sldId id="437" r:id="rId8"/>
    <p:sldId id="259" r:id="rId9"/>
    <p:sldId id="260" r:id="rId10"/>
    <p:sldId id="434" r:id="rId11"/>
    <p:sldId id="271" r:id="rId12"/>
    <p:sldId id="272" r:id="rId13"/>
    <p:sldId id="402" r:id="rId14"/>
    <p:sldId id="403" r:id="rId15"/>
    <p:sldId id="404" r:id="rId16"/>
    <p:sldId id="405" r:id="rId17"/>
    <p:sldId id="400" r:id="rId18"/>
    <p:sldId id="406" r:id="rId19"/>
    <p:sldId id="407" r:id="rId20"/>
    <p:sldId id="408" r:id="rId21"/>
    <p:sldId id="409" r:id="rId22"/>
    <p:sldId id="410" r:id="rId23"/>
    <p:sldId id="411" r:id="rId24"/>
    <p:sldId id="412"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29" r:id="rId42"/>
    <p:sldId id="430" r:id="rId43"/>
    <p:sldId id="431" r:id="rId44"/>
    <p:sldId id="435" r:id="rId45"/>
    <p:sldId id="432" r:id="rId46"/>
    <p:sldId id="438" r:id="rId47"/>
    <p:sldId id="436" r:id="rId48"/>
    <p:sldId id="380" r:id="rId49"/>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C72EF9-5CDB-82BA-10E4-ECBAB395F1A6}" name="Shay Minster" initials="SM" userId="S::SMinster@liveperformance.com.au::b62a97c2-b64e-445e-be33-6c5efc768a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E42"/>
    <a:srgbClr val="E6E6E6"/>
    <a:srgbClr val="00205B"/>
    <a:srgbClr val="00B388"/>
    <a:srgbClr val="F6BE00"/>
    <a:srgbClr val="DF1995"/>
    <a:srgbClr val="41B6E6"/>
    <a:srgbClr val="CC3399"/>
    <a:srgbClr val="0FC157"/>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72272" autoAdjust="0"/>
  </p:normalViewPr>
  <p:slideViewPr>
    <p:cSldViewPr snapToGrid="0" snapToObjects="1">
      <p:cViewPr varScale="1">
        <p:scale>
          <a:sx n="82" d="100"/>
          <a:sy n="82" d="100"/>
        </p:scale>
        <p:origin x="540" y="90"/>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modernComment_104_37A27F4C.xml><?xml version="1.0" encoding="utf-8"?>
<p188:cmLst xmlns:a="http://schemas.openxmlformats.org/drawingml/2006/main" xmlns:r="http://schemas.openxmlformats.org/officeDocument/2006/relationships" xmlns:p188="http://schemas.microsoft.com/office/powerpoint/2018/8/main">
  <p188:cm id="{61276CEE-CFB9-4AD0-ABD6-0C5CFE576B30}" authorId="{32C72EF9-5CDB-82BA-10E4-ECBAB395F1A6}" created="2022-09-20T23:35:03.212">
    <pc:sldMkLst xmlns:pc="http://schemas.microsoft.com/office/powerpoint/2013/main/command">
      <pc:docMk/>
      <pc:sldMk cId="933396300" sldId="260"/>
    </pc:sldMkLst>
    <p188:txBody>
      <a:bodyPr/>
      <a:lstStyle/>
      <a:p>
        <a:r>
          <a:rPr lang="en-AU"/>
          <a:t>This dlisde has been realigned  </a:t>
        </a:r>
      </a:p>
    </p188:txBody>
  </p188:cm>
</p188:cmLst>
</file>

<file path=ppt/comments/modernComment_115_4A9BE7D6.xml><?xml version="1.0" encoding="utf-8"?>
<p188:cmLst xmlns:a="http://schemas.openxmlformats.org/drawingml/2006/main" xmlns:r="http://schemas.openxmlformats.org/officeDocument/2006/relationships" xmlns:p188="http://schemas.microsoft.com/office/powerpoint/2018/8/main">
  <p188:cm id="{5F1EE60F-EE19-4372-8A4C-A4F1AB5DA70B}" authorId="{32C72EF9-5CDB-82BA-10E4-ECBAB395F1A6}" created="2022-09-20T23:32:56.091">
    <pc:sldMkLst xmlns:pc="http://schemas.microsoft.com/office/powerpoint/2013/main/command">
      <pc:docMk/>
      <pc:sldMk cId="1251731414" sldId="277"/>
    </pc:sldMkLst>
    <p188:txBody>
      <a:bodyPr/>
      <a:lstStyle/>
      <a:p>
        <a:r>
          <a:rPr lang="en-AU"/>
          <a:t>Space the dot points 1.5 lines </a:t>
        </a:r>
      </a:p>
    </p188:txBody>
  </p188:cm>
</p188:cmLst>
</file>

<file path=ppt/comments/modernComment_116_8BDE0C44.xml><?xml version="1.0" encoding="utf-8"?>
<p188:cmLst xmlns:a="http://schemas.openxmlformats.org/drawingml/2006/main" xmlns:r="http://schemas.openxmlformats.org/officeDocument/2006/relationships" xmlns:p188="http://schemas.microsoft.com/office/powerpoint/2018/8/main">
  <p188:cm id="{799A7AE7-3DD1-4274-9B25-F7D93A38A2E9}" authorId="{32C72EF9-5CDB-82BA-10E4-ECBAB395F1A6}" created="2022-09-20T23:30:04.009">
    <pc:sldMkLst xmlns:pc="http://schemas.microsoft.com/office/powerpoint/2013/main/command">
      <pc:docMk/>
      <pc:sldMk cId="2346585156" sldId="278"/>
    </pc:sldMkLst>
    <p188:txBody>
      <a:bodyPr/>
      <a:lstStyle/>
      <a:p>
        <a:r>
          <a:rPr lang="en-AU"/>
          <a:t>Change heading to match agenda
Set out the full title of the visa
Change second heading as it is not one of the main agenda points. 
I have changed the font to Calibri - this is LPA's font
Delete this sentence - Home Affairs will grant the length of stay based on the activity (or work) they will be participating in</a:t>
        </a:r>
      </a:p>
    </p188:txBody>
  </p188:cm>
</p188:cmLst>
</file>

<file path=ppt/comments/modernComment_190_E6110638.xml><?xml version="1.0" encoding="utf-8"?>
<p188:cmLst xmlns:a="http://schemas.openxmlformats.org/drawingml/2006/main" xmlns:r="http://schemas.openxmlformats.org/officeDocument/2006/relationships" xmlns:p188="http://schemas.microsoft.com/office/powerpoint/2018/8/main">
  <p188:cm id="{9D9F608E-3377-4772-9BBD-957D02A8CDDB}" authorId="{32C72EF9-5CDB-82BA-10E4-ECBAB395F1A6}" created="2022-09-20T23:55:38.085">
    <ac:deMkLst xmlns:ac="http://schemas.microsoft.com/office/drawing/2013/main/command">
      <pc:docMk xmlns:pc="http://schemas.microsoft.com/office/powerpoint/2013/main/command"/>
      <pc:sldMk xmlns:pc="http://schemas.microsoft.com/office/powerpoint/2013/main/command" cId="3859875384" sldId="400"/>
      <ac:spMk id="23" creationId="{E721EBCD-6300-FAE8-F287-096E1B16F4BF}"/>
    </ac:deMkLst>
    <p188:txBody>
      <a:bodyPr/>
      <a:lstStyle/>
      <a:p>
        <a:r>
          <a:rPr lang="en-AU"/>
          <a:t>This would be better as 6 boxes the 6th box with this …
Once the visa has been approved we will send you the grant notification</a:t>
        </a:r>
      </a:p>
    </p188:txBody>
  </p188:cm>
</p188:cmLst>
</file>

<file path=ppt/comments/modernComment_192_6F23F3C4.xml><?xml version="1.0" encoding="utf-8"?>
<p188:cmLst xmlns:a="http://schemas.openxmlformats.org/drawingml/2006/main" xmlns:r="http://schemas.openxmlformats.org/officeDocument/2006/relationships" xmlns:p188="http://schemas.microsoft.com/office/powerpoint/2018/8/main">
  <p188:cm id="{40337D86-4821-4962-930C-9F4D699274FE}" authorId="{32C72EF9-5CDB-82BA-10E4-ECBAB395F1A6}" created="2022-09-20T23:41:19.483">
    <ac:deMkLst xmlns:ac="http://schemas.microsoft.com/office/drawing/2013/main/command">
      <pc:docMk xmlns:pc="http://schemas.microsoft.com/office/powerpoint/2013/main/command"/>
      <pc:sldMk xmlns:pc="http://schemas.microsoft.com/office/powerpoint/2013/main/command" cId="1864627140" sldId="402"/>
      <ac:spMk id="6" creationId="{237FB8CA-C5F8-C108-0AD4-0587A9A64378}"/>
    </ac:deMkLst>
    <p188:txBody>
      <a:bodyPr/>
      <a:lstStyle/>
      <a:p>
        <a:r>
          <a:rPr lang="en-AU"/>
          <a:t>You will need to state that the stat dec should also include a statement about how they have not committed any crimes and how they are now a "good member of the community" etc
It also seems that he red colour in the text boxes is not from the style guide - but it might just be my screen please check it.
Also the fonts are different across the text boxes - please change the to be the same</a:t>
        </a:r>
      </a:p>
    </p188:txBody>
  </p188:cm>
</p188:cmLst>
</file>

<file path=ppt/comments/modernComment_193_4DA0B5FA.xml><?xml version="1.0" encoding="utf-8"?>
<p188:cmLst xmlns:a="http://schemas.openxmlformats.org/drawingml/2006/main" xmlns:r="http://schemas.openxmlformats.org/officeDocument/2006/relationships" xmlns:p188="http://schemas.microsoft.com/office/powerpoint/2018/8/main">
  <p188:cm id="{E8E45E3D-AA7D-4FE6-8342-46EC5985D6F7}" authorId="{32C72EF9-5CDB-82BA-10E4-ECBAB395F1A6}" created="2022-09-20T23:48:55.757">
    <pc:sldMkLst xmlns:pc="http://schemas.microsoft.com/office/powerpoint/2013/main/command">
      <pc:docMk/>
      <pc:sldMk cId="1302377978" sldId="403"/>
    </pc:sldMkLst>
    <p188:replyLst>
      <p188:reply id="{CB36BD5C-E0AC-4ECF-BC54-D2D81D2A7295}" authorId="{32C72EF9-5CDB-82BA-10E4-ECBAB395F1A6}" created="2022-09-20T23:50:06.178">
        <p188:txBody>
          <a:bodyPr/>
          <a:lstStyle/>
          <a:p>
            <a:r>
              <a:rPr lang="en-AU"/>
              <a:t>Correct the font - to calibri</a:t>
            </a:r>
          </a:p>
        </p188:txBody>
      </p188:reply>
    </p188:replyLst>
    <p188:txBody>
      <a:bodyPr/>
      <a:lstStyle/>
      <a:p>
        <a:r>
          <a:rPr lang="en-AU"/>
          <a:t>In  your notes it says "panic" clinic - change to panel</a:t>
        </a:r>
      </a:p>
    </p188:txBody>
  </p188:cm>
</p188:cmLst>
</file>

<file path=ppt/comments/modernComment_194_DBCB9591.xml><?xml version="1.0" encoding="utf-8"?>
<p188:cmLst xmlns:a="http://schemas.openxmlformats.org/drawingml/2006/main" xmlns:r="http://schemas.openxmlformats.org/officeDocument/2006/relationships" xmlns:p188="http://schemas.microsoft.com/office/powerpoint/2018/8/main">
  <p188:cm id="{FAB9A72E-A486-4B79-977C-84C32E705C5A}" authorId="{32C72EF9-5CDB-82BA-10E4-ECBAB395F1A6}" created="2022-09-20T23:49:36.595">
    <pc:sldMkLst xmlns:pc="http://schemas.microsoft.com/office/powerpoint/2013/main/command">
      <pc:docMk/>
      <pc:sldMk cId="3687552401" sldId="404"/>
    </pc:sldMkLst>
    <p188:replyLst>
      <p188:reply id="{CFC9BE8C-CD2A-4138-9E7F-1CEAC409A75D}" authorId="{32C72EF9-5CDB-82BA-10E4-ECBAB395F1A6}" created="2022-09-20T23:50:20.097">
        <p188:txBody>
          <a:bodyPr/>
          <a:lstStyle/>
          <a:p>
            <a:r>
              <a:rPr lang="en-AU"/>
              <a:t>Correct the fort</a:t>
            </a:r>
          </a:p>
        </p188:txBody>
      </p188:reply>
    </p188:replyLst>
    <p188:txBody>
      <a:bodyPr/>
      <a:lstStyle/>
      <a:p>
        <a:r>
          <a:rPr lang="en-AU"/>
          <a:t>You may want t add in your notes/speaking that they should allow extra time if this is the case</a:t>
        </a:r>
      </a:p>
    </p188:txBody>
  </p188:cm>
</p188:cmLst>
</file>

<file path=ppt/comments/modernComment_195_4E6EFDD3.xml><?xml version="1.0" encoding="utf-8"?>
<p188:cmLst xmlns:a="http://schemas.openxmlformats.org/drawingml/2006/main" xmlns:r="http://schemas.openxmlformats.org/officeDocument/2006/relationships" xmlns:p188="http://schemas.microsoft.com/office/powerpoint/2018/8/main">
  <p188:cm id="{CE079AC6-5423-4EE8-9C86-F91AB05BD29D}" authorId="{32C72EF9-5CDB-82BA-10E4-ECBAB395F1A6}" created="2022-09-20T23:51:30.228">
    <ac:txMkLst xmlns:ac="http://schemas.microsoft.com/office/drawing/2013/main/command">
      <pc:docMk xmlns:pc="http://schemas.microsoft.com/office/powerpoint/2013/main/command"/>
      <pc:sldMk xmlns:pc="http://schemas.microsoft.com/office/powerpoint/2013/main/command" cId="1315896787" sldId="405"/>
      <ac:spMk id="3" creationId="{D636CDA3-8F77-F36D-B1AA-DAD7DE292DD0}"/>
      <ac:txMk cp="44" len="132">
        <ac:context len="178" hash="959799452"/>
      </ac:txMk>
    </ac:txMkLst>
    <p188:pos x="7152616" y="593336"/>
    <p188:txBody>
      <a:bodyPr/>
      <a:lstStyle/>
      <a:p>
        <a:r>
          <a:rPr lang="en-AU"/>
          <a:t>Change the font and rearrange the slide
Put a link to the website guide in the slide 
</a:t>
        </a:r>
      </a:p>
    </p188:txBody>
  </p188:cm>
</p188:cmLst>
</file>

<file path=ppt/comments/modernComment_196_2F7DADDC.xml><?xml version="1.0" encoding="utf-8"?>
<p188:cmLst xmlns:a="http://schemas.openxmlformats.org/drawingml/2006/main" xmlns:r="http://schemas.openxmlformats.org/officeDocument/2006/relationships" xmlns:p188="http://schemas.microsoft.com/office/powerpoint/2018/8/main">
  <p188:cm id="{DD41CC4E-CF37-4C9D-8353-2B57F0752022}" authorId="{32C72EF9-5CDB-82BA-10E4-ECBAB395F1A6}" created="2022-09-21T00:19:12.081">
    <ac:deMkLst xmlns:ac="http://schemas.microsoft.com/office/drawing/2013/main/command">
      <pc:docMk xmlns:pc="http://schemas.microsoft.com/office/powerpoint/2013/main/command"/>
      <pc:sldMk xmlns:pc="http://schemas.microsoft.com/office/powerpoint/2013/main/command" cId="796765660" sldId="406"/>
      <ac:spMk id="3" creationId="{D636CDA3-8F77-F36D-B1AA-DAD7DE292DD0}"/>
    </ac:deMkLst>
    <p188:txBody>
      <a:bodyPr/>
      <a:lstStyle/>
      <a:p>
        <a:r>
          <a:rPr lang="en-AU"/>
          <a:t>The heading should be all the same style - ie lowercase etc
</a:t>
        </a:r>
      </a:p>
    </p188:txBody>
  </p188:cm>
</p188:cmLst>
</file>

<file path=ppt/comments/modernComment_1A3_6DB604A2.xml><?xml version="1.0" encoding="utf-8"?>
<p188:cmLst xmlns:a="http://schemas.openxmlformats.org/drawingml/2006/main" xmlns:r="http://schemas.openxmlformats.org/officeDocument/2006/relationships" xmlns:p188="http://schemas.microsoft.com/office/powerpoint/2018/8/main">
  <p188:cm id="{84E95F38-0AE8-4846-9A56-2BA06486E97C}" authorId="{32C72EF9-5CDB-82BA-10E4-ECBAB395F1A6}" created="2022-09-21T00:38:10.099">
    <pc:sldMkLst xmlns:pc="http://schemas.microsoft.com/office/powerpoint/2013/main/command">
      <pc:docMk/>
      <pc:sldMk cId="1840645282" sldId="419"/>
    </pc:sldMkLst>
    <p188:txBody>
      <a:bodyPr/>
      <a:lstStyle/>
      <a:p>
        <a:r>
          <a:rPr lang="en-AU"/>
          <a:t>Remember to emphasise adding all events here eg when there are different companies in the same invite.- </a:t>
        </a:r>
      </a:p>
    </p188:txBody>
  </p188:cm>
</p188:cmLst>
</file>

<file path=ppt/comments/modernComment_1A6_EB3ED68D.xml><?xml version="1.0" encoding="utf-8"?>
<p188:cmLst xmlns:a="http://schemas.openxmlformats.org/drawingml/2006/main" xmlns:r="http://schemas.openxmlformats.org/officeDocument/2006/relationships" xmlns:p188="http://schemas.microsoft.com/office/powerpoint/2018/8/main">
  <p188:cm id="{30E005D0-CB8C-4519-BFFD-97101C51607F}" authorId="{32C72EF9-5CDB-82BA-10E4-ECBAB395F1A6}" created="2022-09-21T00:39:55.433">
    <pc:sldMkLst xmlns:pc="http://schemas.microsoft.com/office/powerpoint/2013/main/command">
      <pc:docMk/>
      <pc:sldMk cId="3946763917" sldId="422"/>
    </pc:sldMkLst>
    <p188:txBody>
      <a:bodyPr/>
      <a:lstStyle/>
      <a:p>
        <a:r>
          <a:rPr lang="en-AU"/>
          <a:t>In this box the applicant can just write "refer to contract"</a:t>
        </a:r>
      </a:p>
    </p188:txBody>
  </p188:cm>
</p188:cmLst>
</file>

<file path=ppt/comments/modernComment_1A9_A6CA640D.xml><?xml version="1.0" encoding="utf-8"?>
<p188:cmLst xmlns:a="http://schemas.openxmlformats.org/drawingml/2006/main" xmlns:r="http://schemas.openxmlformats.org/officeDocument/2006/relationships" xmlns:p188="http://schemas.microsoft.com/office/powerpoint/2018/8/main">
  <p188:cm id="{5C8EEF3E-5F52-4CB9-A1D4-0CB4412F85D3}" authorId="{32C72EF9-5CDB-82BA-10E4-ECBAB395F1A6}" created="2022-09-21T00:41:05.012">
    <pc:sldMkLst xmlns:pc="http://schemas.microsoft.com/office/powerpoint/2013/main/command">
      <pc:docMk/>
      <pc:sldMk cId="2798281741" sldId="425"/>
    </pc:sldMkLst>
    <p188:txBody>
      <a:bodyPr/>
      <a:lstStyle/>
      <a:p>
        <a:r>
          <a:rPr lang="en-AU"/>
          <a:t>Remember to say and include that there is a list of countries which do not need health insurance due to medicare reciprocal rights</a:t>
        </a:r>
      </a:p>
    </p188:txBody>
  </p188:cm>
</p188:cmLst>
</file>

<file path=ppt/comments/modernComment_1B0_E3420042.xml><?xml version="1.0" encoding="utf-8"?>
<p188:cmLst xmlns:a="http://schemas.openxmlformats.org/drawingml/2006/main" xmlns:r="http://schemas.openxmlformats.org/officeDocument/2006/relationships" xmlns:p188="http://schemas.microsoft.com/office/powerpoint/2018/8/main">
  <p188:cm id="{6CA2BFC2-CB02-4F87-ACDD-E35D22AFF31E}" authorId="{32C72EF9-5CDB-82BA-10E4-ECBAB395F1A6}" created="2022-09-21T00:43:12.713">
    <ac:deMkLst xmlns:ac="http://schemas.microsoft.com/office/drawing/2013/main/command">
      <pc:docMk xmlns:pc="http://schemas.microsoft.com/office/powerpoint/2013/main/command"/>
      <pc:sldMk xmlns:pc="http://schemas.microsoft.com/office/powerpoint/2013/main/command" cId="3812753474" sldId="432"/>
      <ac:picMk id="4" creationId="{AF15CF99-7F0C-4F86-8708-4FDA68C7FC36}"/>
    </ac:deMkLst>
    <p188:txBody>
      <a:bodyPr/>
      <a:lstStyle/>
      <a:p>
        <a:r>
          <a:rPr lang="en-AU"/>
          <a:t>Will you then reshow the letter of invite and point out where the mistakes are made?
As you said already don’t forget to add when more than one company is inviting a group/person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DFD11-96D1-4595-8EAE-FDCF31C90811}" type="datetimeFigureOut">
              <a:rPr lang="en-AU" smtClean="0"/>
              <a:t>10/10/2022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4BA03-006D-4C3D-BD7D-97429A49E4ED}" type="slidenum">
              <a:rPr lang="en-AU" smtClean="0"/>
              <a:t>‹#›</a:t>
            </a:fld>
            <a:endParaRPr lang="en-AU"/>
          </a:p>
        </p:txBody>
      </p:sp>
    </p:spTree>
    <p:extLst>
      <p:ext uri="{BB962C8B-B14F-4D97-AF65-F5344CB8AC3E}">
        <p14:creationId xmlns:p14="http://schemas.microsoft.com/office/powerpoint/2010/main" val="3656739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a:t>
            </a:fld>
            <a:endParaRPr lang="en-AU"/>
          </a:p>
        </p:txBody>
      </p:sp>
    </p:spTree>
    <p:extLst>
      <p:ext uri="{BB962C8B-B14F-4D97-AF65-F5344CB8AC3E}">
        <p14:creationId xmlns:p14="http://schemas.microsoft.com/office/powerpoint/2010/main" val="361628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800"/>
              </a:spcBef>
              <a:spcAft>
                <a:spcPts val="0"/>
              </a:spcAft>
            </a:pPr>
            <a:r>
              <a:rPr lang="en-US" sz="1800" b="0" i="0" u="none" strike="noStrike" dirty="0">
                <a:solidFill>
                  <a:srgbClr val="333333"/>
                </a:solidFill>
                <a:effectLst/>
                <a:latin typeface="Arial" panose="020B0604020202020204" pitchFamily="34" charset="0"/>
              </a:rPr>
              <a:t>We ask that you please provide us with the documentation 6 weeks prior to your applicant's departure.</a:t>
            </a:r>
          </a:p>
          <a:p>
            <a:pPr rtl="0">
              <a:spcBef>
                <a:spcPts val="1800"/>
              </a:spcBef>
              <a:spcAft>
                <a:spcPts val="0"/>
              </a:spcAft>
            </a:pPr>
            <a:r>
              <a:rPr lang="en-US" sz="1800" b="1" i="0" u="none" strike="noStrike" dirty="0">
                <a:solidFill>
                  <a:srgbClr val="333333"/>
                </a:solidFill>
                <a:effectLst/>
                <a:latin typeface="Arial" panose="020B0604020202020204" pitchFamily="34" charset="0"/>
              </a:rPr>
              <a:t> (If your applicant has character/health issues or may requires biometrics, allow an additional 4 weeks for the processing of the application )</a:t>
            </a:r>
          </a:p>
          <a:p>
            <a:pPr rtl="0">
              <a:spcBef>
                <a:spcPts val="1800"/>
              </a:spcBef>
              <a:spcAft>
                <a:spcPts val="0"/>
              </a:spcAft>
            </a:pPr>
            <a:endParaRPr lang="en-US" b="0" dirty="0">
              <a:effectLst/>
            </a:endParaRPr>
          </a:p>
          <a:p>
            <a:pPr rtl="0" fontAlgn="base">
              <a:spcBef>
                <a:spcPts val="180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You will need to provide us with the following documents </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A completed 956A form signed by each Applicant</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A signed Letter of Invitation on your </a:t>
            </a:r>
            <a:r>
              <a:rPr lang="en-US" sz="1800" b="0" i="0" u="none" strike="noStrike" dirty="0" err="1">
                <a:solidFill>
                  <a:srgbClr val="333333"/>
                </a:solidFill>
                <a:effectLst/>
                <a:latin typeface="Arial" panose="020B0604020202020204" pitchFamily="34" charset="0"/>
              </a:rPr>
              <a:t>organisation’s</a:t>
            </a:r>
            <a:r>
              <a:rPr lang="en-US" sz="1800" b="0" i="0" u="none" strike="noStrike" dirty="0">
                <a:solidFill>
                  <a:srgbClr val="333333"/>
                </a:solidFill>
                <a:effectLst/>
                <a:latin typeface="Arial" panose="020B0604020202020204" pitchFamily="34" charset="0"/>
              </a:rPr>
              <a:t> letterhead</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 A completed NEB statement (Net Employment Benefit Statement)</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A contract of employment/performing contract</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A clear scan of each Applicant’s passport photo page</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A personnel list that includes each Applicant’s name and role</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Travel/insurance documents providing evidence of cover (in English)</a:t>
            </a:r>
          </a:p>
          <a:p>
            <a:pPr rtl="0" fontAlgn="base">
              <a:spcBef>
                <a:spcPts val="0"/>
              </a:spcBef>
              <a:spcAft>
                <a:spcPts val="0"/>
              </a:spcAft>
              <a:buFont typeface="Arial" panose="020B0604020202020204" pitchFamily="34" charset="0"/>
              <a:buChar char="•"/>
            </a:pPr>
            <a:r>
              <a:rPr lang="en-US" sz="1800" b="0" i="0" u="none" strike="noStrike" dirty="0">
                <a:solidFill>
                  <a:srgbClr val="333333"/>
                </a:solidFill>
                <a:effectLst/>
                <a:latin typeface="Arial" panose="020B0604020202020204" pitchFamily="34" charset="0"/>
              </a:rPr>
              <a:t>Where relevant, a 1229 parental consent form if accompanying family members are under 18 years of age.</a:t>
            </a:r>
          </a:p>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11</a:t>
            </a:fld>
            <a:endParaRPr lang="en-AU"/>
          </a:p>
        </p:txBody>
      </p:sp>
    </p:spTree>
    <p:extLst>
      <p:ext uri="{BB962C8B-B14F-4D97-AF65-F5344CB8AC3E}">
        <p14:creationId xmlns:p14="http://schemas.microsoft.com/office/powerpoint/2010/main" val="2311439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12</a:t>
            </a:fld>
            <a:endParaRPr lang="en-AU"/>
          </a:p>
        </p:txBody>
      </p:sp>
    </p:spTree>
    <p:extLst>
      <p:ext uri="{BB962C8B-B14F-4D97-AF65-F5344CB8AC3E}">
        <p14:creationId xmlns:p14="http://schemas.microsoft.com/office/powerpoint/2010/main" val="194156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13</a:t>
            </a:fld>
            <a:endParaRPr lang="en-AU"/>
          </a:p>
        </p:txBody>
      </p:sp>
    </p:spTree>
    <p:extLst>
      <p:ext uri="{BB962C8B-B14F-4D97-AF65-F5344CB8AC3E}">
        <p14:creationId xmlns:p14="http://schemas.microsoft.com/office/powerpoint/2010/main" val="3814482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14</a:t>
            </a:fld>
            <a:endParaRPr lang="en-AU"/>
          </a:p>
        </p:txBody>
      </p:sp>
    </p:spTree>
    <p:extLst>
      <p:ext uri="{BB962C8B-B14F-4D97-AF65-F5344CB8AC3E}">
        <p14:creationId xmlns:p14="http://schemas.microsoft.com/office/powerpoint/2010/main" val="47593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15</a:t>
            </a:fld>
            <a:endParaRPr lang="en-AU"/>
          </a:p>
        </p:txBody>
      </p:sp>
    </p:spTree>
    <p:extLst>
      <p:ext uri="{BB962C8B-B14F-4D97-AF65-F5344CB8AC3E}">
        <p14:creationId xmlns:p14="http://schemas.microsoft.com/office/powerpoint/2010/main" val="423171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16</a:t>
            </a:fld>
            <a:endParaRPr lang="en-AU"/>
          </a:p>
        </p:txBody>
      </p:sp>
    </p:spTree>
    <p:extLst>
      <p:ext uri="{BB962C8B-B14F-4D97-AF65-F5344CB8AC3E}">
        <p14:creationId xmlns:p14="http://schemas.microsoft.com/office/powerpoint/2010/main" val="2331399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17</a:t>
            </a:fld>
            <a:endParaRPr lang="en-AU"/>
          </a:p>
        </p:txBody>
      </p:sp>
    </p:spTree>
    <p:extLst>
      <p:ext uri="{BB962C8B-B14F-4D97-AF65-F5344CB8AC3E}">
        <p14:creationId xmlns:p14="http://schemas.microsoft.com/office/powerpoint/2010/main" val="194991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18</a:t>
            </a:fld>
            <a:endParaRPr lang="en-AU"/>
          </a:p>
        </p:txBody>
      </p:sp>
    </p:spTree>
    <p:extLst>
      <p:ext uri="{BB962C8B-B14F-4D97-AF65-F5344CB8AC3E}">
        <p14:creationId xmlns:p14="http://schemas.microsoft.com/office/powerpoint/2010/main" val="2792886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19</a:t>
            </a:fld>
            <a:endParaRPr lang="en-AU"/>
          </a:p>
        </p:txBody>
      </p:sp>
    </p:spTree>
    <p:extLst>
      <p:ext uri="{BB962C8B-B14F-4D97-AF65-F5344CB8AC3E}">
        <p14:creationId xmlns:p14="http://schemas.microsoft.com/office/powerpoint/2010/main" val="3884011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20</a:t>
            </a:fld>
            <a:endParaRPr lang="en-AU"/>
          </a:p>
        </p:txBody>
      </p:sp>
    </p:spTree>
    <p:extLst>
      <p:ext uri="{BB962C8B-B14F-4D97-AF65-F5344CB8AC3E}">
        <p14:creationId xmlns:p14="http://schemas.microsoft.com/office/powerpoint/2010/main" val="168705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DDE7C6-4672-46CB-923A-A4FAC522955B}" type="slidenum">
              <a:rPr lang="en-AU" smtClean="0"/>
              <a:t>2</a:t>
            </a:fld>
            <a:endParaRPr lang="en-AU"/>
          </a:p>
        </p:txBody>
      </p:sp>
    </p:spTree>
    <p:extLst>
      <p:ext uri="{BB962C8B-B14F-4D97-AF65-F5344CB8AC3E}">
        <p14:creationId xmlns:p14="http://schemas.microsoft.com/office/powerpoint/2010/main" val="1843566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21</a:t>
            </a:fld>
            <a:endParaRPr lang="en-AU"/>
          </a:p>
        </p:txBody>
      </p:sp>
    </p:spTree>
    <p:extLst>
      <p:ext uri="{BB962C8B-B14F-4D97-AF65-F5344CB8AC3E}">
        <p14:creationId xmlns:p14="http://schemas.microsoft.com/office/powerpoint/2010/main" val="140305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22</a:t>
            </a:fld>
            <a:endParaRPr lang="en-AU"/>
          </a:p>
        </p:txBody>
      </p:sp>
    </p:spTree>
    <p:extLst>
      <p:ext uri="{BB962C8B-B14F-4D97-AF65-F5344CB8AC3E}">
        <p14:creationId xmlns:p14="http://schemas.microsoft.com/office/powerpoint/2010/main" val="2808075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23</a:t>
            </a:fld>
            <a:endParaRPr lang="en-AU"/>
          </a:p>
        </p:txBody>
      </p:sp>
    </p:spTree>
    <p:extLst>
      <p:ext uri="{BB962C8B-B14F-4D97-AF65-F5344CB8AC3E}">
        <p14:creationId xmlns:p14="http://schemas.microsoft.com/office/powerpoint/2010/main" val="2122841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24</a:t>
            </a:fld>
            <a:endParaRPr lang="en-AU"/>
          </a:p>
        </p:txBody>
      </p:sp>
    </p:spTree>
    <p:extLst>
      <p:ext uri="{BB962C8B-B14F-4D97-AF65-F5344CB8AC3E}">
        <p14:creationId xmlns:p14="http://schemas.microsoft.com/office/powerpoint/2010/main" val="393697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25</a:t>
            </a:fld>
            <a:endParaRPr lang="en-AU"/>
          </a:p>
        </p:txBody>
      </p:sp>
    </p:spTree>
    <p:extLst>
      <p:ext uri="{BB962C8B-B14F-4D97-AF65-F5344CB8AC3E}">
        <p14:creationId xmlns:p14="http://schemas.microsoft.com/office/powerpoint/2010/main" val="3831651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26</a:t>
            </a:fld>
            <a:endParaRPr lang="en-AU"/>
          </a:p>
        </p:txBody>
      </p:sp>
    </p:spTree>
    <p:extLst>
      <p:ext uri="{BB962C8B-B14F-4D97-AF65-F5344CB8AC3E}">
        <p14:creationId xmlns:p14="http://schemas.microsoft.com/office/powerpoint/2010/main" val="1193863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27</a:t>
            </a:fld>
            <a:endParaRPr lang="en-AU"/>
          </a:p>
        </p:txBody>
      </p:sp>
    </p:spTree>
    <p:extLst>
      <p:ext uri="{BB962C8B-B14F-4D97-AF65-F5344CB8AC3E}">
        <p14:creationId xmlns:p14="http://schemas.microsoft.com/office/powerpoint/2010/main" val="3331738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28</a:t>
            </a:fld>
            <a:endParaRPr lang="en-AU"/>
          </a:p>
        </p:txBody>
      </p:sp>
    </p:spTree>
    <p:extLst>
      <p:ext uri="{BB962C8B-B14F-4D97-AF65-F5344CB8AC3E}">
        <p14:creationId xmlns:p14="http://schemas.microsoft.com/office/powerpoint/2010/main" val="871623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
              </a:spcBef>
            </a:pPr>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29</a:t>
            </a:fld>
            <a:endParaRPr lang="en-AU"/>
          </a:p>
        </p:txBody>
      </p:sp>
    </p:spTree>
    <p:extLst>
      <p:ext uri="{BB962C8B-B14F-4D97-AF65-F5344CB8AC3E}">
        <p14:creationId xmlns:p14="http://schemas.microsoft.com/office/powerpoint/2010/main" val="1836961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30</a:t>
            </a:fld>
            <a:endParaRPr lang="en-AU"/>
          </a:p>
        </p:txBody>
      </p:sp>
    </p:spTree>
    <p:extLst>
      <p:ext uri="{BB962C8B-B14F-4D97-AF65-F5344CB8AC3E}">
        <p14:creationId xmlns:p14="http://schemas.microsoft.com/office/powerpoint/2010/main" val="140424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a:t>
            </a:fld>
            <a:endParaRPr lang="en-AU"/>
          </a:p>
        </p:txBody>
      </p:sp>
    </p:spTree>
    <p:extLst>
      <p:ext uri="{BB962C8B-B14F-4D97-AF65-F5344CB8AC3E}">
        <p14:creationId xmlns:p14="http://schemas.microsoft.com/office/powerpoint/2010/main" val="1189548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31</a:t>
            </a:fld>
            <a:endParaRPr lang="en-AU"/>
          </a:p>
        </p:txBody>
      </p:sp>
    </p:spTree>
    <p:extLst>
      <p:ext uri="{BB962C8B-B14F-4D97-AF65-F5344CB8AC3E}">
        <p14:creationId xmlns:p14="http://schemas.microsoft.com/office/powerpoint/2010/main" val="4184776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32</a:t>
            </a:fld>
            <a:endParaRPr lang="en-AU"/>
          </a:p>
        </p:txBody>
      </p:sp>
    </p:spTree>
    <p:extLst>
      <p:ext uri="{BB962C8B-B14F-4D97-AF65-F5344CB8AC3E}">
        <p14:creationId xmlns:p14="http://schemas.microsoft.com/office/powerpoint/2010/main" val="367970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33</a:t>
            </a:fld>
            <a:endParaRPr lang="en-AU"/>
          </a:p>
        </p:txBody>
      </p:sp>
    </p:spTree>
    <p:extLst>
      <p:ext uri="{BB962C8B-B14F-4D97-AF65-F5344CB8AC3E}">
        <p14:creationId xmlns:p14="http://schemas.microsoft.com/office/powerpoint/2010/main" val="2617336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34</a:t>
            </a:fld>
            <a:endParaRPr lang="en-AU"/>
          </a:p>
        </p:txBody>
      </p:sp>
    </p:spTree>
    <p:extLst>
      <p:ext uri="{BB962C8B-B14F-4D97-AF65-F5344CB8AC3E}">
        <p14:creationId xmlns:p14="http://schemas.microsoft.com/office/powerpoint/2010/main" val="2377426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35</a:t>
            </a:fld>
            <a:endParaRPr lang="en-AU"/>
          </a:p>
        </p:txBody>
      </p:sp>
    </p:spTree>
    <p:extLst>
      <p:ext uri="{BB962C8B-B14F-4D97-AF65-F5344CB8AC3E}">
        <p14:creationId xmlns:p14="http://schemas.microsoft.com/office/powerpoint/2010/main" val="904080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36</a:t>
            </a:fld>
            <a:endParaRPr lang="en-AU"/>
          </a:p>
        </p:txBody>
      </p:sp>
    </p:spTree>
    <p:extLst>
      <p:ext uri="{BB962C8B-B14F-4D97-AF65-F5344CB8AC3E}">
        <p14:creationId xmlns:p14="http://schemas.microsoft.com/office/powerpoint/2010/main" val="383223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1156335">
              <a:lnSpc>
                <a:spcPct val="150000"/>
              </a:lnSpc>
              <a:spcAft>
                <a:spcPts val="0"/>
              </a:spcAft>
            </a:pPr>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37</a:t>
            </a:fld>
            <a:endParaRPr lang="en-AU"/>
          </a:p>
        </p:txBody>
      </p:sp>
    </p:spTree>
    <p:extLst>
      <p:ext uri="{BB962C8B-B14F-4D97-AF65-F5344CB8AC3E}">
        <p14:creationId xmlns:p14="http://schemas.microsoft.com/office/powerpoint/2010/main" val="1801306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38</a:t>
            </a:fld>
            <a:endParaRPr lang="en-AU"/>
          </a:p>
        </p:txBody>
      </p:sp>
    </p:spTree>
    <p:extLst>
      <p:ext uri="{BB962C8B-B14F-4D97-AF65-F5344CB8AC3E}">
        <p14:creationId xmlns:p14="http://schemas.microsoft.com/office/powerpoint/2010/main" val="71974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39</a:t>
            </a:fld>
            <a:endParaRPr lang="en-AU"/>
          </a:p>
        </p:txBody>
      </p:sp>
    </p:spTree>
    <p:extLst>
      <p:ext uri="{BB962C8B-B14F-4D97-AF65-F5344CB8AC3E}">
        <p14:creationId xmlns:p14="http://schemas.microsoft.com/office/powerpoint/2010/main" val="2035993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40</a:t>
            </a:fld>
            <a:endParaRPr lang="en-AU"/>
          </a:p>
        </p:txBody>
      </p:sp>
    </p:spTree>
    <p:extLst>
      <p:ext uri="{BB962C8B-B14F-4D97-AF65-F5344CB8AC3E}">
        <p14:creationId xmlns:p14="http://schemas.microsoft.com/office/powerpoint/2010/main" val="340941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a:t>
            </a:fld>
            <a:endParaRPr lang="en-AU"/>
          </a:p>
        </p:txBody>
      </p:sp>
    </p:spTree>
    <p:extLst>
      <p:ext uri="{BB962C8B-B14F-4D97-AF65-F5344CB8AC3E}">
        <p14:creationId xmlns:p14="http://schemas.microsoft.com/office/powerpoint/2010/main" val="232609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41</a:t>
            </a:fld>
            <a:endParaRPr lang="en-AU"/>
          </a:p>
        </p:txBody>
      </p:sp>
    </p:spTree>
    <p:extLst>
      <p:ext uri="{BB962C8B-B14F-4D97-AF65-F5344CB8AC3E}">
        <p14:creationId xmlns:p14="http://schemas.microsoft.com/office/powerpoint/2010/main" val="1848901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42</a:t>
            </a:fld>
            <a:endParaRPr lang="en-AU"/>
          </a:p>
        </p:txBody>
      </p:sp>
    </p:spTree>
    <p:extLst>
      <p:ext uri="{BB962C8B-B14F-4D97-AF65-F5344CB8AC3E}">
        <p14:creationId xmlns:p14="http://schemas.microsoft.com/office/powerpoint/2010/main" val="1807773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43</a:t>
            </a:fld>
            <a:endParaRPr lang="en-AU"/>
          </a:p>
        </p:txBody>
      </p:sp>
    </p:spTree>
    <p:extLst>
      <p:ext uri="{BB962C8B-B14F-4D97-AF65-F5344CB8AC3E}">
        <p14:creationId xmlns:p14="http://schemas.microsoft.com/office/powerpoint/2010/main" val="1710664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44</a:t>
            </a:fld>
            <a:endParaRPr lang="en-AU"/>
          </a:p>
        </p:txBody>
      </p:sp>
    </p:spTree>
    <p:extLst>
      <p:ext uri="{BB962C8B-B14F-4D97-AF65-F5344CB8AC3E}">
        <p14:creationId xmlns:p14="http://schemas.microsoft.com/office/powerpoint/2010/main" val="1166085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45</a:t>
            </a:fld>
            <a:endParaRPr lang="en-AU"/>
          </a:p>
        </p:txBody>
      </p:sp>
    </p:spTree>
    <p:extLst>
      <p:ext uri="{BB962C8B-B14F-4D97-AF65-F5344CB8AC3E}">
        <p14:creationId xmlns:p14="http://schemas.microsoft.com/office/powerpoint/2010/main" val="655483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46</a:t>
            </a:fld>
            <a:endParaRPr lang="en-AU"/>
          </a:p>
        </p:txBody>
      </p:sp>
    </p:spTree>
    <p:extLst>
      <p:ext uri="{BB962C8B-B14F-4D97-AF65-F5344CB8AC3E}">
        <p14:creationId xmlns:p14="http://schemas.microsoft.com/office/powerpoint/2010/main" val="1748626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47</a:t>
            </a:fld>
            <a:endParaRPr lang="en-AU"/>
          </a:p>
        </p:txBody>
      </p:sp>
    </p:spTree>
    <p:extLst>
      <p:ext uri="{BB962C8B-B14F-4D97-AF65-F5344CB8AC3E}">
        <p14:creationId xmlns:p14="http://schemas.microsoft.com/office/powerpoint/2010/main" val="226786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6</a:t>
            </a:fld>
            <a:endParaRPr lang="en-AU"/>
          </a:p>
        </p:txBody>
      </p:sp>
    </p:spTree>
    <p:extLst>
      <p:ext uri="{BB962C8B-B14F-4D97-AF65-F5344CB8AC3E}">
        <p14:creationId xmlns:p14="http://schemas.microsoft.com/office/powerpoint/2010/main" val="100291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7</a:t>
            </a:fld>
            <a:endParaRPr lang="en-AU"/>
          </a:p>
        </p:txBody>
      </p:sp>
    </p:spTree>
    <p:extLst>
      <p:ext uri="{BB962C8B-B14F-4D97-AF65-F5344CB8AC3E}">
        <p14:creationId xmlns:p14="http://schemas.microsoft.com/office/powerpoint/2010/main" val="1517712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800"/>
              </a:spcBef>
              <a:spcAft>
                <a:spcPts val="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8</a:t>
            </a:fld>
            <a:endParaRPr lang="en-AU"/>
          </a:p>
        </p:txBody>
      </p:sp>
    </p:spTree>
    <p:extLst>
      <p:ext uri="{BB962C8B-B14F-4D97-AF65-F5344CB8AC3E}">
        <p14:creationId xmlns:p14="http://schemas.microsoft.com/office/powerpoint/2010/main" val="402507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9</a:t>
            </a:fld>
            <a:endParaRPr lang="en-AU"/>
          </a:p>
        </p:txBody>
      </p:sp>
    </p:spTree>
    <p:extLst>
      <p:ext uri="{BB962C8B-B14F-4D97-AF65-F5344CB8AC3E}">
        <p14:creationId xmlns:p14="http://schemas.microsoft.com/office/powerpoint/2010/main" val="107787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744BA03-006D-4C3D-BD7D-97429A49E4ED}" type="slidenum">
              <a:rPr lang="en-AU" smtClean="0"/>
              <a:t>10</a:t>
            </a:fld>
            <a:endParaRPr lang="en-AU"/>
          </a:p>
        </p:txBody>
      </p:sp>
    </p:spTree>
    <p:extLst>
      <p:ext uri="{BB962C8B-B14F-4D97-AF65-F5344CB8AC3E}">
        <p14:creationId xmlns:p14="http://schemas.microsoft.com/office/powerpoint/2010/main" val="348535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001D7A-350D-E24A-9E3A-45E7DF7A3682}"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278729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001D7A-350D-E24A-9E3A-45E7DF7A3682}"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1258246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001D7A-350D-E24A-9E3A-45E7DF7A3682}"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2713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001D7A-350D-E24A-9E3A-45E7DF7A3682}"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350914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001D7A-350D-E24A-9E3A-45E7DF7A3682}"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1748480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001D7A-350D-E24A-9E3A-45E7DF7A3682}"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110329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001D7A-350D-E24A-9E3A-45E7DF7A3682}"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47180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001D7A-350D-E24A-9E3A-45E7DF7A3682}" type="datetimeFigureOut">
              <a:rPr lang="en-US" smtClean="0"/>
              <a:t>10/10/2022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428212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001D7A-350D-E24A-9E3A-45E7DF7A3682}" type="datetimeFigureOut">
              <a:rPr lang="en-US" smtClean="0"/>
              <a:t>10/10/2022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287175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001D7A-350D-E24A-9E3A-45E7DF7A3682}"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136433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001D7A-350D-E24A-9E3A-45E7DF7A3682}"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3A876-3139-F341-8BEE-732572242BC2}" type="slidenum">
              <a:rPr lang="en-US" smtClean="0"/>
              <a:t>‹#›</a:t>
            </a:fld>
            <a:endParaRPr lang="en-US"/>
          </a:p>
        </p:txBody>
      </p:sp>
    </p:spTree>
    <p:extLst>
      <p:ext uri="{BB962C8B-B14F-4D97-AF65-F5344CB8AC3E}">
        <p14:creationId xmlns:p14="http://schemas.microsoft.com/office/powerpoint/2010/main" val="261541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001D7A-350D-E24A-9E3A-45E7DF7A3682}" type="datetimeFigureOut">
              <a:rPr lang="en-US" smtClean="0"/>
              <a:t>10/10/2022</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3A876-3139-F341-8BEE-732572242BC2}" type="slidenum">
              <a:rPr lang="en-US" smtClean="0"/>
              <a:t>‹#›</a:t>
            </a:fld>
            <a:endParaRPr lang="en-US"/>
          </a:p>
        </p:txBody>
      </p:sp>
    </p:spTree>
    <p:extLst>
      <p:ext uri="{BB962C8B-B14F-4D97-AF65-F5344CB8AC3E}">
        <p14:creationId xmlns:p14="http://schemas.microsoft.com/office/powerpoint/2010/main" val="633575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microsoft.com/office/2018/10/relationships/comments" Target="../comments/modernComment_192_6F23F3C4.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microsoft.com/office/2018/10/relationships/comments" Target="../comments/modernComment_193_4DA0B5FA.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immi.homeaffairs.gov.au/help-support/meeting-our-requirements/health/what-health-examinations-you-need" TargetMode="Externa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microsoft.com/office/2018/10/relationships/comments" Target="../comments/modernComment_194_DBCB9591.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microsoft.com/office/2018/10/relationships/comments" Target="../comments/modernComment_195_4E6EFDD3.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microsoft.com/office/2018/10/relationships/comments" Target="../comments/modernComment_190_E6110638.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196_2F7DADDC.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A3_6DB604A2.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A6_EB3ED68D.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A9_A6CA640D.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16_8BDE0C44.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B0_E3420042.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microsoft.com/office/2018/10/relationships/comments" Target="../comments/modernComment_115_4A9BE7D6.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4_37A27F4C.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790 LPA Powerpoint template FA3_HR - p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5" name="TextBox 4"/>
          <p:cNvSpPr txBox="1"/>
          <p:nvPr/>
        </p:nvSpPr>
        <p:spPr>
          <a:xfrm>
            <a:off x="616805" y="1911708"/>
            <a:ext cx="3369042" cy="2215991"/>
          </a:xfrm>
          <a:prstGeom prst="rect">
            <a:avLst/>
          </a:prstGeom>
          <a:noFill/>
        </p:spPr>
        <p:txBody>
          <a:bodyPr wrap="square" rtlCol="0">
            <a:spAutoFit/>
          </a:bodyPr>
          <a:lstStyle/>
          <a:p>
            <a:r>
              <a:rPr lang="en-US" sz="4600" b="1" dirty="0">
                <a:solidFill>
                  <a:schemeClr val="bg1"/>
                </a:solidFill>
                <a:latin typeface="Calibri" panose="020F0502020204030204" pitchFamily="34" charset="0"/>
                <a:cs typeface="Calibri" panose="020F0502020204030204" pitchFamily="34" charset="0"/>
              </a:rPr>
              <a:t>LPA Immigration Services</a:t>
            </a:r>
          </a:p>
        </p:txBody>
      </p:sp>
    </p:spTree>
    <p:extLst>
      <p:ext uri="{BB962C8B-B14F-4D97-AF65-F5344CB8AC3E}">
        <p14:creationId xmlns:p14="http://schemas.microsoft.com/office/powerpoint/2010/main" val="339344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2" name="Picture 1" descr="16790 LPA Powerpoint template FA_HR-3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4" name="TextBox 3"/>
          <p:cNvSpPr txBox="1"/>
          <p:nvPr/>
        </p:nvSpPr>
        <p:spPr>
          <a:xfrm>
            <a:off x="6305428" y="2784825"/>
            <a:ext cx="5699002" cy="1877437"/>
          </a:xfrm>
          <a:prstGeom prst="rect">
            <a:avLst/>
          </a:prstGeom>
          <a:noFill/>
        </p:spPr>
        <p:txBody>
          <a:bodyPr wrap="square" rtlCol="0">
            <a:spAutoFit/>
          </a:bodyPr>
          <a:lstStyle/>
          <a:p>
            <a:r>
              <a:rPr lang="en-GB" sz="4000" b="1" dirty="0">
                <a:solidFill>
                  <a:schemeClr val="bg1"/>
                </a:solidFill>
                <a:latin typeface="+mj-lt"/>
                <a:ea typeface="+mn-lt"/>
                <a:cs typeface="Arial" panose="020B0604020202020204" pitchFamily="34" charset="0"/>
              </a:rPr>
              <a:t>3. What LPA needs from members for a 408 Visa? </a:t>
            </a:r>
          </a:p>
          <a:p>
            <a:endParaRPr lang="en-US" sz="3600" b="1" dirty="0">
              <a:solidFill>
                <a:schemeClr val="bg1"/>
              </a:solidFill>
              <a:latin typeface="+mj-lt"/>
              <a:cs typeface="Arial"/>
            </a:endParaRPr>
          </a:p>
        </p:txBody>
      </p:sp>
    </p:spTree>
    <p:extLst>
      <p:ext uri="{BB962C8B-B14F-4D97-AF65-F5344CB8AC3E}">
        <p14:creationId xmlns:p14="http://schemas.microsoft.com/office/powerpoint/2010/main" val="141000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2" name="TextBox 1">
            <a:extLst>
              <a:ext uri="{FF2B5EF4-FFF2-40B4-BE49-F238E27FC236}">
                <a16:creationId xmlns:a16="http://schemas.microsoft.com/office/drawing/2014/main" id="{13DEA71B-91C3-4C4F-0539-9A2E057C9A2B}"/>
              </a:ext>
            </a:extLst>
          </p:cNvPr>
          <p:cNvSpPr txBox="1"/>
          <p:nvPr/>
        </p:nvSpPr>
        <p:spPr>
          <a:xfrm>
            <a:off x="604107" y="820615"/>
            <a:ext cx="11330717"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Please provide us with documentation </a:t>
            </a:r>
            <a:r>
              <a:rPr lang="en-US" sz="2400" b="1" u="sng" dirty="0"/>
              <a:t>6 WEEKS PRIOR </a:t>
            </a:r>
            <a:r>
              <a:rPr lang="en-US" sz="2400" dirty="0"/>
              <a:t>to the applicant's departure. </a:t>
            </a:r>
            <a:endParaRPr lang="en-AU" sz="2400" dirty="0"/>
          </a:p>
        </p:txBody>
      </p:sp>
      <p:sp>
        <p:nvSpPr>
          <p:cNvPr id="7" name="TextBox 6">
            <a:extLst>
              <a:ext uri="{FF2B5EF4-FFF2-40B4-BE49-F238E27FC236}">
                <a16:creationId xmlns:a16="http://schemas.microsoft.com/office/drawing/2014/main" id="{11E143D4-E469-F98E-5637-544E82EFAA3E}"/>
              </a:ext>
            </a:extLst>
          </p:cNvPr>
          <p:cNvSpPr txBox="1"/>
          <p:nvPr/>
        </p:nvSpPr>
        <p:spPr>
          <a:xfrm>
            <a:off x="688769" y="2364505"/>
            <a:ext cx="9060874" cy="3788858"/>
          </a:xfrm>
          <a:prstGeom prst="rect">
            <a:avLst/>
          </a:prstGeom>
          <a:noFill/>
        </p:spPr>
        <p:txBody>
          <a:bodyPr wrap="square" rtlCol="0">
            <a:spAutoFit/>
          </a:bodyPr>
          <a:lstStyle/>
          <a:p>
            <a:pPr marL="285750" indent="-285750" rtl="0" fontAlgn="base">
              <a:lnSpc>
                <a:spcPct val="150000"/>
              </a:lnSpc>
              <a:spcBef>
                <a:spcPts val="1800"/>
              </a:spcBef>
              <a:spcAft>
                <a:spcPts val="0"/>
              </a:spcAft>
              <a:buFont typeface="Arial" panose="020B0604020202020204" pitchFamily="34" charset="0"/>
              <a:buChar char="•"/>
            </a:pPr>
            <a:r>
              <a:rPr lang="en-US" sz="1800" b="0" i="0" u="none" strike="noStrike" dirty="0">
                <a:effectLst/>
              </a:rPr>
              <a:t>A completed 956A form signed by each Applicant</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effectLst/>
              </a:rPr>
              <a:t>A signed Letter of Invitation on your </a:t>
            </a:r>
            <a:r>
              <a:rPr lang="en-US" sz="1800" b="0" i="0" u="none" strike="noStrike" dirty="0" err="1">
                <a:effectLst/>
              </a:rPr>
              <a:t>organisation’s</a:t>
            </a:r>
            <a:r>
              <a:rPr lang="en-US" sz="1800" b="0" i="0" u="none" strike="noStrike" dirty="0">
                <a:effectLst/>
              </a:rPr>
              <a:t> letterhead</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effectLst/>
              </a:rPr>
              <a:t> A completed NEB statement (Net Employment Benefit Statement)</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effectLst/>
              </a:rPr>
              <a:t>A contract of employment/performing contract</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effectLst/>
              </a:rPr>
              <a:t>A clear scan of each Applicant’s passport photo page</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effectLst/>
              </a:rPr>
              <a:t>A personnel list that includes each Applicant’s name and role</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effectLst/>
              </a:rPr>
              <a:t>Travel/insurance documents providing evidence of cover (in English)</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effectLst/>
              </a:rPr>
              <a:t>Where relevant, a 1229 parental consent form if accompanying family members are under 18 years of age.</a:t>
            </a:r>
          </a:p>
        </p:txBody>
      </p:sp>
      <p:sp>
        <p:nvSpPr>
          <p:cNvPr id="8" name="TextBox 7">
            <a:extLst>
              <a:ext uri="{FF2B5EF4-FFF2-40B4-BE49-F238E27FC236}">
                <a16:creationId xmlns:a16="http://schemas.microsoft.com/office/drawing/2014/main" id="{A77AE50F-3769-CDB8-50BC-F32B290D392E}"/>
              </a:ext>
            </a:extLst>
          </p:cNvPr>
          <p:cNvSpPr txBox="1"/>
          <p:nvPr/>
        </p:nvSpPr>
        <p:spPr>
          <a:xfrm>
            <a:off x="688769" y="1841285"/>
            <a:ext cx="10374826" cy="523220"/>
          </a:xfrm>
          <a:prstGeom prst="rect">
            <a:avLst/>
          </a:prstGeom>
          <a:noFill/>
        </p:spPr>
        <p:txBody>
          <a:bodyPr wrap="square" rtlCol="0">
            <a:spAutoFit/>
          </a:bodyPr>
          <a:lstStyle/>
          <a:p>
            <a:r>
              <a:rPr lang="en-US" sz="2800" b="1" dirty="0">
                <a:solidFill>
                  <a:srgbClr val="ED1E42"/>
                </a:solidFill>
                <a:cs typeface="Arial"/>
              </a:rPr>
              <a:t>We will need…</a:t>
            </a:r>
          </a:p>
        </p:txBody>
      </p:sp>
    </p:spTree>
    <p:extLst>
      <p:ext uri="{BB962C8B-B14F-4D97-AF65-F5344CB8AC3E}">
        <p14:creationId xmlns:p14="http://schemas.microsoft.com/office/powerpoint/2010/main" val="2521605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9" name="Picture 8" descr="A picture containing graphical user interface&#10;&#10;Description automatically generated">
            <a:extLst>
              <a:ext uri="{FF2B5EF4-FFF2-40B4-BE49-F238E27FC236}">
                <a16:creationId xmlns:a16="http://schemas.microsoft.com/office/drawing/2014/main" id="{B85B55A3-9E5F-310A-28BA-B29A0F94881F}"/>
              </a:ext>
            </a:extLst>
          </p:cNvPr>
          <p:cNvPicPr>
            <a:picLocks noChangeAspect="1"/>
          </p:cNvPicPr>
          <p:nvPr/>
        </p:nvPicPr>
        <p:blipFill>
          <a:blip r:embed="rId4"/>
          <a:stretch>
            <a:fillRect/>
          </a:stretch>
        </p:blipFill>
        <p:spPr>
          <a:xfrm>
            <a:off x="3242427" y="1573544"/>
            <a:ext cx="5167509" cy="5108713"/>
          </a:xfrm>
          <a:prstGeom prst="rect">
            <a:avLst/>
          </a:prstGeom>
        </p:spPr>
      </p:pic>
      <p:sp>
        <p:nvSpPr>
          <p:cNvPr id="2" name="TextBox 1">
            <a:extLst>
              <a:ext uri="{FF2B5EF4-FFF2-40B4-BE49-F238E27FC236}">
                <a16:creationId xmlns:a16="http://schemas.microsoft.com/office/drawing/2014/main" id="{516CD9C1-5C03-3DF8-5DA1-779E552E477B}"/>
              </a:ext>
            </a:extLst>
          </p:cNvPr>
          <p:cNvSpPr txBox="1"/>
          <p:nvPr/>
        </p:nvSpPr>
        <p:spPr>
          <a:xfrm>
            <a:off x="398585" y="689915"/>
            <a:ext cx="11790240" cy="707886"/>
          </a:xfrm>
          <a:prstGeom prst="rect">
            <a:avLst/>
          </a:prstGeom>
          <a:noFill/>
        </p:spPr>
        <p:txBody>
          <a:bodyPr wrap="square" rtlCol="0">
            <a:spAutoFit/>
          </a:bodyPr>
          <a:lstStyle/>
          <a:p>
            <a:pPr algn="ctr"/>
            <a:r>
              <a:rPr lang="en-US" sz="4000" b="1" dirty="0">
                <a:solidFill>
                  <a:srgbClr val="ED1E42"/>
                </a:solidFill>
                <a:cs typeface="Arial"/>
              </a:rPr>
              <a:t>Template: Letter of Invitation </a:t>
            </a:r>
          </a:p>
        </p:txBody>
      </p:sp>
    </p:spTree>
    <p:extLst>
      <p:ext uri="{BB962C8B-B14F-4D97-AF65-F5344CB8AC3E}">
        <p14:creationId xmlns:p14="http://schemas.microsoft.com/office/powerpoint/2010/main" val="249080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58"/>
            <a:ext cx="12185904" cy="6858000"/>
          </a:xfrm>
          <a:prstGeom prst="rect">
            <a:avLst/>
          </a:prstGeom>
        </p:spPr>
      </p:pic>
      <p:sp>
        <p:nvSpPr>
          <p:cNvPr id="2" name="Title 13">
            <a:extLst>
              <a:ext uri="{FF2B5EF4-FFF2-40B4-BE49-F238E27FC236}">
                <a16:creationId xmlns:a16="http://schemas.microsoft.com/office/drawing/2014/main" id="{A71DCA33-25BC-DE4B-BB58-EEF01F8BDB66}"/>
              </a:ext>
            </a:extLst>
          </p:cNvPr>
          <p:cNvSpPr txBox="1">
            <a:spLocks/>
          </p:cNvSpPr>
          <p:nvPr/>
        </p:nvSpPr>
        <p:spPr>
          <a:xfrm>
            <a:off x="609440" y="21468"/>
            <a:ext cx="10969943" cy="9096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99" b="1" dirty="0">
                <a:solidFill>
                  <a:srgbClr val="ED1E42"/>
                </a:solidFill>
                <a:latin typeface="Calibri"/>
                <a:cs typeface="Calibri"/>
              </a:rPr>
              <a:t>Character </a:t>
            </a:r>
            <a:r>
              <a:rPr lang="en-US" sz="3999" b="1" dirty="0">
                <a:solidFill>
                  <a:srgbClr val="ED1E42"/>
                </a:solidFill>
                <a:cs typeface="Calibri"/>
              </a:rPr>
              <a:t>Issues</a:t>
            </a:r>
            <a:r>
              <a:rPr lang="en-US" sz="3999" b="1" dirty="0">
                <a:solidFill>
                  <a:srgbClr val="ED1E42"/>
                </a:solidFill>
                <a:latin typeface="Calibri"/>
                <a:cs typeface="Calibri"/>
              </a:rPr>
              <a:t> </a:t>
            </a:r>
          </a:p>
        </p:txBody>
      </p:sp>
      <p:grpSp>
        <p:nvGrpSpPr>
          <p:cNvPr id="5" name="Group 4">
            <a:extLst>
              <a:ext uri="{FF2B5EF4-FFF2-40B4-BE49-F238E27FC236}">
                <a16:creationId xmlns:a16="http://schemas.microsoft.com/office/drawing/2014/main" id="{D4589C4C-45F9-2BE8-8437-34B503D86C78}"/>
              </a:ext>
            </a:extLst>
          </p:cNvPr>
          <p:cNvGrpSpPr/>
          <p:nvPr/>
        </p:nvGrpSpPr>
        <p:grpSpPr>
          <a:xfrm>
            <a:off x="309262" y="1105766"/>
            <a:ext cx="3221338" cy="4196749"/>
            <a:chOff x="4398059" y="1446788"/>
            <a:chExt cx="3600000" cy="2342831"/>
          </a:xfrm>
        </p:grpSpPr>
        <p:sp>
          <p:nvSpPr>
            <p:cNvPr id="6" name="Rectangle 5">
              <a:extLst>
                <a:ext uri="{FF2B5EF4-FFF2-40B4-BE49-F238E27FC236}">
                  <a16:creationId xmlns:a16="http://schemas.microsoft.com/office/drawing/2014/main" id="{237FB8CA-C5F8-C108-0AD4-0587A9A64378}"/>
                </a:ext>
              </a:extLst>
            </p:cNvPr>
            <p:cNvSpPr/>
            <p:nvPr/>
          </p:nvSpPr>
          <p:spPr>
            <a:xfrm>
              <a:off x="4398059" y="2169619"/>
              <a:ext cx="3600000" cy="1620000"/>
            </a:xfrm>
            <a:prstGeom prst="rect">
              <a:avLst/>
            </a:prstGeom>
            <a:noFill/>
            <a:ln w="19050">
              <a:solidFill>
                <a:srgbClr val="ED1E4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73050" indent="-273050">
                <a:spcBef>
                  <a:spcPts val="300"/>
                </a:spcBef>
                <a:spcAft>
                  <a:spcPts val="300"/>
                </a:spcAft>
                <a:buClr>
                  <a:srgbClr val="ED1E42"/>
                </a:buClr>
                <a:buFont typeface="Wingdings" panose="05000000000000000000" pitchFamily="2" charset="2"/>
                <a:buChar char="ü"/>
              </a:pPr>
              <a:r>
                <a:rPr lang="en-US" sz="1500" dirty="0">
                  <a:solidFill>
                    <a:schemeClr val="tx1">
                      <a:lumMod val="85000"/>
                      <a:lumOff val="15000"/>
                    </a:schemeClr>
                  </a:solidFill>
                </a:rPr>
                <a:t>A police certificate from their country of residence and any country they have resided in for more than 12 months over the last 10 years </a:t>
              </a:r>
            </a:p>
            <a:p>
              <a:pPr>
                <a:spcBef>
                  <a:spcPts val="300"/>
                </a:spcBef>
                <a:spcAft>
                  <a:spcPts val="300"/>
                </a:spcAft>
                <a:buClr>
                  <a:srgbClr val="ED1E42"/>
                </a:buClr>
              </a:pPr>
              <a:endParaRPr lang="en-AU" sz="1500" dirty="0">
                <a:solidFill>
                  <a:schemeClr val="tx1">
                    <a:lumMod val="85000"/>
                    <a:lumOff val="15000"/>
                  </a:schemeClr>
                </a:solidFill>
              </a:endParaRPr>
            </a:p>
            <a:p>
              <a:pPr marL="273050" indent="-273050">
                <a:spcBef>
                  <a:spcPts val="300"/>
                </a:spcBef>
                <a:spcAft>
                  <a:spcPts val="300"/>
                </a:spcAft>
                <a:buClr>
                  <a:srgbClr val="ED1E42"/>
                </a:buClr>
                <a:buFont typeface="Wingdings" panose="05000000000000000000" pitchFamily="2" charset="2"/>
                <a:buChar char="ü"/>
              </a:pPr>
              <a:r>
                <a:rPr lang="en-US" sz="1500" dirty="0">
                  <a:solidFill>
                    <a:schemeClr val="tx1">
                      <a:lumMod val="85000"/>
                      <a:lumOff val="15000"/>
                    </a:schemeClr>
                  </a:solidFill>
                </a:rPr>
                <a:t>A  commonwealth statutory declaration  form detailing all previous charges and outcomes</a:t>
              </a:r>
              <a:endParaRPr lang="en-AU" sz="1500" dirty="0">
                <a:solidFill>
                  <a:schemeClr val="tx1">
                    <a:lumMod val="85000"/>
                    <a:lumOff val="15000"/>
                  </a:schemeClr>
                </a:solidFill>
              </a:endParaRPr>
            </a:p>
            <a:p>
              <a:pPr>
                <a:spcBef>
                  <a:spcPts val="300"/>
                </a:spcBef>
                <a:spcAft>
                  <a:spcPts val="300"/>
                </a:spcAft>
                <a:buClr>
                  <a:srgbClr val="ED1E42"/>
                </a:buClr>
              </a:pPr>
              <a:endParaRPr lang="en-US" sz="1500" dirty="0">
                <a:solidFill>
                  <a:schemeClr val="tx1">
                    <a:lumMod val="85000"/>
                    <a:lumOff val="15000"/>
                  </a:schemeClr>
                </a:solidFill>
              </a:endParaRPr>
            </a:p>
          </p:txBody>
        </p:sp>
        <p:sp>
          <p:nvSpPr>
            <p:cNvPr id="7" name="Rectangle 6">
              <a:extLst>
                <a:ext uri="{FF2B5EF4-FFF2-40B4-BE49-F238E27FC236}">
                  <a16:creationId xmlns:a16="http://schemas.microsoft.com/office/drawing/2014/main" id="{C4E71F85-0AB0-B759-B8A9-43ABDD94D1F6}"/>
                </a:ext>
              </a:extLst>
            </p:cNvPr>
            <p:cNvSpPr/>
            <p:nvPr/>
          </p:nvSpPr>
          <p:spPr>
            <a:xfrm>
              <a:off x="4398059" y="1446788"/>
              <a:ext cx="3600000" cy="720000"/>
            </a:xfrm>
            <a:prstGeom prst="rect">
              <a:avLst/>
            </a:prstGeom>
            <a:solidFill>
              <a:srgbClr val="ED1E42"/>
            </a:solidFill>
            <a:ln w="19050">
              <a:solidFill>
                <a:srgbClr val="ED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a:t>
              </a:r>
              <a:r>
                <a:rPr lang="en-AU" b="1" dirty="0" err="1"/>
                <a:t>xtra</a:t>
              </a:r>
              <a:r>
                <a:rPr lang="en-AU" b="1" dirty="0"/>
                <a:t> Documents We Will Need</a:t>
              </a:r>
            </a:p>
          </p:txBody>
        </p:sp>
      </p:grpSp>
      <p:grpSp>
        <p:nvGrpSpPr>
          <p:cNvPr id="8" name="Group 7">
            <a:extLst>
              <a:ext uri="{FF2B5EF4-FFF2-40B4-BE49-F238E27FC236}">
                <a16:creationId xmlns:a16="http://schemas.microsoft.com/office/drawing/2014/main" id="{7DDFFB12-8621-3566-EF83-57E4D517A1C2}"/>
              </a:ext>
            </a:extLst>
          </p:cNvPr>
          <p:cNvGrpSpPr/>
          <p:nvPr/>
        </p:nvGrpSpPr>
        <p:grpSpPr>
          <a:xfrm>
            <a:off x="8487865" y="1105766"/>
            <a:ext cx="3391698" cy="2340000"/>
            <a:chOff x="4398058" y="1449619"/>
            <a:chExt cx="3600001" cy="2340000"/>
          </a:xfrm>
        </p:grpSpPr>
        <p:sp>
          <p:nvSpPr>
            <p:cNvPr id="10" name="Rectangle 9">
              <a:extLst>
                <a:ext uri="{FF2B5EF4-FFF2-40B4-BE49-F238E27FC236}">
                  <a16:creationId xmlns:a16="http://schemas.microsoft.com/office/drawing/2014/main" id="{72ADF466-2D73-7490-D087-4AF2A547EB7C}"/>
                </a:ext>
              </a:extLst>
            </p:cNvPr>
            <p:cNvSpPr/>
            <p:nvPr/>
          </p:nvSpPr>
          <p:spPr>
            <a:xfrm>
              <a:off x="4398059" y="2169619"/>
              <a:ext cx="3600000" cy="1620000"/>
            </a:xfrm>
            <a:prstGeom prst="rect">
              <a:avLst/>
            </a:prstGeom>
            <a:noFill/>
            <a:ln w="19050">
              <a:solidFill>
                <a:srgbClr val="ED1E4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73050" indent="-273050">
                <a:spcBef>
                  <a:spcPts val="300"/>
                </a:spcBef>
                <a:spcAft>
                  <a:spcPts val="300"/>
                </a:spcAft>
                <a:buClr>
                  <a:srgbClr val="ED1E42"/>
                </a:buClr>
                <a:buFont typeface="Wingdings" panose="05000000000000000000" pitchFamily="2" charset="2"/>
                <a:buChar char="ü"/>
              </a:pPr>
              <a:r>
                <a:rPr lang="en-US" sz="1500" b="0" i="0" u="none" strike="noStrike" dirty="0">
                  <a:solidFill>
                    <a:srgbClr val="333333"/>
                  </a:solidFill>
                  <a:effectLst/>
                </a:rPr>
                <a:t>United States you will also need to provide an FBI report* and a State Police Clearance</a:t>
              </a:r>
              <a:endParaRPr lang="en-AU" sz="1500" dirty="0">
                <a:solidFill>
                  <a:schemeClr val="tx1">
                    <a:lumMod val="85000"/>
                    <a:lumOff val="15000"/>
                  </a:schemeClr>
                </a:solidFill>
              </a:endParaRPr>
            </a:p>
          </p:txBody>
        </p:sp>
        <p:sp>
          <p:nvSpPr>
            <p:cNvPr id="11" name="Rectangle 10">
              <a:extLst>
                <a:ext uri="{FF2B5EF4-FFF2-40B4-BE49-F238E27FC236}">
                  <a16:creationId xmlns:a16="http://schemas.microsoft.com/office/drawing/2014/main" id="{B711EA46-5FCF-3326-B1BA-0DDBBDE255A2}"/>
                </a:ext>
              </a:extLst>
            </p:cNvPr>
            <p:cNvSpPr/>
            <p:nvPr/>
          </p:nvSpPr>
          <p:spPr>
            <a:xfrm>
              <a:off x="4398058" y="1449619"/>
              <a:ext cx="3600000" cy="720000"/>
            </a:xfrm>
            <a:prstGeom prst="rect">
              <a:avLst/>
            </a:prstGeom>
            <a:solidFill>
              <a:srgbClr val="ED1E42"/>
            </a:solidFill>
            <a:ln w="19050">
              <a:solidFill>
                <a:srgbClr val="ED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U.S </a:t>
              </a:r>
              <a:endParaRPr lang="en-AU" b="1" dirty="0"/>
            </a:p>
          </p:txBody>
        </p:sp>
      </p:grpSp>
      <p:pic>
        <p:nvPicPr>
          <p:cNvPr id="18" name="Picture 17" descr="Text, letter&#10;&#10;Description automatically generated">
            <a:extLst>
              <a:ext uri="{FF2B5EF4-FFF2-40B4-BE49-F238E27FC236}">
                <a16:creationId xmlns:a16="http://schemas.microsoft.com/office/drawing/2014/main" id="{CE07A54F-267E-0811-6CA1-14DB39A9DA51}"/>
              </a:ext>
            </a:extLst>
          </p:cNvPr>
          <p:cNvPicPr>
            <a:picLocks noChangeAspect="1"/>
          </p:cNvPicPr>
          <p:nvPr/>
        </p:nvPicPr>
        <p:blipFill>
          <a:blip r:embed="rId5"/>
          <a:stretch>
            <a:fillRect/>
          </a:stretch>
        </p:blipFill>
        <p:spPr>
          <a:xfrm>
            <a:off x="3922924" y="1105766"/>
            <a:ext cx="4172616" cy="4396512"/>
          </a:xfrm>
          <a:prstGeom prst="rect">
            <a:avLst/>
          </a:prstGeom>
        </p:spPr>
      </p:pic>
    </p:spTree>
    <p:extLst>
      <p:ext uri="{BB962C8B-B14F-4D97-AF65-F5344CB8AC3E}">
        <p14:creationId xmlns:p14="http://schemas.microsoft.com/office/powerpoint/2010/main" val="186462714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5" y="0"/>
            <a:ext cx="12185904" cy="6858000"/>
          </a:xfrm>
          <a:prstGeom prst="rect">
            <a:avLst/>
          </a:prstGeom>
        </p:spPr>
      </p:pic>
      <p:sp>
        <p:nvSpPr>
          <p:cNvPr id="6" name="TextBox 5"/>
          <p:cNvSpPr txBox="1"/>
          <p:nvPr/>
        </p:nvSpPr>
        <p:spPr>
          <a:xfrm>
            <a:off x="4576582" y="194383"/>
            <a:ext cx="3205892" cy="707886"/>
          </a:xfrm>
          <a:prstGeom prst="rect">
            <a:avLst/>
          </a:prstGeom>
          <a:noFill/>
        </p:spPr>
        <p:txBody>
          <a:bodyPr wrap="square" rtlCol="0">
            <a:spAutoFit/>
          </a:bodyPr>
          <a:lstStyle/>
          <a:p>
            <a:r>
              <a:rPr lang="en-US" sz="4000" b="1" dirty="0">
                <a:solidFill>
                  <a:srgbClr val="ED1E42"/>
                </a:solidFill>
                <a:latin typeface="+mj-lt"/>
                <a:cs typeface="Arial"/>
              </a:rPr>
              <a:t>Health Issues </a:t>
            </a:r>
          </a:p>
        </p:txBody>
      </p:sp>
      <p:sp>
        <p:nvSpPr>
          <p:cNvPr id="5" name="TextBox 4">
            <a:extLst>
              <a:ext uri="{FF2B5EF4-FFF2-40B4-BE49-F238E27FC236}">
                <a16:creationId xmlns:a16="http://schemas.microsoft.com/office/drawing/2014/main" id="{E25EDE2A-4C8E-F88E-6667-3BD2354BCC43}"/>
              </a:ext>
            </a:extLst>
          </p:cNvPr>
          <p:cNvSpPr txBox="1"/>
          <p:nvPr/>
        </p:nvSpPr>
        <p:spPr>
          <a:xfrm>
            <a:off x="604108" y="897199"/>
            <a:ext cx="10127392" cy="954107"/>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Arial" panose="020B0604020202020204" pitchFamily="34" charset="0"/>
              </a:rPr>
              <a:t>To meet the health requirement an Applicant must be free from any disease or health condition</a:t>
            </a:r>
            <a:endParaRPr lang="en-US" sz="1400" b="0" dirty="0">
              <a:effectLst/>
            </a:endParaRPr>
          </a:p>
          <a:p>
            <a:pPr rtl="0">
              <a:spcBef>
                <a:spcPts val="0"/>
              </a:spcBef>
              <a:spcAft>
                <a:spcPts val="0"/>
              </a:spcAft>
            </a:pPr>
            <a:br>
              <a:rPr lang="en-US" sz="1400" b="0" dirty="0">
                <a:effectLst/>
              </a:rPr>
            </a:br>
            <a:r>
              <a:rPr lang="en-US" sz="1400" b="0" i="0" u="none" strike="noStrike" dirty="0">
                <a:solidFill>
                  <a:srgbClr val="000000"/>
                </a:solidFill>
                <a:effectLst/>
                <a:latin typeface="Arial" panose="020B0604020202020204" pitchFamily="34" charset="0"/>
              </a:rPr>
              <a:t>If an Applicant has health issues or are from a high-risk tuberculosis country, they might have to have health examinations to prove they meet the health requirement. You can find more information </a:t>
            </a:r>
            <a:r>
              <a:rPr lang="en-US" sz="1400" b="0" i="0" u="none" strike="noStrike" dirty="0">
                <a:solidFill>
                  <a:srgbClr val="000000"/>
                </a:solidFill>
                <a:effectLst/>
                <a:latin typeface="Arial" panose="020B0604020202020204" pitchFamily="34" charset="0"/>
                <a:hlinkClick r:id="rId5"/>
              </a:rPr>
              <a:t>here</a:t>
            </a:r>
            <a:r>
              <a:rPr lang="en-US" sz="1400" b="0" i="0" u="none" strike="noStrike" dirty="0">
                <a:solidFill>
                  <a:srgbClr val="000000"/>
                </a:solidFill>
                <a:effectLst/>
                <a:latin typeface="Arial" panose="020B0604020202020204" pitchFamily="34" charset="0"/>
              </a:rPr>
              <a:t>.</a:t>
            </a:r>
            <a:endParaRPr lang="en-AU" dirty="0"/>
          </a:p>
        </p:txBody>
      </p:sp>
      <p:sp>
        <p:nvSpPr>
          <p:cNvPr id="2" name="TextBox 1">
            <a:extLst>
              <a:ext uri="{FF2B5EF4-FFF2-40B4-BE49-F238E27FC236}">
                <a16:creationId xmlns:a16="http://schemas.microsoft.com/office/drawing/2014/main" id="{726F1ADE-CFD5-37F2-B0E5-10815899399D}"/>
              </a:ext>
            </a:extLst>
          </p:cNvPr>
          <p:cNvSpPr txBox="1"/>
          <p:nvPr/>
        </p:nvSpPr>
        <p:spPr>
          <a:xfrm>
            <a:off x="114729" y="2353922"/>
            <a:ext cx="2056971" cy="4401205"/>
          </a:xfrm>
          <a:prstGeom prst="rect">
            <a:avLst/>
          </a:prstGeom>
          <a:noFill/>
        </p:spPr>
        <p:txBody>
          <a:bodyPr wrap="square" rtlCol="0">
            <a:spAutoFit/>
          </a:bodyPr>
          <a:lstStyle/>
          <a:p>
            <a:pPr marL="285750" indent="-285750">
              <a:buFont typeface="Arial" panose="020B0604020202020204" pitchFamily="34" charset="0"/>
              <a:buChar char="•"/>
            </a:pPr>
            <a:r>
              <a:rPr lang="en-US" sz="1400" dirty="0"/>
              <a:t>Albania                                </a:t>
            </a:r>
          </a:p>
          <a:p>
            <a:pPr marL="285750" indent="-285750">
              <a:buFont typeface="Arial" panose="020B0604020202020204" pitchFamily="34" charset="0"/>
              <a:buChar char="•"/>
            </a:pPr>
            <a:r>
              <a:rPr lang="en-US" sz="1400" dirty="0"/>
              <a:t>American Samoa                </a:t>
            </a:r>
          </a:p>
          <a:p>
            <a:pPr marL="285750" indent="-285750">
              <a:buFont typeface="Arial" panose="020B0604020202020204" pitchFamily="34" charset="0"/>
              <a:buChar char="•"/>
            </a:pPr>
            <a:r>
              <a:rPr lang="en-US" sz="1400" dirty="0"/>
              <a:t>Andorra </a:t>
            </a:r>
          </a:p>
          <a:p>
            <a:pPr marL="285750" indent="-285750">
              <a:buFont typeface="Arial" panose="020B0604020202020204" pitchFamily="34" charset="0"/>
              <a:buChar char="•"/>
            </a:pPr>
            <a:r>
              <a:rPr lang="en-US" sz="1400" dirty="0"/>
              <a:t>Antigua and Barbuda</a:t>
            </a:r>
          </a:p>
          <a:p>
            <a:pPr marL="285750" indent="-285750">
              <a:buFont typeface="Arial" panose="020B0604020202020204" pitchFamily="34" charset="0"/>
              <a:buChar char="•"/>
            </a:pPr>
            <a:r>
              <a:rPr lang="en-US" sz="1400" dirty="0"/>
              <a:t>Argentina</a:t>
            </a:r>
          </a:p>
          <a:p>
            <a:pPr marL="285750" indent="-285750">
              <a:buFont typeface="Arial" panose="020B0604020202020204" pitchFamily="34" charset="0"/>
              <a:buChar char="•"/>
            </a:pPr>
            <a:r>
              <a:rPr lang="en-US" sz="1400" dirty="0"/>
              <a:t>Aruba</a:t>
            </a:r>
          </a:p>
          <a:p>
            <a:pPr marL="285750" indent="-285750">
              <a:buFont typeface="Arial" panose="020B0604020202020204" pitchFamily="34" charset="0"/>
              <a:buChar char="•"/>
            </a:pPr>
            <a:r>
              <a:rPr lang="en-US" sz="1400" dirty="0"/>
              <a:t>Australia</a:t>
            </a:r>
          </a:p>
          <a:p>
            <a:pPr marL="285750" indent="-285750">
              <a:buFont typeface="Arial" panose="020B0604020202020204" pitchFamily="34" charset="0"/>
              <a:buChar char="•"/>
            </a:pPr>
            <a:r>
              <a:rPr lang="en-US" sz="1400" dirty="0"/>
              <a:t>Bahamas</a:t>
            </a:r>
          </a:p>
          <a:p>
            <a:pPr marL="285750" indent="-285750">
              <a:buFont typeface="Arial" panose="020B0604020202020204" pitchFamily="34" charset="0"/>
              <a:buChar char="•"/>
            </a:pPr>
            <a:r>
              <a:rPr lang="en-US" sz="1400" dirty="0"/>
              <a:t>Bahrain</a:t>
            </a:r>
          </a:p>
          <a:p>
            <a:pPr marL="285750" indent="-285750">
              <a:buFont typeface="Arial" panose="020B0604020202020204" pitchFamily="34" charset="0"/>
              <a:buChar char="•"/>
            </a:pPr>
            <a:r>
              <a:rPr lang="en-US" sz="1400" dirty="0"/>
              <a:t>Barbados</a:t>
            </a:r>
          </a:p>
          <a:p>
            <a:pPr marL="285750" indent="-285750">
              <a:buFont typeface="Arial" panose="020B0604020202020204" pitchFamily="34" charset="0"/>
              <a:buChar char="•"/>
            </a:pPr>
            <a:r>
              <a:rPr lang="en-US" sz="1400" dirty="0"/>
              <a:t>Belgium</a:t>
            </a:r>
          </a:p>
          <a:p>
            <a:pPr marL="285750" indent="-285750">
              <a:buFont typeface="Arial" panose="020B0604020202020204" pitchFamily="34" charset="0"/>
              <a:buChar char="•"/>
            </a:pPr>
            <a:r>
              <a:rPr lang="en-US" sz="1400" dirty="0"/>
              <a:t>Belize</a:t>
            </a:r>
          </a:p>
          <a:p>
            <a:pPr marL="285750" indent="-285750">
              <a:buFont typeface="Arial" panose="020B0604020202020204" pitchFamily="34" charset="0"/>
              <a:buChar char="•"/>
            </a:pPr>
            <a:r>
              <a:rPr lang="en-US" sz="1400" dirty="0"/>
              <a:t>Bermuda</a:t>
            </a:r>
          </a:p>
          <a:p>
            <a:pPr marL="285750" indent="-285750">
              <a:buFont typeface="Arial" panose="020B0604020202020204" pitchFamily="34" charset="0"/>
              <a:buChar char="•"/>
            </a:pPr>
            <a:r>
              <a:rPr lang="en-US" sz="1400" dirty="0"/>
              <a:t>Bonaire</a:t>
            </a:r>
          </a:p>
          <a:p>
            <a:pPr marL="285750" indent="-285750">
              <a:buFont typeface="Arial" panose="020B0604020202020204" pitchFamily="34" charset="0"/>
              <a:buChar char="•"/>
            </a:pPr>
            <a:r>
              <a:rPr lang="en-US" sz="1400" dirty="0"/>
              <a:t>Bouvet Island</a:t>
            </a:r>
          </a:p>
          <a:p>
            <a:pPr marL="285750" indent="-285750">
              <a:buFont typeface="Arial" panose="020B0604020202020204" pitchFamily="34" charset="0"/>
              <a:buChar char="•"/>
            </a:pPr>
            <a:r>
              <a:rPr lang="en-US" sz="1400" dirty="0"/>
              <a:t>Bulgaria</a:t>
            </a:r>
          </a:p>
          <a:p>
            <a:pPr marL="285750" indent="-285750">
              <a:buFont typeface="Arial" panose="020B0604020202020204" pitchFamily="34" charset="0"/>
              <a:buChar char="•"/>
            </a:pPr>
            <a:r>
              <a:rPr lang="en-US" sz="1400" dirty="0"/>
              <a:t>Canada</a:t>
            </a:r>
          </a:p>
          <a:p>
            <a:pPr marL="285750" indent="-285750">
              <a:buFont typeface="Arial" panose="020B0604020202020204" pitchFamily="34" charset="0"/>
              <a:buChar char="•"/>
            </a:pPr>
            <a:r>
              <a:rPr lang="en-US" sz="1400" dirty="0"/>
              <a:t>Cayman Islands </a:t>
            </a:r>
          </a:p>
          <a:p>
            <a:pPr marL="285750" indent="-285750">
              <a:buFont typeface="Arial" panose="020B0604020202020204" pitchFamily="34" charset="0"/>
              <a:buChar char="•"/>
            </a:pPr>
            <a:r>
              <a:rPr lang="en-US" sz="1400" dirty="0"/>
              <a:t>Chile</a:t>
            </a:r>
          </a:p>
          <a:p>
            <a:pPr marL="285750" indent="-285750">
              <a:buFont typeface="Arial" panose="020B0604020202020204" pitchFamily="34" charset="0"/>
              <a:buChar char="•"/>
            </a:pPr>
            <a:r>
              <a:rPr lang="en-US" sz="1400" dirty="0"/>
              <a:t>Christmas island </a:t>
            </a:r>
          </a:p>
        </p:txBody>
      </p:sp>
      <p:sp>
        <p:nvSpPr>
          <p:cNvPr id="8" name="TextBox 7">
            <a:extLst>
              <a:ext uri="{FF2B5EF4-FFF2-40B4-BE49-F238E27FC236}">
                <a16:creationId xmlns:a16="http://schemas.microsoft.com/office/drawing/2014/main" id="{4CA9A355-5ED5-867C-3723-BCA74A5A31FF}"/>
              </a:ext>
            </a:extLst>
          </p:cNvPr>
          <p:cNvSpPr txBox="1"/>
          <p:nvPr/>
        </p:nvSpPr>
        <p:spPr>
          <a:xfrm>
            <a:off x="2081253" y="2367307"/>
            <a:ext cx="1739471" cy="4832092"/>
          </a:xfrm>
          <a:prstGeom prst="rect">
            <a:avLst/>
          </a:prstGeom>
          <a:noFill/>
        </p:spPr>
        <p:txBody>
          <a:bodyPr wrap="square">
            <a:spAutoFit/>
          </a:bodyPr>
          <a:lstStyle/>
          <a:p>
            <a:pPr marL="285750" indent="-285750">
              <a:buFont typeface="Arial" panose="020B0604020202020204" pitchFamily="34" charset="0"/>
              <a:buChar char="•"/>
            </a:pPr>
            <a:r>
              <a:rPr lang="en-US" sz="1400" dirty="0"/>
              <a:t>Coco (Keeling) Islands </a:t>
            </a:r>
          </a:p>
          <a:p>
            <a:pPr marL="285750" indent="-285750">
              <a:buFont typeface="Arial" panose="020B0604020202020204" pitchFamily="34" charset="0"/>
              <a:buChar char="•"/>
            </a:pPr>
            <a:r>
              <a:rPr lang="en-US" sz="1400" dirty="0"/>
              <a:t>Cook Islands</a:t>
            </a:r>
          </a:p>
          <a:p>
            <a:pPr marL="285750" indent="-285750">
              <a:buFont typeface="Arial" panose="020B0604020202020204" pitchFamily="34" charset="0"/>
              <a:buChar char="•"/>
            </a:pPr>
            <a:r>
              <a:rPr lang="en-US" sz="1400" dirty="0"/>
              <a:t>Costa Rica </a:t>
            </a:r>
          </a:p>
          <a:p>
            <a:pPr marL="285750" indent="-285750">
              <a:buFont typeface="Arial" panose="020B0604020202020204" pitchFamily="34" charset="0"/>
              <a:buChar char="•"/>
            </a:pPr>
            <a:r>
              <a:rPr lang="en-US" sz="1400" dirty="0"/>
              <a:t>Croatia </a:t>
            </a:r>
          </a:p>
          <a:p>
            <a:pPr marL="285750" indent="-285750">
              <a:buFont typeface="Arial" panose="020B0604020202020204" pitchFamily="34" charset="0"/>
              <a:buChar char="•"/>
            </a:pPr>
            <a:r>
              <a:rPr lang="en-US" sz="1400" dirty="0"/>
              <a:t>Cuba</a:t>
            </a:r>
          </a:p>
          <a:p>
            <a:pPr marL="285750" indent="-285750">
              <a:buFont typeface="Arial" panose="020B0604020202020204" pitchFamily="34" charset="0"/>
              <a:buChar char="•"/>
            </a:pPr>
            <a:r>
              <a:rPr lang="en-US" sz="1400" dirty="0"/>
              <a:t>Curacao</a:t>
            </a:r>
          </a:p>
          <a:p>
            <a:pPr marL="285750" indent="-285750">
              <a:buFont typeface="Arial" panose="020B0604020202020204" pitchFamily="34" charset="0"/>
              <a:buChar char="•"/>
            </a:pPr>
            <a:r>
              <a:rPr lang="en-US" sz="1400" dirty="0" err="1"/>
              <a:t>Cyrpus</a:t>
            </a:r>
            <a:endParaRPr lang="en-US" sz="1400" dirty="0"/>
          </a:p>
          <a:p>
            <a:pPr marL="285750" indent="-285750">
              <a:buFont typeface="Arial" panose="020B0604020202020204" pitchFamily="34" charset="0"/>
              <a:buChar char="•"/>
            </a:pPr>
            <a:r>
              <a:rPr lang="en-US" sz="1400" dirty="0"/>
              <a:t>Czech Republic</a:t>
            </a:r>
          </a:p>
          <a:p>
            <a:pPr marL="285750" indent="-285750">
              <a:buFont typeface="Arial" panose="020B0604020202020204" pitchFamily="34" charset="0"/>
              <a:buChar char="•"/>
            </a:pPr>
            <a:r>
              <a:rPr lang="en-US" sz="1400" dirty="0"/>
              <a:t>Denmark</a:t>
            </a:r>
          </a:p>
          <a:p>
            <a:pPr marL="285750" indent="-285750">
              <a:buFont typeface="Arial" panose="020B0604020202020204" pitchFamily="34" charset="0"/>
              <a:buChar char="•"/>
            </a:pPr>
            <a:r>
              <a:rPr lang="en-US" sz="1400" dirty="0"/>
              <a:t>Dominica</a:t>
            </a:r>
          </a:p>
          <a:p>
            <a:pPr marL="285750" indent="-285750">
              <a:buFont typeface="Arial" panose="020B0604020202020204" pitchFamily="34" charset="0"/>
              <a:buChar char="•"/>
            </a:pPr>
            <a:r>
              <a:rPr lang="en-US" sz="1400" dirty="0"/>
              <a:t>Egypt</a:t>
            </a:r>
          </a:p>
          <a:p>
            <a:pPr marL="285750" indent="-285750">
              <a:buFont typeface="Arial" panose="020B0604020202020204" pitchFamily="34" charset="0"/>
              <a:buChar char="•"/>
            </a:pPr>
            <a:r>
              <a:rPr lang="en-US" sz="1400" dirty="0"/>
              <a:t>Estonia</a:t>
            </a:r>
          </a:p>
          <a:p>
            <a:pPr marL="285750" indent="-285750">
              <a:buFont typeface="Arial" panose="020B0604020202020204" pitchFamily="34" charset="0"/>
              <a:buChar char="•"/>
            </a:pPr>
            <a:r>
              <a:rPr lang="en-US" sz="1400" dirty="0"/>
              <a:t>Falkland Islands </a:t>
            </a:r>
          </a:p>
          <a:p>
            <a:pPr marL="285750" indent="-285750">
              <a:buFont typeface="Arial" panose="020B0604020202020204" pitchFamily="34" charset="0"/>
              <a:buChar char="•"/>
            </a:pPr>
            <a:r>
              <a:rPr lang="en-US" sz="1400" dirty="0"/>
              <a:t>Faroe Islands </a:t>
            </a:r>
          </a:p>
          <a:p>
            <a:pPr marL="285750" indent="-285750">
              <a:buFont typeface="Arial" panose="020B0604020202020204" pitchFamily="34" charset="0"/>
              <a:buChar char="•"/>
            </a:pPr>
            <a:r>
              <a:rPr lang="en-US" sz="1400" dirty="0"/>
              <a:t>Finland</a:t>
            </a:r>
          </a:p>
          <a:p>
            <a:pPr marL="285750" indent="-285750">
              <a:buFont typeface="Arial" panose="020B0604020202020204" pitchFamily="34" charset="0"/>
              <a:buChar char="•"/>
            </a:pPr>
            <a:r>
              <a:rPr lang="en-US" sz="1400" dirty="0"/>
              <a:t> France</a:t>
            </a:r>
          </a:p>
          <a:p>
            <a:pPr marL="285750" indent="-285750">
              <a:buFont typeface="Arial" panose="020B0604020202020204" pitchFamily="34" charset="0"/>
              <a:buChar char="•"/>
            </a:pPr>
            <a:r>
              <a:rPr lang="en-US" sz="1400" dirty="0"/>
              <a:t>French Polynesia </a:t>
            </a:r>
          </a:p>
          <a:p>
            <a:pPr marL="285750" indent="-285750">
              <a:buFont typeface="Arial" panose="020B0604020202020204" pitchFamily="34" charset="0"/>
              <a:buChar char="•"/>
            </a:pPr>
            <a:r>
              <a:rPr lang="en-US" sz="1400" dirty="0"/>
              <a:t>Germany</a:t>
            </a:r>
          </a:p>
          <a:p>
            <a:pPr marL="285750" indent="-285750">
              <a:buFont typeface="Arial" panose="020B0604020202020204" pitchFamily="34" charset="0"/>
              <a:buChar char="•"/>
            </a:pPr>
            <a:r>
              <a:rPr lang="en-US" sz="1400" dirty="0"/>
              <a:t>Gibraltar </a:t>
            </a:r>
          </a:p>
          <a:p>
            <a:endParaRPr lang="en-US" sz="1400" dirty="0"/>
          </a:p>
          <a:p>
            <a:pPr marL="285750" indent="-285750">
              <a:buFont typeface="Arial" panose="020B0604020202020204" pitchFamily="34" charset="0"/>
              <a:buChar char="•"/>
            </a:pPr>
            <a:endParaRPr lang="en-US" sz="1400" dirty="0"/>
          </a:p>
        </p:txBody>
      </p:sp>
      <p:sp>
        <p:nvSpPr>
          <p:cNvPr id="11" name="TextBox 10">
            <a:extLst>
              <a:ext uri="{FF2B5EF4-FFF2-40B4-BE49-F238E27FC236}">
                <a16:creationId xmlns:a16="http://schemas.microsoft.com/office/drawing/2014/main" id="{C4F59B03-7FD3-B07A-2A8A-6F65135BB1E2}"/>
              </a:ext>
            </a:extLst>
          </p:cNvPr>
          <p:cNvSpPr txBox="1"/>
          <p:nvPr/>
        </p:nvSpPr>
        <p:spPr>
          <a:xfrm flipH="1">
            <a:off x="3765758" y="2351490"/>
            <a:ext cx="1600200" cy="4401205"/>
          </a:xfrm>
          <a:prstGeom prst="rect">
            <a:avLst/>
          </a:prstGeom>
          <a:noFill/>
        </p:spPr>
        <p:txBody>
          <a:bodyPr wrap="square" rtlCol="0">
            <a:spAutoFit/>
          </a:bodyPr>
          <a:lstStyle/>
          <a:p>
            <a:pPr marL="285750" indent="-285750">
              <a:buFont typeface="Arial" panose="020B0604020202020204" pitchFamily="34" charset="0"/>
              <a:buChar char="•"/>
            </a:pPr>
            <a:r>
              <a:rPr lang="en-US" sz="1400" dirty="0"/>
              <a:t>Heard and McDonald Islands</a:t>
            </a:r>
          </a:p>
          <a:p>
            <a:pPr marL="285750" indent="-285750">
              <a:buFont typeface="Arial" panose="020B0604020202020204" pitchFamily="34" charset="0"/>
              <a:buChar char="•"/>
            </a:pPr>
            <a:r>
              <a:rPr lang="en-US" sz="1400" dirty="0"/>
              <a:t>Hungary </a:t>
            </a:r>
          </a:p>
          <a:p>
            <a:pPr marL="285750" indent="-285750">
              <a:buFont typeface="Arial" panose="020B0604020202020204" pitchFamily="34" charset="0"/>
              <a:buChar char="•"/>
            </a:pPr>
            <a:r>
              <a:rPr lang="en-US" sz="1400" dirty="0"/>
              <a:t>Iceland</a:t>
            </a:r>
          </a:p>
          <a:p>
            <a:pPr marL="285750" indent="-285750">
              <a:buFont typeface="Arial" panose="020B0604020202020204" pitchFamily="34" charset="0"/>
              <a:buChar char="•"/>
            </a:pPr>
            <a:r>
              <a:rPr lang="en-US" sz="1400" dirty="0"/>
              <a:t>Israel</a:t>
            </a:r>
          </a:p>
          <a:p>
            <a:pPr marL="285750" indent="-285750">
              <a:buFont typeface="Arial" panose="020B0604020202020204" pitchFamily="34" charset="0"/>
              <a:buChar char="•"/>
            </a:pPr>
            <a:r>
              <a:rPr lang="en-US" sz="1400" dirty="0"/>
              <a:t>Italy</a:t>
            </a:r>
          </a:p>
          <a:p>
            <a:pPr marL="285750" indent="-285750">
              <a:buFont typeface="Arial" panose="020B0604020202020204" pitchFamily="34" charset="0"/>
              <a:buChar char="•"/>
            </a:pPr>
            <a:r>
              <a:rPr lang="en-US" sz="1400" dirty="0"/>
              <a:t>Jamaica</a:t>
            </a:r>
          </a:p>
          <a:p>
            <a:pPr marL="285750" indent="-285750">
              <a:buFont typeface="Arial" panose="020B0604020202020204" pitchFamily="34" charset="0"/>
              <a:buChar char="•"/>
            </a:pPr>
            <a:r>
              <a:rPr lang="en-US" sz="1400" dirty="0"/>
              <a:t>Japan</a:t>
            </a:r>
          </a:p>
          <a:p>
            <a:pPr marL="285750" indent="-285750">
              <a:buFont typeface="Arial" panose="020B0604020202020204" pitchFamily="34" charset="0"/>
              <a:buChar char="•"/>
            </a:pPr>
            <a:r>
              <a:rPr lang="en-US" sz="1400" dirty="0"/>
              <a:t>Jordan</a:t>
            </a:r>
          </a:p>
          <a:p>
            <a:pPr marL="285750" indent="-285750">
              <a:buFont typeface="Arial" panose="020B0604020202020204" pitchFamily="34" charset="0"/>
              <a:buChar char="•"/>
            </a:pPr>
            <a:r>
              <a:rPr lang="en-US" sz="1400" dirty="0"/>
              <a:t>Kosovo</a:t>
            </a:r>
          </a:p>
          <a:p>
            <a:pPr marL="285750" indent="-285750">
              <a:buFont typeface="Arial" panose="020B0604020202020204" pitchFamily="34" charset="0"/>
              <a:buChar char="•"/>
            </a:pPr>
            <a:r>
              <a:rPr lang="en-US" sz="1400" dirty="0"/>
              <a:t>Kuwait</a:t>
            </a:r>
          </a:p>
          <a:p>
            <a:pPr marL="285750" indent="-285750">
              <a:buFont typeface="Arial" panose="020B0604020202020204" pitchFamily="34" charset="0"/>
              <a:buChar char="•"/>
            </a:pPr>
            <a:r>
              <a:rPr lang="en-US" sz="1400" dirty="0"/>
              <a:t>Lebanon</a:t>
            </a:r>
          </a:p>
          <a:p>
            <a:pPr marL="285750" indent="-285750">
              <a:buFont typeface="Arial" panose="020B0604020202020204" pitchFamily="34" charset="0"/>
              <a:buChar char="•"/>
            </a:pPr>
            <a:r>
              <a:rPr lang="en-US" sz="1400" dirty="0"/>
              <a:t>Lichtenstein</a:t>
            </a:r>
          </a:p>
          <a:p>
            <a:pPr marL="285750" indent="-285750">
              <a:buFont typeface="Arial" panose="020B0604020202020204" pitchFamily="34" charset="0"/>
              <a:buChar char="•"/>
            </a:pPr>
            <a:r>
              <a:rPr lang="en-US" sz="1400" dirty="0"/>
              <a:t>Luxembourg</a:t>
            </a:r>
          </a:p>
          <a:p>
            <a:pPr marL="285750" indent="-285750">
              <a:buFont typeface="Arial" panose="020B0604020202020204" pitchFamily="34" charset="0"/>
              <a:buChar char="•"/>
            </a:pPr>
            <a:r>
              <a:rPr lang="en-US" sz="1400" dirty="0"/>
              <a:t>Macedonia</a:t>
            </a:r>
          </a:p>
          <a:p>
            <a:pPr marL="285750" indent="-285750">
              <a:buFont typeface="Arial" panose="020B0604020202020204" pitchFamily="34" charset="0"/>
              <a:buChar char="•"/>
            </a:pPr>
            <a:r>
              <a:rPr lang="en-US" sz="1400" dirty="0"/>
              <a:t>Malta</a:t>
            </a:r>
          </a:p>
          <a:p>
            <a:pPr marL="285750" indent="-285750">
              <a:buFont typeface="Arial" panose="020B0604020202020204" pitchFamily="34" charset="0"/>
              <a:buChar char="•"/>
            </a:pPr>
            <a:r>
              <a:rPr lang="en-US" sz="1400" dirty="0"/>
              <a:t>Mauritius </a:t>
            </a:r>
          </a:p>
          <a:p>
            <a:pPr marL="285750" indent="-285750">
              <a:buFont typeface="Arial" panose="020B0604020202020204" pitchFamily="34" charset="0"/>
              <a:buChar char="•"/>
            </a:pPr>
            <a:r>
              <a:rPr lang="en-US" sz="1400" dirty="0"/>
              <a:t>Mexico</a:t>
            </a:r>
          </a:p>
          <a:p>
            <a:pPr marL="285750" indent="-285750">
              <a:buFont typeface="Arial" panose="020B0604020202020204" pitchFamily="34" charset="0"/>
              <a:buChar char="•"/>
            </a:pPr>
            <a:r>
              <a:rPr lang="en-US" sz="1400" dirty="0"/>
              <a:t>Monaco </a:t>
            </a:r>
          </a:p>
        </p:txBody>
      </p:sp>
      <p:sp>
        <p:nvSpPr>
          <p:cNvPr id="13" name="TextBox 12">
            <a:extLst>
              <a:ext uri="{FF2B5EF4-FFF2-40B4-BE49-F238E27FC236}">
                <a16:creationId xmlns:a16="http://schemas.microsoft.com/office/drawing/2014/main" id="{9EBCD603-7D22-93C0-79CE-7037004BCE9D}"/>
              </a:ext>
            </a:extLst>
          </p:cNvPr>
          <p:cNvSpPr txBox="1"/>
          <p:nvPr/>
        </p:nvSpPr>
        <p:spPr>
          <a:xfrm flipH="1">
            <a:off x="5297869" y="2297066"/>
            <a:ext cx="1600200" cy="4832092"/>
          </a:xfrm>
          <a:prstGeom prst="rect">
            <a:avLst/>
          </a:prstGeom>
          <a:noFill/>
        </p:spPr>
        <p:txBody>
          <a:bodyPr wrap="square" rtlCol="0">
            <a:spAutoFit/>
          </a:bodyPr>
          <a:lstStyle/>
          <a:p>
            <a:pPr marL="285750" indent="-285750">
              <a:buFont typeface="Arial" panose="020B0604020202020204" pitchFamily="34" charset="0"/>
              <a:buChar char="•"/>
            </a:pPr>
            <a:r>
              <a:rPr lang="en-US" sz="1400" dirty="0"/>
              <a:t>Montenegro</a:t>
            </a:r>
          </a:p>
          <a:p>
            <a:pPr marL="285750" indent="-285750">
              <a:buFont typeface="Arial" panose="020B0604020202020204" pitchFamily="34" charset="0"/>
              <a:buChar char="•"/>
            </a:pPr>
            <a:r>
              <a:rPr lang="en-US" sz="1400" dirty="0"/>
              <a:t>Montserrat</a:t>
            </a:r>
          </a:p>
          <a:p>
            <a:pPr marL="285750" indent="-285750">
              <a:buFont typeface="Arial" panose="020B0604020202020204" pitchFamily="34" charset="0"/>
              <a:buChar char="•"/>
            </a:pPr>
            <a:r>
              <a:rPr lang="en-US" sz="1400" dirty="0"/>
              <a:t>Netherlands </a:t>
            </a:r>
          </a:p>
          <a:p>
            <a:pPr marL="285750" indent="-285750">
              <a:buFont typeface="Arial" panose="020B0604020202020204" pitchFamily="34" charset="0"/>
              <a:buChar char="•"/>
            </a:pPr>
            <a:r>
              <a:rPr lang="en-US" sz="1400" dirty="0"/>
              <a:t>Netherlands Antilles </a:t>
            </a:r>
          </a:p>
          <a:p>
            <a:pPr marL="285750" indent="-285750">
              <a:buFont typeface="Arial" panose="020B0604020202020204" pitchFamily="34" charset="0"/>
              <a:buChar char="•"/>
            </a:pPr>
            <a:r>
              <a:rPr lang="en-US" sz="1400" dirty="0"/>
              <a:t>New Caledonia</a:t>
            </a:r>
          </a:p>
          <a:p>
            <a:pPr marL="285750" indent="-285750">
              <a:buFont typeface="Arial" panose="020B0604020202020204" pitchFamily="34" charset="0"/>
              <a:buChar char="•"/>
            </a:pPr>
            <a:r>
              <a:rPr lang="en-US" sz="1400" dirty="0"/>
              <a:t>New Zealand</a:t>
            </a:r>
          </a:p>
          <a:p>
            <a:pPr marL="285750" indent="-285750">
              <a:buFont typeface="Arial" panose="020B0604020202020204" pitchFamily="34" charset="0"/>
              <a:buChar char="•"/>
            </a:pPr>
            <a:r>
              <a:rPr lang="en-US" sz="1400" dirty="0"/>
              <a:t>Niue</a:t>
            </a:r>
          </a:p>
          <a:p>
            <a:pPr marL="285750" indent="-285750">
              <a:buFont typeface="Arial" panose="020B0604020202020204" pitchFamily="34" charset="0"/>
              <a:buChar char="•"/>
            </a:pPr>
            <a:r>
              <a:rPr lang="en-US" sz="1400" dirty="0"/>
              <a:t>Norfolk Island</a:t>
            </a:r>
          </a:p>
          <a:p>
            <a:pPr marL="285750" indent="-285750">
              <a:buFont typeface="Arial" panose="020B0604020202020204" pitchFamily="34" charset="0"/>
              <a:buChar char="•"/>
            </a:pPr>
            <a:r>
              <a:rPr lang="en-US" sz="1400" dirty="0"/>
              <a:t>Norway</a:t>
            </a:r>
          </a:p>
          <a:p>
            <a:pPr marL="285750" indent="-285750">
              <a:buFont typeface="Arial" panose="020B0604020202020204" pitchFamily="34" charset="0"/>
              <a:buChar char="•"/>
            </a:pPr>
            <a:r>
              <a:rPr lang="en-US" sz="1400" dirty="0"/>
              <a:t>Oman</a:t>
            </a:r>
          </a:p>
          <a:p>
            <a:pPr marL="285750" indent="-285750">
              <a:buFont typeface="Arial" panose="020B0604020202020204" pitchFamily="34" charset="0"/>
              <a:buChar char="•"/>
            </a:pPr>
            <a:r>
              <a:rPr lang="en-US" sz="1400" dirty="0"/>
              <a:t>Palestinian Authority </a:t>
            </a:r>
          </a:p>
          <a:p>
            <a:pPr marL="285750" indent="-285750">
              <a:buFont typeface="Arial" panose="020B0604020202020204" pitchFamily="34" charset="0"/>
              <a:buChar char="•"/>
            </a:pPr>
            <a:r>
              <a:rPr lang="en-US" sz="1400" dirty="0"/>
              <a:t>Pitcairn Island</a:t>
            </a:r>
          </a:p>
          <a:p>
            <a:pPr marL="285750" indent="-285750">
              <a:buFont typeface="Arial" panose="020B0604020202020204" pitchFamily="34" charset="0"/>
              <a:buChar char="•"/>
            </a:pPr>
            <a:r>
              <a:rPr lang="en-US" sz="1400" dirty="0"/>
              <a:t>Poland</a:t>
            </a:r>
          </a:p>
          <a:p>
            <a:pPr marL="285750" indent="-285750">
              <a:buFont typeface="Arial" panose="020B0604020202020204" pitchFamily="34" charset="0"/>
              <a:buChar char="•"/>
            </a:pPr>
            <a:r>
              <a:rPr lang="en-US" sz="1400" dirty="0"/>
              <a:t>Portugal</a:t>
            </a:r>
          </a:p>
          <a:p>
            <a:pPr marL="285750" indent="-285750">
              <a:buFont typeface="Arial" panose="020B0604020202020204" pitchFamily="34" charset="0"/>
              <a:buChar char="•"/>
            </a:pPr>
            <a:r>
              <a:rPr lang="en-US" sz="1400" dirty="0"/>
              <a:t>Puerto Rico </a:t>
            </a:r>
          </a:p>
          <a:p>
            <a:pPr marL="285750" indent="-285750">
              <a:buFont typeface="Arial" panose="020B0604020202020204" pitchFamily="34" charset="0"/>
              <a:buChar char="•"/>
            </a:pPr>
            <a:r>
              <a:rPr lang="en-US" sz="1400" dirty="0"/>
              <a:t>Reunion Island</a:t>
            </a:r>
          </a:p>
          <a:p>
            <a:pPr marL="285750" indent="-285750">
              <a:buFont typeface="Arial" panose="020B0604020202020204" pitchFamily="34" charset="0"/>
              <a:buChar char="•"/>
            </a:pPr>
            <a:r>
              <a:rPr lang="en-US" sz="1400" dirty="0"/>
              <a:t>Saint Eustatius &amp; Saba</a:t>
            </a:r>
          </a:p>
          <a:p>
            <a:pPr marL="285750" indent="-285750">
              <a:buFont typeface="Arial" panose="020B0604020202020204" pitchFamily="34" charset="0"/>
              <a:buChar char="•"/>
            </a:pPr>
            <a:r>
              <a:rPr lang="en-US" sz="1400" dirty="0"/>
              <a:t>Saint </a:t>
            </a:r>
            <a:r>
              <a:rPr lang="en-US" sz="1400" dirty="0" err="1"/>
              <a:t>Halena</a:t>
            </a:r>
            <a:r>
              <a:rPr lang="en-US" sz="1400" dirty="0"/>
              <a:t> </a:t>
            </a:r>
          </a:p>
          <a:p>
            <a:pPr marL="285750" indent="-285750">
              <a:buFont typeface="Arial" panose="020B0604020202020204" pitchFamily="34" charset="0"/>
              <a:buChar char="•"/>
            </a:pPr>
            <a:endParaRPr lang="en-US" sz="1400" dirty="0"/>
          </a:p>
        </p:txBody>
      </p:sp>
      <p:sp>
        <p:nvSpPr>
          <p:cNvPr id="14" name="TextBox 13">
            <a:extLst>
              <a:ext uri="{FF2B5EF4-FFF2-40B4-BE49-F238E27FC236}">
                <a16:creationId xmlns:a16="http://schemas.microsoft.com/office/drawing/2014/main" id="{902CB1E8-276F-6E84-57F6-F6825F617A1C}"/>
              </a:ext>
            </a:extLst>
          </p:cNvPr>
          <p:cNvSpPr txBox="1"/>
          <p:nvPr/>
        </p:nvSpPr>
        <p:spPr>
          <a:xfrm flipH="1">
            <a:off x="6982374" y="2261258"/>
            <a:ext cx="1600200" cy="4616648"/>
          </a:xfrm>
          <a:prstGeom prst="rect">
            <a:avLst/>
          </a:prstGeom>
          <a:noFill/>
        </p:spPr>
        <p:txBody>
          <a:bodyPr wrap="square" rtlCol="0">
            <a:spAutoFit/>
          </a:bodyPr>
          <a:lstStyle/>
          <a:p>
            <a:pPr marL="285750" indent="-285750">
              <a:buFont typeface="Arial" panose="020B0604020202020204" pitchFamily="34" charset="0"/>
              <a:buChar char="•"/>
            </a:pPr>
            <a:r>
              <a:rPr lang="en-US" sz="1400" dirty="0"/>
              <a:t>Saint Kitts and Nevis </a:t>
            </a:r>
          </a:p>
          <a:p>
            <a:pPr marL="285750" indent="-285750">
              <a:buFont typeface="Arial" panose="020B0604020202020204" pitchFamily="34" charset="0"/>
              <a:buChar char="•"/>
            </a:pPr>
            <a:r>
              <a:rPr lang="en-US" sz="1400" dirty="0"/>
              <a:t>Saint Lucia </a:t>
            </a:r>
          </a:p>
          <a:p>
            <a:pPr marL="285750" indent="-285750">
              <a:buFont typeface="Arial" panose="020B0604020202020204" pitchFamily="34" charset="0"/>
              <a:buChar char="•"/>
            </a:pPr>
            <a:r>
              <a:rPr lang="en-US" sz="1400" dirty="0"/>
              <a:t>Saint Martin</a:t>
            </a:r>
          </a:p>
          <a:p>
            <a:pPr marL="285750" indent="-285750">
              <a:buFont typeface="Arial" panose="020B0604020202020204" pitchFamily="34" charset="0"/>
              <a:buChar char="•"/>
            </a:pPr>
            <a:r>
              <a:rPr lang="en-US" sz="1400" dirty="0"/>
              <a:t>Samoa</a:t>
            </a:r>
          </a:p>
          <a:p>
            <a:pPr marL="285750" indent="-285750">
              <a:buFont typeface="Arial" panose="020B0604020202020204" pitchFamily="34" charset="0"/>
              <a:buChar char="•"/>
            </a:pPr>
            <a:r>
              <a:rPr lang="en-US" sz="1400" dirty="0"/>
              <a:t>San Marino</a:t>
            </a:r>
          </a:p>
          <a:p>
            <a:pPr marL="285750" indent="-285750">
              <a:buFont typeface="Arial" panose="020B0604020202020204" pitchFamily="34" charset="0"/>
              <a:buChar char="•"/>
            </a:pPr>
            <a:r>
              <a:rPr lang="en-US" sz="1400" dirty="0"/>
              <a:t>Saudi Arabia</a:t>
            </a:r>
          </a:p>
          <a:p>
            <a:pPr marL="285750" indent="-285750">
              <a:buFont typeface="Arial" panose="020B0604020202020204" pitchFamily="34" charset="0"/>
              <a:buChar char="•"/>
            </a:pPr>
            <a:r>
              <a:rPr lang="en-US" sz="1400" dirty="0"/>
              <a:t>Serbia</a:t>
            </a:r>
          </a:p>
          <a:p>
            <a:pPr marL="285750" indent="-285750">
              <a:buFont typeface="Arial" panose="020B0604020202020204" pitchFamily="34" charset="0"/>
              <a:buChar char="•"/>
            </a:pPr>
            <a:r>
              <a:rPr lang="en-US" sz="1400" dirty="0"/>
              <a:t>Seychelles</a:t>
            </a:r>
          </a:p>
          <a:p>
            <a:pPr marL="285750" indent="-285750">
              <a:buFont typeface="Arial" panose="020B0604020202020204" pitchFamily="34" charset="0"/>
              <a:buChar char="•"/>
            </a:pPr>
            <a:r>
              <a:rPr lang="en-US" sz="1400" dirty="0"/>
              <a:t>Slovakia</a:t>
            </a:r>
          </a:p>
          <a:p>
            <a:pPr marL="285750" indent="-285750">
              <a:buFont typeface="Arial" panose="020B0604020202020204" pitchFamily="34" charset="0"/>
              <a:buChar char="•"/>
            </a:pPr>
            <a:r>
              <a:rPr lang="en-US" sz="1400" dirty="0"/>
              <a:t>Slovenia </a:t>
            </a:r>
          </a:p>
          <a:p>
            <a:pPr marL="285750" indent="-285750">
              <a:buFont typeface="Arial" panose="020B0604020202020204" pitchFamily="34" charset="0"/>
              <a:buChar char="•"/>
            </a:pPr>
            <a:r>
              <a:rPr lang="en-US" sz="1400" dirty="0"/>
              <a:t>South Georgina and South Sandwich Islands</a:t>
            </a:r>
          </a:p>
          <a:p>
            <a:pPr marL="285750" indent="-285750">
              <a:buFont typeface="Arial" panose="020B0604020202020204" pitchFamily="34" charset="0"/>
              <a:buChar char="•"/>
            </a:pPr>
            <a:r>
              <a:rPr lang="en-US" sz="1400" dirty="0"/>
              <a:t>Spain</a:t>
            </a:r>
          </a:p>
          <a:p>
            <a:pPr marL="285750" indent="-285750">
              <a:buFont typeface="Arial" panose="020B0604020202020204" pitchFamily="34" charset="0"/>
              <a:buChar char="•"/>
            </a:pPr>
            <a:r>
              <a:rPr lang="en-US" sz="1400" dirty="0"/>
              <a:t>Svalbard &amp; Jan Mayen</a:t>
            </a:r>
          </a:p>
          <a:p>
            <a:pPr marL="285750" indent="-285750">
              <a:buFont typeface="Arial" panose="020B0604020202020204" pitchFamily="34" charset="0"/>
              <a:buChar char="•"/>
            </a:pPr>
            <a:r>
              <a:rPr lang="en-US" sz="1400" dirty="0"/>
              <a:t>Sweden</a:t>
            </a:r>
          </a:p>
          <a:p>
            <a:pPr marL="285750" indent="-285750">
              <a:buFont typeface="Arial" panose="020B0604020202020204" pitchFamily="34" charset="0"/>
              <a:buChar char="•"/>
            </a:pPr>
            <a:r>
              <a:rPr lang="en-US" sz="1400" dirty="0"/>
              <a:t>Switzerland</a:t>
            </a:r>
          </a:p>
          <a:p>
            <a:pPr marL="285750" indent="-285750">
              <a:buFont typeface="Arial" panose="020B0604020202020204" pitchFamily="34" charset="0"/>
              <a:buChar char="•"/>
            </a:pPr>
            <a:r>
              <a:rPr lang="en-US" sz="1400" dirty="0"/>
              <a:t>Tokelau</a:t>
            </a:r>
          </a:p>
        </p:txBody>
      </p:sp>
      <p:sp>
        <p:nvSpPr>
          <p:cNvPr id="15" name="TextBox 14">
            <a:extLst>
              <a:ext uri="{FF2B5EF4-FFF2-40B4-BE49-F238E27FC236}">
                <a16:creationId xmlns:a16="http://schemas.microsoft.com/office/drawing/2014/main" id="{781F7434-1B34-D4B4-F619-B6F0BC8CCC3F}"/>
              </a:ext>
            </a:extLst>
          </p:cNvPr>
          <p:cNvSpPr txBox="1"/>
          <p:nvPr/>
        </p:nvSpPr>
        <p:spPr>
          <a:xfrm flipH="1">
            <a:off x="8666878" y="2283680"/>
            <a:ext cx="1823321" cy="3539430"/>
          </a:xfrm>
          <a:prstGeom prst="rect">
            <a:avLst/>
          </a:prstGeom>
          <a:noFill/>
        </p:spPr>
        <p:txBody>
          <a:bodyPr wrap="square" rtlCol="0">
            <a:spAutoFit/>
          </a:bodyPr>
          <a:lstStyle/>
          <a:p>
            <a:pPr marL="285750" indent="-285750">
              <a:buFont typeface="Arial" panose="020B0604020202020204" pitchFamily="34" charset="0"/>
              <a:buChar char="•"/>
            </a:pPr>
            <a:r>
              <a:rPr lang="en-US" sz="1400" dirty="0"/>
              <a:t>Tonga</a:t>
            </a:r>
          </a:p>
          <a:p>
            <a:pPr marL="285750" indent="-285750">
              <a:buFont typeface="Arial" panose="020B0604020202020204" pitchFamily="34" charset="0"/>
              <a:buChar char="•"/>
            </a:pPr>
            <a:r>
              <a:rPr lang="en-US" sz="1400" dirty="0"/>
              <a:t>Trinidad and Tobago</a:t>
            </a:r>
          </a:p>
          <a:p>
            <a:pPr marL="285750" indent="-285750">
              <a:buFont typeface="Arial" panose="020B0604020202020204" pitchFamily="34" charset="0"/>
              <a:buChar char="•"/>
            </a:pPr>
            <a:r>
              <a:rPr lang="en-US" sz="1400" dirty="0"/>
              <a:t>Tunisia</a:t>
            </a:r>
          </a:p>
          <a:p>
            <a:pPr marL="285750" indent="-285750">
              <a:buFont typeface="Arial" panose="020B0604020202020204" pitchFamily="34" charset="0"/>
              <a:buChar char="•"/>
            </a:pPr>
            <a:r>
              <a:rPr lang="en-US" sz="1400" dirty="0"/>
              <a:t>Turkey</a:t>
            </a:r>
          </a:p>
          <a:p>
            <a:pPr marL="285750" indent="-285750">
              <a:buFont typeface="Arial" panose="020B0604020202020204" pitchFamily="34" charset="0"/>
              <a:buChar char="•"/>
            </a:pPr>
            <a:r>
              <a:rPr lang="en-US" sz="1400" dirty="0"/>
              <a:t>Turks and Caicos</a:t>
            </a:r>
          </a:p>
          <a:p>
            <a:pPr marL="285750" indent="-285750">
              <a:buFont typeface="Arial" panose="020B0604020202020204" pitchFamily="34" charset="0"/>
              <a:buChar char="•"/>
            </a:pPr>
            <a:r>
              <a:rPr lang="en-US" sz="1400" dirty="0"/>
              <a:t>United Arab Emirates</a:t>
            </a:r>
          </a:p>
          <a:p>
            <a:pPr marL="285750" indent="-285750">
              <a:buFont typeface="Arial" panose="020B0604020202020204" pitchFamily="34" charset="0"/>
              <a:buChar char="•"/>
            </a:pPr>
            <a:r>
              <a:rPr lang="en-US" sz="1400" dirty="0"/>
              <a:t>United Kingdom</a:t>
            </a:r>
          </a:p>
          <a:p>
            <a:pPr marL="285750" indent="-285750">
              <a:buFont typeface="Arial" panose="020B0604020202020204" pitchFamily="34" charset="0"/>
              <a:buChar char="•"/>
            </a:pPr>
            <a:r>
              <a:rPr lang="en-US" sz="1400" dirty="0"/>
              <a:t>USA</a:t>
            </a:r>
          </a:p>
          <a:p>
            <a:pPr marL="285750" indent="-285750">
              <a:buFont typeface="Arial" panose="020B0604020202020204" pitchFamily="34" charset="0"/>
              <a:buChar char="•"/>
            </a:pPr>
            <a:r>
              <a:rPr lang="en-US" sz="1400" dirty="0"/>
              <a:t>Uruguay</a:t>
            </a:r>
          </a:p>
          <a:p>
            <a:pPr marL="285750" indent="-285750">
              <a:buFont typeface="Arial" panose="020B0604020202020204" pitchFamily="34" charset="0"/>
              <a:buChar char="•"/>
            </a:pPr>
            <a:r>
              <a:rPr lang="en-US" sz="1400" dirty="0"/>
              <a:t>Vatican City </a:t>
            </a:r>
          </a:p>
          <a:p>
            <a:pPr marL="285750" indent="-285750">
              <a:buFont typeface="Arial" panose="020B0604020202020204" pitchFamily="34" charset="0"/>
              <a:buChar char="•"/>
            </a:pPr>
            <a:r>
              <a:rPr lang="en-US" sz="1400" dirty="0"/>
              <a:t>Virgin Islands</a:t>
            </a:r>
          </a:p>
          <a:p>
            <a:pPr marL="285750" indent="-285750">
              <a:buFont typeface="Arial" panose="020B0604020202020204" pitchFamily="34" charset="0"/>
              <a:buChar char="•"/>
            </a:pPr>
            <a:r>
              <a:rPr lang="en-US" sz="1400" dirty="0"/>
              <a:t>Wallis and Futuna Islands </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30237797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6" name="TextBox 5"/>
          <p:cNvSpPr txBox="1"/>
          <p:nvPr/>
        </p:nvSpPr>
        <p:spPr>
          <a:xfrm>
            <a:off x="4929924" y="530250"/>
            <a:ext cx="2631461" cy="707886"/>
          </a:xfrm>
          <a:prstGeom prst="rect">
            <a:avLst/>
          </a:prstGeom>
          <a:noFill/>
        </p:spPr>
        <p:txBody>
          <a:bodyPr wrap="square" rtlCol="0">
            <a:spAutoFit/>
          </a:bodyPr>
          <a:lstStyle/>
          <a:p>
            <a:r>
              <a:rPr lang="en-US" sz="4000" b="1" dirty="0">
                <a:solidFill>
                  <a:srgbClr val="ED1E42"/>
                </a:solidFill>
                <a:latin typeface="+mj-lt"/>
                <a:cs typeface="Arial"/>
              </a:rPr>
              <a:t>Biometrics</a:t>
            </a:r>
            <a:r>
              <a:rPr lang="en-US" sz="3400" b="1" dirty="0">
                <a:solidFill>
                  <a:srgbClr val="D01943"/>
                </a:solidFill>
                <a:latin typeface="Arial"/>
                <a:cs typeface="Arial"/>
              </a:rPr>
              <a:t> </a:t>
            </a:r>
          </a:p>
        </p:txBody>
      </p:sp>
      <p:sp>
        <p:nvSpPr>
          <p:cNvPr id="5" name="TextBox 4">
            <a:extLst>
              <a:ext uri="{FF2B5EF4-FFF2-40B4-BE49-F238E27FC236}">
                <a16:creationId xmlns:a16="http://schemas.microsoft.com/office/drawing/2014/main" id="{E25EDE2A-4C8E-F88E-6667-3BD2354BCC43}"/>
              </a:ext>
            </a:extLst>
          </p:cNvPr>
          <p:cNvSpPr txBox="1"/>
          <p:nvPr/>
        </p:nvSpPr>
        <p:spPr>
          <a:xfrm>
            <a:off x="604108" y="1684288"/>
            <a:ext cx="10127392" cy="923330"/>
          </a:xfrm>
          <a:prstGeom prst="rect">
            <a:avLst/>
          </a:prstGeom>
          <a:noFill/>
        </p:spPr>
        <p:txBody>
          <a:bodyPr wrap="square">
            <a:spAutoFit/>
          </a:bodyPr>
          <a:lstStyle/>
          <a:p>
            <a:pPr rtl="0">
              <a:spcBef>
                <a:spcPts val="0"/>
              </a:spcBef>
              <a:spcAft>
                <a:spcPts val="0"/>
              </a:spcAft>
            </a:pPr>
            <a:r>
              <a:rPr lang="en-US" sz="1800" b="0" i="0" u="none" strike="noStrike" dirty="0">
                <a:solidFill>
                  <a:srgbClr val="333333"/>
                </a:solidFill>
                <a:effectLst/>
              </a:rPr>
              <a:t>Biometrics are personal identifiers such as digital scanned fingerprints and/or digital facial photographs. A letter requesting biometrics may be sent to a visa applicant after their 408-visa application is submitted.</a:t>
            </a:r>
            <a:br>
              <a:rPr lang="en-US" dirty="0"/>
            </a:br>
            <a:endParaRPr lang="en-AU" dirty="0"/>
          </a:p>
        </p:txBody>
      </p:sp>
      <p:pic>
        <p:nvPicPr>
          <p:cNvPr id="2050" name="Picture 2">
            <a:extLst>
              <a:ext uri="{FF2B5EF4-FFF2-40B4-BE49-F238E27FC236}">
                <a16:creationId xmlns:a16="http://schemas.microsoft.com/office/drawing/2014/main" id="{595B69C7-6074-DD7D-C414-F96BAB463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9600" y="3009930"/>
            <a:ext cx="5915454" cy="337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5240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 y="66670"/>
            <a:ext cx="12185904" cy="6858000"/>
          </a:xfrm>
          <a:prstGeom prst="rect">
            <a:avLst/>
          </a:prstGeom>
        </p:spPr>
      </p:pic>
      <p:sp>
        <p:nvSpPr>
          <p:cNvPr id="6" name="TextBox 5"/>
          <p:cNvSpPr txBox="1"/>
          <p:nvPr/>
        </p:nvSpPr>
        <p:spPr>
          <a:xfrm>
            <a:off x="4602835" y="322911"/>
            <a:ext cx="2983154" cy="707886"/>
          </a:xfrm>
          <a:prstGeom prst="rect">
            <a:avLst/>
          </a:prstGeom>
          <a:noFill/>
        </p:spPr>
        <p:txBody>
          <a:bodyPr wrap="square" rtlCol="0">
            <a:spAutoFit/>
          </a:bodyPr>
          <a:lstStyle/>
          <a:p>
            <a:r>
              <a:rPr lang="en-US" sz="4000" b="1" dirty="0">
                <a:solidFill>
                  <a:srgbClr val="ED1E42"/>
                </a:solidFill>
                <a:latin typeface="+mj-lt"/>
                <a:cs typeface="Arial"/>
              </a:rPr>
              <a:t>Sponsorship</a:t>
            </a:r>
            <a:r>
              <a:rPr lang="en-US" sz="3400" b="1" dirty="0">
                <a:solidFill>
                  <a:srgbClr val="D01943"/>
                </a:solidFill>
                <a:latin typeface="Arial"/>
                <a:cs typeface="Arial"/>
              </a:rPr>
              <a:t> </a:t>
            </a:r>
          </a:p>
        </p:txBody>
      </p:sp>
      <p:sp>
        <p:nvSpPr>
          <p:cNvPr id="5" name="TextBox 4">
            <a:extLst>
              <a:ext uri="{FF2B5EF4-FFF2-40B4-BE49-F238E27FC236}">
                <a16:creationId xmlns:a16="http://schemas.microsoft.com/office/drawing/2014/main" id="{E25EDE2A-4C8E-F88E-6667-3BD2354BCC43}"/>
              </a:ext>
            </a:extLst>
          </p:cNvPr>
          <p:cNvSpPr txBox="1"/>
          <p:nvPr/>
        </p:nvSpPr>
        <p:spPr>
          <a:xfrm>
            <a:off x="604108" y="1096651"/>
            <a:ext cx="10127392" cy="646331"/>
          </a:xfrm>
          <a:prstGeom prst="rect">
            <a:avLst/>
          </a:prstGeom>
          <a:noFill/>
        </p:spPr>
        <p:txBody>
          <a:bodyPr wrap="square">
            <a:spAutoFit/>
          </a:bodyPr>
          <a:lstStyle/>
          <a:p>
            <a:pPr rtl="0">
              <a:spcBef>
                <a:spcPts val="0"/>
              </a:spcBef>
              <a:spcAft>
                <a:spcPts val="0"/>
              </a:spcAft>
            </a:pPr>
            <a:br>
              <a:rPr lang="en-US" dirty="0"/>
            </a:br>
            <a:endParaRPr lang="en-AU" dirty="0"/>
          </a:p>
        </p:txBody>
      </p:sp>
      <p:sp>
        <p:nvSpPr>
          <p:cNvPr id="3" name="TextBox 2">
            <a:extLst>
              <a:ext uri="{FF2B5EF4-FFF2-40B4-BE49-F238E27FC236}">
                <a16:creationId xmlns:a16="http://schemas.microsoft.com/office/drawing/2014/main" id="{D636CDA3-8F77-F36D-B1AA-DAD7DE292DD0}"/>
              </a:ext>
            </a:extLst>
          </p:cNvPr>
          <p:cNvSpPr txBox="1"/>
          <p:nvPr/>
        </p:nvSpPr>
        <p:spPr>
          <a:xfrm>
            <a:off x="720724" y="1401719"/>
            <a:ext cx="9210675" cy="1154162"/>
          </a:xfrm>
          <a:prstGeom prst="rect">
            <a:avLst/>
          </a:prstGeom>
          <a:noFill/>
        </p:spPr>
        <p:txBody>
          <a:bodyPr wrap="square">
            <a:spAutoFit/>
          </a:bodyPr>
          <a:lstStyle/>
          <a:p>
            <a:pPr rtl="0">
              <a:spcBef>
                <a:spcPts val="1800"/>
              </a:spcBef>
              <a:spcAft>
                <a:spcPts val="0"/>
              </a:spcAft>
            </a:pPr>
            <a:r>
              <a:rPr lang="en-US" sz="1800" b="1" i="0" u="none" strike="noStrike" dirty="0">
                <a:solidFill>
                  <a:srgbClr val="333333"/>
                </a:solidFill>
                <a:effectLst/>
              </a:rPr>
              <a:t>You will need to apply to be a sponsor if: </a:t>
            </a:r>
            <a:endParaRPr lang="en-US" b="1" dirty="0">
              <a:effectLst/>
            </a:endParaRPr>
          </a:p>
          <a:p>
            <a:pPr marL="285750" indent="-285750" rtl="0" fontAlgn="base">
              <a:spcBef>
                <a:spcPts val="1800"/>
              </a:spcBef>
              <a:spcAft>
                <a:spcPts val="0"/>
              </a:spcAft>
              <a:buFont typeface="Wingdings" panose="05000000000000000000" pitchFamily="2" charset="2"/>
              <a:buChar char="Ø"/>
            </a:pPr>
            <a:r>
              <a:rPr lang="en-US" sz="1800" b="0" i="0" u="none" strike="noStrike" dirty="0">
                <a:solidFill>
                  <a:srgbClr val="333333"/>
                </a:solidFill>
                <a:effectLst/>
              </a:rPr>
              <a:t>the Applicant intends to stay in Australia for three months or more </a:t>
            </a:r>
          </a:p>
          <a:p>
            <a:pPr marL="285750" indent="-285750" rtl="0" fontAlgn="base">
              <a:spcBef>
                <a:spcPts val="0"/>
              </a:spcBef>
              <a:spcAft>
                <a:spcPts val="0"/>
              </a:spcAft>
              <a:buFont typeface="Wingdings" panose="05000000000000000000" pitchFamily="2" charset="2"/>
              <a:buChar char="Ø"/>
            </a:pPr>
            <a:r>
              <a:rPr lang="en-US" sz="1800" b="0" i="0" u="none" strike="noStrike" dirty="0">
                <a:solidFill>
                  <a:srgbClr val="333333"/>
                </a:solidFill>
                <a:effectLst/>
              </a:rPr>
              <a:t>or the Applicant is in Australia at the time of the application.</a:t>
            </a:r>
          </a:p>
        </p:txBody>
      </p:sp>
    </p:spTree>
    <p:extLst>
      <p:ext uri="{BB962C8B-B14F-4D97-AF65-F5344CB8AC3E}">
        <p14:creationId xmlns:p14="http://schemas.microsoft.com/office/powerpoint/2010/main" val="131589678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a:extLst>
              <a:ext uri="{FF2B5EF4-FFF2-40B4-BE49-F238E27FC236}">
                <a16:creationId xmlns:a16="http://schemas.microsoft.com/office/drawing/2014/main" id="{AF15CF99-7F0C-4F86-8708-4FDA68C7F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 y="0"/>
            <a:ext cx="12182731" cy="6856214"/>
          </a:xfrm>
          <a:prstGeom prst="rect">
            <a:avLst/>
          </a:prstGeom>
          <a:solidFill>
            <a:srgbClr val="2C5697"/>
          </a:solidFill>
          <a:ln>
            <a:noFill/>
          </a:ln>
        </p:spPr>
      </p:pic>
      <p:sp>
        <p:nvSpPr>
          <p:cNvPr id="14" name="Title 13">
            <a:extLst>
              <a:ext uri="{FF2B5EF4-FFF2-40B4-BE49-F238E27FC236}">
                <a16:creationId xmlns:a16="http://schemas.microsoft.com/office/drawing/2014/main" id="{EDB80FBF-4DB9-4DC9-9E22-7A1678BD630A}"/>
              </a:ext>
            </a:extLst>
          </p:cNvPr>
          <p:cNvSpPr>
            <a:spLocks noGrp="1"/>
          </p:cNvSpPr>
          <p:nvPr>
            <p:ph type="title"/>
          </p:nvPr>
        </p:nvSpPr>
        <p:spPr>
          <a:xfrm>
            <a:off x="578001" y="111931"/>
            <a:ext cx="10969943" cy="1143000"/>
          </a:xfrm>
        </p:spPr>
        <p:txBody>
          <a:bodyPr>
            <a:normAutofit/>
          </a:bodyPr>
          <a:lstStyle/>
          <a:p>
            <a:r>
              <a:rPr lang="en-US" sz="3999" b="1" dirty="0">
                <a:solidFill>
                  <a:srgbClr val="ED1E42"/>
                </a:solidFill>
                <a:cs typeface="Calibri"/>
              </a:rPr>
              <a:t>TIMELINE FOR VISA SERVICES </a:t>
            </a:r>
          </a:p>
        </p:txBody>
      </p:sp>
      <p:sp>
        <p:nvSpPr>
          <p:cNvPr id="8" name="Rounded Rectangle 8">
            <a:extLst>
              <a:ext uri="{FF2B5EF4-FFF2-40B4-BE49-F238E27FC236}">
                <a16:creationId xmlns:a16="http://schemas.microsoft.com/office/drawing/2014/main" id="{60737382-CE8A-676C-BE73-AA24EA0520CF}"/>
              </a:ext>
            </a:extLst>
          </p:cNvPr>
          <p:cNvSpPr/>
          <p:nvPr/>
        </p:nvSpPr>
        <p:spPr>
          <a:xfrm>
            <a:off x="1099361" y="1466903"/>
            <a:ext cx="2457260" cy="1617181"/>
          </a:xfrm>
          <a:prstGeom prst="roundRect">
            <a:avLst/>
          </a:prstGeom>
          <a:no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72968" algn="ctr"/>
            <a:r>
              <a:rPr lang="en-US" sz="1600" dirty="0">
                <a:solidFill>
                  <a:schemeClr val="tx1"/>
                </a:solidFill>
                <a:cs typeface="Calibri"/>
              </a:rPr>
              <a:t>Submit your applicants' documents to LPA 6-10 weeks before departure</a:t>
            </a:r>
          </a:p>
          <a:p>
            <a:pPr indent="272968" algn="ctr"/>
            <a:r>
              <a:rPr lang="en-US" sz="1600" dirty="0">
                <a:solidFill>
                  <a:schemeClr val="tx1"/>
                </a:solidFill>
                <a:cs typeface="Calibri"/>
              </a:rPr>
              <a:t>*LOI, LOA, NEB </a:t>
            </a:r>
            <a:endParaRPr lang="en-AU" sz="1600" dirty="0">
              <a:solidFill>
                <a:schemeClr val="tx1"/>
              </a:solidFill>
              <a:cs typeface="Calibri"/>
            </a:endParaRPr>
          </a:p>
        </p:txBody>
      </p:sp>
      <p:sp>
        <p:nvSpPr>
          <p:cNvPr id="9" name="Rounded Rectangle 13">
            <a:extLst>
              <a:ext uri="{FF2B5EF4-FFF2-40B4-BE49-F238E27FC236}">
                <a16:creationId xmlns:a16="http://schemas.microsoft.com/office/drawing/2014/main" id="{C30DAD03-DA31-EF4A-BB8D-9CACE6ACF72E}"/>
              </a:ext>
            </a:extLst>
          </p:cNvPr>
          <p:cNvSpPr/>
          <p:nvPr/>
        </p:nvSpPr>
        <p:spPr>
          <a:xfrm>
            <a:off x="5219541" y="1417638"/>
            <a:ext cx="2457260" cy="1807598"/>
          </a:xfrm>
          <a:prstGeom prst="roundRect">
            <a:avLst/>
          </a:prstGeom>
          <a:noFill/>
          <a:ln>
            <a:solidFill>
              <a:srgbClr val="DF1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cs typeface="Calibri"/>
              </a:rPr>
              <a:t>LPA will consult with the union on your behalf (the union can take up to 5 days to respond)</a:t>
            </a:r>
            <a:endParaRPr lang="en-AU" sz="1600" dirty="0">
              <a:solidFill>
                <a:schemeClr val="tx1"/>
              </a:solidFill>
              <a:cs typeface="Calibri"/>
            </a:endParaRPr>
          </a:p>
        </p:txBody>
      </p:sp>
      <p:sp>
        <p:nvSpPr>
          <p:cNvPr id="10" name="Rounded Rectangle 15">
            <a:extLst>
              <a:ext uri="{FF2B5EF4-FFF2-40B4-BE49-F238E27FC236}">
                <a16:creationId xmlns:a16="http://schemas.microsoft.com/office/drawing/2014/main" id="{047B12E2-90B9-C5FA-4B2E-31D880C8D640}"/>
              </a:ext>
            </a:extLst>
          </p:cNvPr>
          <p:cNvSpPr/>
          <p:nvPr/>
        </p:nvSpPr>
        <p:spPr>
          <a:xfrm>
            <a:off x="8496300" y="2788205"/>
            <a:ext cx="3231798" cy="1732451"/>
          </a:xfrm>
          <a:prstGeom prst="roundRect">
            <a:avLst/>
          </a:prstGeom>
          <a:noFill/>
          <a:ln>
            <a:solidFill>
              <a:srgbClr val="F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cs typeface="Calibri"/>
              </a:rPr>
              <a:t>I</a:t>
            </a:r>
            <a:r>
              <a:rPr lang="en-AU" sz="1600" dirty="0">
                <a:solidFill>
                  <a:schemeClr val="tx1"/>
                </a:solidFill>
                <a:cs typeface="Calibri"/>
              </a:rPr>
              <a:t>f you have not already done so, create a 408 Visa Application in your IMMI account- share your IMMI login with LPA</a:t>
            </a:r>
          </a:p>
        </p:txBody>
      </p:sp>
      <p:sp>
        <p:nvSpPr>
          <p:cNvPr id="5" name="Rounded Rectangle 8">
            <a:extLst>
              <a:ext uri="{FF2B5EF4-FFF2-40B4-BE49-F238E27FC236}">
                <a16:creationId xmlns:a16="http://schemas.microsoft.com/office/drawing/2014/main" id="{77FC04CA-46FA-F78B-4A86-CFB573594F77}"/>
              </a:ext>
            </a:extLst>
          </p:cNvPr>
          <p:cNvSpPr/>
          <p:nvPr/>
        </p:nvSpPr>
        <p:spPr>
          <a:xfrm>
            <a:off x="469110" y="1814936"/>
            <a:ext cx="719813" cy="719813"/>
          </a:xfrm>
          <a:prstGeom prst="roundRect">
            <a:avLst/>
          </a:prstGeom>
          <a:solidFill>
            <a:srgbClr val="41B6E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b="1" dirty="0">
                <a:cs typeface="Calibri"/>
              </a:rPr>
              <a:t>1</a:t>
            </a:r>
            <a:endParaRPr lang="en-AU" sz="2399" b="1" dirty="0">
              <a:cs typeface="Calibri"/>
            </a:endParaRPr>
          </a:p>
        </p:txBody>
      </p:sp>
      <p:sp>
        <p:nvSpPr>
          <p:cNvPr id="7" name="Rounded Rectangle 15">
            <a:extLst>
              <a:ext uri="{FF2B5EF4-FFF2-40B4-BE49-F238E27FC236}">
                <a16:creationId xmlns:a16="http://schemas.microsoft.com/office/drawing/2014/main" id="{54DD89AB-344F-8AE2-9AC0-C54A46D37F20}"/>
              </a:ext>
            </a:extLst>
          </p:cNvPr>
          <p:cNvSpPr/>
          <p:nvPr/>
        </p:nvSpPr>
        <p:spPr>
          <a:xfrm>
            <a:off x="8004300" y="3316446"/>
            <a:ext cx="719813" cy="719813"/>
          </a:xfrm>
          <a:prstGeom prst="roundRect">
            <a:avLst/>
          </a:prstGeom>
          <a:solidFill>
            <a:srgbClr val="F6BE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9" b="1" dirty="0">
                <a:cs typeface="Calibri"/>
              </a:rPr>
              <a:t>3</a:t>
            </a:r>
          </a:p>
        </p:txBody>
      </p:sp>
      <p:sp>
        <p:nvSpPr>
          <p:cNvPr id="2" name="Rounded Rectangle 14">
            <a:extLst>
              <a:ext uri="{FF2B5EF4-FFF2-40B4-BE49-F238E27FC236}">
                <a16:creationId xmlns:a16="http://schemas.microsoft.com/office/drawing/2014/main" id="{35AC7B52-6F9C-87AF-78AB-D3258AEE83EE}"/>
              </a:ext>
            </a:extLst>
          </p:cNvPr>
          <p:cNvSpPr/>
          <p:nvPr/>
        </p:nvSpPr>
        <p:spPr>
          <a:xfrm>
            <a:off x="5219541" y="4774043"/>
            <a:ext cx="3175158" cy="1666216"/>
          </a:xfrm>
          <a:prstGeom prst="roundRect">
            <a:avLst/>
          </a:prstGeom>
          <a:solidFill>
            <a:schemeClr val="bg1"/>
          </a:solidFill>
          <a:ln w="1905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cs typeface="Calibri"/>
              </a:rPr>
              <a:t> LPA will check your application for errors and may ask you for more documentation or to provide further details. If the application has no issues,  will be submitted. </a:t>
            </a:r>
            <a:endParaRPr lang="en-AU" sz="1600" dirty="0">
              <a:solidFill>
                <a:schemeClr val="tx1"/>
              </a:solidFill>
              <a:cs typeface="Calibri"/>
            </a:endParaRPr>
          </a:p>
        </p:txBody>
      </p:sp>
      <p:sp>
        <p:nvSpPr>
          <p:cNvPr id="11" name="Rounded Rectangle 8">
            <a:extLst>
              <a:ext uri="{FF2B5EF4-FFF2-40B4-BE49-F238E27FC236}">
                <a16:creationId xmlns:a16="http://schemas.microsoft.com/office/drawing/2014/main" id="{0B2575F3-5885-2D26-DD39-EF6A7D0616D5}"/>
              </a:ext>
            </a:extLst>
          </p:cNvPr>
          <p:cNvSpPr/>
          <p:nvPr/>
        </p:nvSpPr>
        <p:spPr>
          <a:xfrm>
            <a:off x="4698515" y="1810178"/>
            <a:ext cx="719813" cy="763726"/>
          </a:xfrm>
          <a:prstGeom prst="roundRect">
            <a:avLst/>
          </a:prstGeom>
          <a:solidFill>
            <a:srgbClr val="DF1995"/>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b="1" dirty="0">
                <a:solidFill>
                  <a:schemeClr val="bg1"/>
                </a:solidFill>
                <a:cs typeface="Calibri"/>
              </a:rPr>
              <a:t>2</a:t>
            </a:r>
            <a:endParaRPr lang="en-AU" sz="2399" b="1" dirty="0">
              <a:solidFill>
                <a:schemeClr val="bg1"/>
              </a:solidFill>
              <a:cs typeface="Calibri"/>
            </a:endParaRPr>
          </a:p>
        </p:txBody>
      </p:sp>
      <p:cxnSp>
        <p:nvCxnSpPr>
          <p:cNvPr id="13" name="Straight Arrow Connector 12">
            <a:extLst>
              <a:ext uri="{FF2B5EF4-FFF2-40B4-BE49-F238E27FC236}">
                <a16:creationId xmlns:a16="http://schemas.microsoft.com/office/drawing/2014/main" id="{2BA6A521-9036-22C8-D74A-3837DF7DFCD0}"/>
              </a:ext>
            </a:extLst>
          </p:cNvPr>
          <p:cNvCxnSpPr/>
          <p:nvPr/>
        </p:nvCxnSpPr>
        <p:spPr>
          <a:xfrm>
            <a:off x="3556621" y="2174842"/>
            <a:ext cx="105347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BE45AF8-362C-21FC-FBCB-D93297BE44CD}"/>
              </a:ext>
            </a:extLst>
          </p:cNvPr>
          <p:cNvCxnSpPr/>
          <p:nvPr/>
        </p:nvCxnSpPr>
        <p:spPr>
          <a:xfrm>
            <a:off x="7676801" y="1917700"/>
            <a:ext cx="1047312" cy="6609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Rounded Rectangle 15">
            <a:extLst>
              <a:ext uri="{FF2B5EF4-FFF2-40B4-BE49-F238E27FC236}">
                <a16:creationId xmlns:a16="http://schemas.microsoft.com/office/drawing/2014/main" id="{19619AF1-EF4A-F5EF-4AEE-614D4F522231}"/>
              </a:ext>
            </a:extLst>
          </p:cNvPr>
          <p:cNvSpPr/>
          <p:nvPr/>
        </p:nvSpPr>
        <p:spPr>
          <a:xfrm>
            <a:off x="4643733" y="5247244"/>
            <a:ext cx="719813" cy="719813"/>
          </a:xfrm>
          <a:prstGeom prst="roundRect">
            <a:avLst/>
          </a:prstGeom>
          <a:solidFill>
            <a:srgbClr val="00B388"/>
          </a:solidFill>
          <a:ln>
            <a:solidFill>
              <a:srgbClr val="0FC1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b="1" dirty="0">
                <a:cs typeface="Calibri"/>
              </a:rPr>
              <a:t>4</a:t>
            </a:r>
            <a:endParaRPr lang="en-AU" sz="2399" b="1" dirty="0">
              <a:cs typeface="Calibri"/>
            </a:endParaRPr>
          </a:p>
        </p:txBody>
      </p:sp>
      <p:cxnSp>
        <p:nvCxnSpPr>
          <p:cNvPr id="21" name="Straight Arrow Connector 20">
            <a:extLst>
              <a:ext uri="{FF2B5EF4-FFF2-40B4-BE49-F238E27FC236}">
                <a16:creationId xmlns:a16="http://schemas.microsoft.com/office/drawing/2014/main" id="{1BD074DA-0CA4-0AA4-DB8D-AE36BACDCA96}"/>
              </a:ext>
            </a:extLst>
          </p:cNvPr>
          <p:cNvCxnSpPr/>
          <p:nvPr/>
        </p:nvCxnSpPr>
        <p:spPr>
          <a:xfrm flipH="1">
            <a:off x="8610600" y="4520656"/>
            <a:ext cx="1181100" cy="6355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Rounded Rectangle 30">
            <a:extLst>
              <a:ext uri="{FF2B5EF4-FFF2-40B4-BE49-F238E27FC236}">
                <a16:creationId xmlns:a16="http://schemas.microsoft.com/office/drawing/2014/main" id="{68193F07-7A16-B7F4-7AB4-2BBA8165009E}"/>
              </a:ext>
            </a:extLst>
          </p:cNvPr>
          <p:cNvSpPr/>
          <p:nvPr/>
        </p:nvSpPr>
        <p:spPr>
          <a:xfrm>
            <a:off x="418151" y="4736301"/>
            <a:ext cx="720000" cy="635544"/>
          </a:xfrm>
          <a:prstGeom prst="round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Calibri"/>
              </a:rPr>
              <a:t>5</a:t>
            </a:r>
            <a:endParaRPr lang="en-AU" sz="2400" b="1" dirty="0">
              <a:cs typeface="Calibri"/>
            </a:endParaRPr>
          </a:p>
        </p:txBody>
      </p:sp>
      <p:sp>
        <p:nvSpPr>
          <p:cNvPr id="23" name="Rounded Rectangle 8">
            <a:extLst>
              <a:ext uri="{FF2B5EF4-FFF2-40B4-BE49-F238E27FC236}">
                <a16:creationId xmlns:a16="http://schemas.microsoft.com/office/drawing/2014/main" id="{E721EBCD-6300-FAE8-F287-096E1B16F4BF}"/>
              </a:ext>
            </a:extLst>
          </p:cNvPr>
          <p:cNvSpPr/>
          <p:nvPr/>
        </p:nvSpPr>
        <p:spPr>
          <a:xfrm>
            <a:off x="1069486" y="3897203"/>
            <a:ext cx="2932664" cy="2313740"/>
          </a:xfrm>
          <a:prstGeom prst="roundRect">
            <a:avLst/>
          </a:prstGeom>
          <a:no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72968" algn="ctr"/>
            <a:r>
              <a:rPr lang="en-US" sz="1600" dirty="0">
                <a:solidFill>
                  <a:schemeClr val="tx1"/>
                </a:solidFill>
                <a:cs typeface="Calibri"/>
              </a:rPr>
              <a:t>LPA will send you a visa lodgment receipt and communicate requests for additional information from HA</a:t>
            </a:r>
            <a:r>
              <a:rPr lang="en-AU" sz="1600" dirty="0">
                <a:solidFill>
                  <a:schemeClr val="tx1"/>
                </a:solidFill>
                <a:cs typeface="Calibri"/>
              </a:rPr>
              <a:t>.</a:t>
            </a:r>
          </a:p>
          <a:p>
            <a:pPr indent="272968" algn="ctr"/>
            <a:r>
              <a:rPr lang="en-AU" sz="1600" dirty="0">
                <a:solidFill>
                  <a:schemeClr val="tx1"/>
                </a:solidFill>
                <a:cs typeface="Calibri"/>
              </a:rPr>
              <a:t>Once the visa has been approved we will send you the grant notification</a:t>
            </a:r>
            <a:endParaRPr lang="en-US" sz="1600" dirty="0">
              <a:solidFill>
                <a:schemeClr val="tx1"/>
              </a:solidFill>
              <a:cs typeface="Calibri"/>
            </a:endParaRPr>
          </a:p>
        </p:txBody>
      </p:sp>
      <p:cxnSp>
        <p:nvCxnSpPr>
          <p:cNvPr id="25" name="Straight Arrow Connector 24">
            <a:extLst>
              <a:ext uri="{FF2B5EF4-FFF2-40B4-BE49-F238E27FC236}">
                <a16:creationId xmlns:a16="http://schemas.microsoft.com/office/drawing/2014/main" id="{15B59D79-825A-BA4C-96AE-B25A0E2E0AE6}"/>
              </a:ext>
            </a:extLst>
          </p:cNvPr>
          <p:cNvCxnSpPr/>
          <p:nvPr/>
        </p:nvCxnSpPr>
        <p:spPr>
          <a:xfrm flipH="1" flipV="1">
            <a:off x="4178300" y="4520656"/>
            <a:ext cx="1041241" cy="3177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987538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6" name="TextBox 5"/>
          <p:cNvSpPr txBox="1"/>
          <p:nvPr/>
        </p:nvSpPr>
        <p:spPr>
          <a:xfrm>
            <a:off x="3355187" y="481098"/>
            <a:ext cx="6785840" cy="707886"/>
          </a:xfrm>
          <a:prstGeom prst="rect">
            <a:avLst/>
          </a:prstGeom>
          <a:noFill/>
        </p:spPr>
        <p:txBody>
          <a:bodyPr wrap="square" rtlCol="0">
            <a:spAutoFit/>
          </a:bodyPr>
          <a:lstStyle/>
          <a:p>
            <a:r>
              <a:rPr lang="en-US" sz="4000" b="1" dirty="0">
                <a:solidFill>
                  <a:srgbClr val="ED1E42"/>
                </a:solidFill>
                <a:cs typeface="Arial"/>
              </a:rPr>
              <a:t>URGENT VISA REQUESTS </a:t>
            </a:r>
          </a:p>
        </p:txBody>
      </p:sp>
      <p:sp>
        <p:nvSpPr>
          <p:cNvPr id="5" name="TextBox 4">
            <a:extLst>
              <a:ext uri="{FF2B5EF4-FFF2-40B4-BE49-F238E27FC236}">
                <a16:creationId xmlns:a16="http://schemas.microsoft.com/office/drawing/2014/main" id="{E25EDE2A-4C8E-F88E-6667-3BD2354BCC43}"/>
              </a:ext>
            </a:extLst>
          </p:cNvPr>
          <p:cNvSpPr txBox="1"/>
          <p:nvPr/>
        </p:nvSpPr>
        <p:spPr>
          <a:xfrm>
            <a:off x="604108" y="1096651"/>
            <a:ext cx="10127392" cy="646331"/>
          </a:xfrm>
          <a:prstGeom prst="rect">
            <a:avLst/>
          </a:prstGeom>
          <a:noFill/>
        </p:spPr>
        <p:txBody>
          <a:bodyPr wrap="square">
            <a:spAutoFit/>
          </a:bodyPr>
          <a:lstStyle/>
          <a:p>
            <a:pPr rtl="0">
              <a:spcBef>
                <a:spcPts val="0"/>
              </a:spcBef>
              <a:spcAft>
                <a:spcPts val="0"/>
              </a:spcAft>
            </a:pPr>
            <a:br>
              <a:rPr lang="en-US" dirty="0"/>
            </a:br>
            <a:endParaRPr lang="en-AU" dirty="0"/>
          </a:p>
        </p:txBody>
      </p:sp>
      <p:sp>
        <p:nvSpPr>
          <p:cNvPr id="3" name="TextBox 2">
            <a:extLst>
              <a:ext uri="{FF2B5EF4-FFF2-40B4-BE49-F238E27FC236}">
                <a16:creationId xmlns:a16="http://schemas.microsoft.com/office/drawing/2014/main" id="{D636CDA3-8F77-F36D-B1AA-DAD7DE292DD0}"/>
              </a:ext>
            </a:extLst>
          </p:cNvPr>
          <p:cNvSpPr txBox="1"/>
          <p:nvPr/>
        </p:nvSpPr>
        <p:spPr>
          <a:xfrm>
            <a:off x="2382677" y="1573993"/>
            <a:ext cx="7465272" cy="2862322"/>
          </a:xfrm>
          <a:prstGeom prst="rect">
            <a:avLst/>
          </a:prstGeom>
          <a:noFill/>
        </p:spPr>
        <p:txBody>
          <a:bodyPr wrap="square">
            <a:spAutoFit/>
          </a:bodyPr>
          <a:lstStyle/>
          <a:p>
            <a:pPr rtl="0">
              <a:lnSpc>
                <a:spcPct val="150000"/>
              </a:lnSpc>
              <a:spcBef>
                <a:spcPts val="0"/>
              </a:spcBef>
              <a:spcAft>
                <a:spcPts val="0"/>
              </a:spcAft>
            </a:pPr>
            <a:r>
              <a:rPr lang="en-US" sz="2400" b="1" i="0" u="none" strike="noStrike" dirty="0">
                <a:solidFill>
                  <a:srgbClr val="000000"/>
                </a:solidFill>
                <a:effectLst/>
              </a:rPr>
              <a:t>Call the LPA office and let us  know! </a:t>
            </a:r>
            <a:endParaRPr lang="en-US" sz="2400" b="1" dirty="0">
              <a:effectLst/>
            </a:endParaRPr>
          </a:p>
          <a:p>
            <a:pPr marL="285750" indent="-285750" rtl="0">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Send  the union consultation documents to us ASAP</a:t>
            </a:r>
            <a:endParaRPr lang="en-US" b="0" dirty="0">
              <a:effectLst/>
            </a:endParaRPr>
          </a:p>
          <a:p>
            <a:pPr marL="285750" indent="-285750" rtl="0">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Letter of </a:t>
            </a:r>
            <a:r>
              <a:rPr lang="en-US" sz="1800" b="0" i="0" u="none" strike="noStrike" dirty="0" err="1">
                <a:solidFill>
                  <a:srgbClr val="000000"/>
                </a:solidFill>
                <a:effectLst/>
              </a:rPr>
              <a:t>Authorisation</a:t>
            </a:r>
            <a:endParaRPr lang="en-US" b="0" dirty="0">
              <a:effectLst/>
            </a:endParaRPr>
          </a:p>
          <a:p>
            <a:pPr marL="285750" indent="-285750" rtl="0">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Letter of Invitation</a:t>
            </a:r>
            <a:endParaRPr lang="en-US" b="0" dirty="0">
              <a:effectLst/>
            </a:endParaRPr>
          </a:p>
          <a:p>
            <a:pPr marL="285750" indent="-285750" rtl="0">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NEB form</a:t>
            </a:r>
            <a:endParaRPr lang="en-US" b="0" dirty="0">
              <a:effectLst/>
            </a:endParaRPr>
          </a:p>
          <a:p>
            <a:br>
              <a:rPr lang="en-US" dirty="0"/>
            </a:br>
            <a:endParaRPr lang="en-US" sz="1800" b="0" i="0" u="none" strike="noStrike" dirty="0">
              <a:solidFill>
                <a:srgbClr val="333333"/>
              </a:solidFill>
              <a:effectLst/>
              <a:latin typeface="Arial" panose="020B0604020202020204" pitchFamily="34" charset="0"/>
            </a:endParaRPr>
          </a:p>
        </p:txBody>
      </p:sp>
      <p:pic>
        <p:nvPicPr>
          <p:cNvPr id="7" name="Graphic 6" descr="Siren with solid fill">
            <a:extLst>
              <a:ext uri="{FF2B5EF4-FFF2-40B4-BE49-F238E27FC236}">
                <a16:creationId xmlns:a16="http://schemas.microsoft.com/office/drawing/2014/main" id="{6C6DCC7A-99AA-F1E3-C03B-5DCA6E3272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2677" y="284312"/>
            <a:ext cx="914400" cy="914400"/>
          </a:xfrm>
          <a:prstGeom prst="rect">
            <a:avLst/>
          </a:prstGeom>
        </p:spPr>
      </p:pic>
    </p:spTree>
    <p:extLst>
      <p:ext uri="{BB962C8B-B14F-4D97-AF65-F5344CB8AC3E}">
        <p14:creationId xmlns:p14="http://schemas.microsoft.com/office/powerpoint/2010/main" val="79676566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2" name="Picture 1" descr="16790 LPA Powerpoint template FA_HR-3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4" name="TextBox 3"/>
          <p:cNvSpPr txBox="1"/>
          <p:nvPr/>
        </p:nvSpPr>
        <p:spPr>
          <a:xfrm>
            <a:off x="6515100" y="2747153"/>
            <a:ext cx="5282680" cy="1323439"/>
          </a:xfrm>
          <a:prstGeom prst="rect">
            <a:avLst/>
          </a:prstGeom>
          <a:noFill/>
        </p:spPr>
        <p:txBody>
          <a:bodyPr wrap="square" rtlCol="0">
            <a:spAutoFit/>
          </a:bodyPr>
          <a:lstStyle/>
          <a:p>
            <a:r>
              <a:rPr lang="en-US" sz="4000" b="1" dirty="0">
                <a:solidFill>
                  <a:schemeClr val="bg1"/>
                </a:solidFill>
                <a:latin typeface="+mj-lt"/>
                <a:cs typeface="Arial"/>
              </a:rPr>
              <a:t>4. A Step-By-Step IMMI application tutorial </a:t>
            </a:r>
          </a:p>
        </p:txBody>
      </p:sp>
    </p:spTree>
    <p:extLst>
      <p:ext uri="{BB962C8B-B14F-4D97-AF65-F5344CB8AC3E}">
        <p14:creationId xmlns:p14="http://schemas.microsoft.com/office/powerpoint/2010/main" val="2984235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a:extLst>
              <a:ext uri="{FF2B5EF4-FFF2-40B4-BE49-F238E27FC236}">
                <a16:creationId xmlns:a16="http://schemas.microsoft.com/office/drawing/2014/main" id="{AF15CF99-7F0C-4F86-8708-4FDA68C7F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2731" cy="6856214"/>
          </a:xfrm>
          <a:prstGeom prst="rect">
            <a:avLst/>
          </a:prstGeom>
          <a:solidFill>
            <a:srgbClr val="2C5697"/>
          </a:solidFill>
          <a:ln>
            <a:noFill/>
          </a:ln>
        </p:spPr>
      </p:pic>
      <p:sp>
        <p:nvSpPr>
          <p:cNvPr id="14" name="Title 13">
            <a:extLst>
              <a:ext uri="{FF2B5EF4-FFF2-40B4-BE49-F238E27FC236}">
                <a16:creationId xmlns:a16="http://schemas.microsoft.com/office/drawing/2014/main" id="{EDB80FBF-4DB9-4DC9-9E22-7A1678BD630A}"/>
              </a:ext>
            </a:extLst>
          </p:cNvPr>
          <p:cNvSpPr>
            <a:spLocks noGrp="1"/>
          </p:cNvSpPr>
          <p:nvPr>
            <p:ph type="title"/>
          </p:nvPr>
        </p:nvSpPr>
        <p:spPr/>
        <p:txBody>
          <a:bodyPr>
            <a:normAutofit/>
          </a:bodyPr>
          <a:lstStyle/>
          <a:p>
            <a:r>
              <a:rPr lang="en-US" sz="4000" b="1" dirty="0">
                <a:solidFill>
                  <a:srgbClr val="ED1E42"/>
                </a:solidFill>
                <a:cs typeface="Calibri"/>
              </a:rPr>
              <a:t>What we will cover in this session </a:t>
            </a:r>
            <a:endParaRPr lang="en-US" sz="4000" dirty="0">
              <a:solidFill>
                <a:srgbClr val="ED1E4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821840480"/>
              </p:ext>
            </p:extLst>
          </p:nvPr>
        </p:nvGraphicFramePr>
        <p:xfrm>
          <a:off x="1810911" y="2030871"/>
          <a:ext cx="7766528" cy="3368337"/>
        </p:xfrm>
        <a:graphic>
          <a:graphicData uri="http://schemas.openxmlformats.org/drawingml/2006/table">
            <a:tbl>
              <a:tblPr>
                <a:tableStyleId>{5940675A-B579-460E-94D1-54222C63F5DA}</a:tableStyleId>
              </a:tblPr>
              <a:tblGrid>
                <a:gridCol w="7766528">
                  <a:extLst>
                    <a:ext uri="{9D8B030D-6E8A-4147-A177-3AD203B41FA5}">
                      <a16:colId xmlns:a16="http://schemas.microsoft.com/office/drawing/2014/main" val="20000"/>
                    </a:ext>
                  </a:extLst>
                </a:gridCol>
              </a:tblGrid>
              <a:tr h="542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latin typeface="+mj-lt"/>
                          <a:cs typeface="Arial" panose="020B0604020202020204" pitchFamily="34" charset="0"/>
                        </a:rPr>
                        <a:t>What is a 408 Visa and who needs one?</a:t>
                      </a:r>
                    </a:p>
                  </a:txBody>
                  <a:tcPr marL="91416" marR="91416" marT="45708" marB="45708" anchor="ctr">
                    <a:lnL w="12700" cmpd="sng">
                      <a:noFill/>
                    </a:lnL>
                    <a:lnR w="12700" cmpd="sng">
                      <a:noFill/>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tcPr>
                </a:tc>
                <a:extLst>
                  <a:ext uri="{0D108BD9-81ED-4DB2-BD59-A6C34878D82A}">
                    <a16:rowId xmlns:a16="http://schemas.microsoft.com/office/drawing/2014/main" val="10000"/>
                  </a:ext>
                </a:extLst>
              </a:tr>
              <a:tr h="656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cs typeface="Arial" panose="020B0604020202020204" pitchFamily="34" charset="0"/>
                        </a:rPr>
                        <a:t>What immigration services does LPA provide? </a:t>
                      </a:r>
                    </a:p>
                  </a:txBody>
                  <a:tcPr marL="91416" marR="91416" marT="45708" marB="45708" anchor="ctr">
                    <a:lnL w="12700" cmpd="sng">
                      <a:noFill/>
                    </a:lnL>
                    <a:lnR w="12700" cmpd="sng">
                      <a:noFill/>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tcPr>
                </a:tc>
                <a:extLst>
                  <a:ext uri="{0D108BD9-81ED-4DB2-BD59-A6C34878D82A}">
                    <a16:rowId xmlns:a16="http://schemas.microsoft.com/office/drawing/2014/main" val="10001"/>
                  </a:ext>
                </a:extLst>
              </a:tr>
              <a:tr h="542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latin typeface="+mj-lt"/>
                          <a:ea typeface="+mn-lt"/>
                          <a:cs typeface="Arial" panose="020B0604020202020204" pitchFamily="34" charset="0"/>
                        </a:rPr>
                        <a:t>What LPA needs from members for a 408 Visa? </a:t>
                      </a:r>
                    </a:p>
                  </a:txBody>
                  <a:tcPr marL="91416" marR="91416" marT="45708" marB="45708" anchor="ctr">
                    <a:lnL w="12700" cmpd="sng">
                      <a:noFill/>
                    </a:lnL>
                    <a:lnR w="12700" cmpd="sng">
                      <a:noFill/>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tcPr>
                </a:tc>
                <a:extLst>
                  <a:ext uri="{0D108BD9-81ED-4DB2-BD59-A6C34878D82A}">
                    <a16:rowId xmlns:a16="http://schemas.microsoft.com/office/drawing/2014/main" val="10002"/>
                  </a:ext>
                </a:extLst>
              </a:tr>
              <a:tr h="542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latin typeface="+mj-lt"/>
                          <a:ea typeface="+mn-lt"/>
                          <a:cs typeface="Arial" panose="020B0604020202020204" pitchFamily="34" charset="0"/>
                        </a:rPr>
                        <a:t>Step by step IMMI application guide</a:t>
                      </a:r>
                    </a:p>
                  </a:txBody>
                  <a:tcPr marL="91416" marR="91416" marT="45708" marB="45708" anchor="ctr">
                    <a:lnL w="12700" cmpd="sng">
                      <a:noFill/>
                    </a:lnL>
                    <a:lnR w="12700" cmpd="sng">
                      <a:noFill/>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tcPr>
                </a:tc>
                <a:extLst>
                  <a:ext uri="{0D108BD9-81ED-4DB2-BD59-A6C34878D82A}">
                    <a16:rowId xmlns:a16="http://schemas.microsoft.com/office/drawing/2014/main" val="10003"/>
                  </a:ext>
                </a:extLst>
              </a:tr>
              <a:tr h="542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latin typeface="+mj-lt"/>
                          <a:ea typeface="+mn-lt"/>
                          <a:cs typeface="Arial" panose="020B0604020202020204" pitchFamily="34" charset="0"/>
                        </a:rPr>
                        <a:t>Common Errors</a:t>
                      </a:r>
                    </a:p>
                  </a:txBody>
                  <a:tcPr marL="91416" marR="91416" marT="45708" marB="45708" anchor="ctr">
                    <a:lnL w="12700" cmpd="sng">
                      <a:noFill/>
                    </a:lnL>
                    <a:lnR w="12700" cmpd="sng">
                      <a:noFill/>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tcPr>
                </a:tc>
                <a:extLst>
                  <a:ext uri="{0D108BD9-81ED-4DB2-BD59-A6C34878D82A}">
                    <a16:rowId xmlns:a16="http://schemas.microsoft.com/office/drawing/2014/main" val="10004"/>
                  </a:ext>
                </a:extLst>
              </a:tr>
              <a:tr h="542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latin typeface="+mj-lt"/>
                          <a:ea typeface="+mn-lt"/>
                          <a:cs typeface="Arial" panose="020B0604020202020204" pitchFamily="34" charset="0"/>
                        </a:rPr>
                        <a:t>Questions</a:t>
                      </a:r>
                    </a:p>
                  </a:txBody>
                  <a:tcPr marL="91416" marR="91416" marT="45708" marB="45708" anchor="ctr">
                    <a:lnL w="12700" cmpd="sng">
                      <a:noFill/>
                    </a:lnL>
                    <a:lnR w="12700" cmpd="sng">
                      <a:noFill/>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ounded Rectangle 2"/>
          <p:cNvSpPr/>
          <p:nvPr/>
        </p:nvSpPr>
        <p:spPr>
          <a:xfrm>
            <a:off x="959827" y="2039861"/>
            <a:ext cx="719813" cy="503869"/>
          </a:xfrm>
          <a:prstGeom prst="round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9" b="1" dirty="0">
                <a:cs typeface="Calibri"/>
              </a:rPr>
              <a:t>1</a:t>
            </a:r>
          </a:p>
        </p:txBody>
      </p:sp>
      <p:sp>
        <p:nvSpPr>
          <p:cNvPr id="27" name="Rounded Rectangle 26"/>
          <p:cNvSpPr/>
          <p:nvPr/>
        </p:nvSpPr>
        <p:spPr>
          <a:xfrm>
            <a:off x="959827" y="2584394"/>
            <a:ext cx="719813" cy="503869"/>
          </a:xfrm>
          <a:prstGeom prst="roundRect">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9" b="1" dirty="0">
                <a:cs typeface="Calibri"/>
              </a:rPr>
              <a:t>2</a:t>
            </a:r>
          </a:p>
        </p:txBody>
      </p:sp>
      <p:sp>
        <p:nvSpPr>
          <p:cNvPr id="28" name="Rounded Rectangle 27"/>
          <p:cNvSpPr/>
          <p:nvPr/>
        </p:nvSpPr>
        <p:spPr>
          <a:xfrm>
            <a:off x="959827" y="3128927"/>
            <a:ext cx="719813" cy="503869"/>
          </a:xfrm>
          <a:prstGeom prst="roundRect">
            <a:avLst/>
          </a:prstGeom>
          <a:solidFill>
            <a:srgbClr val="2C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9" b="1" dirty="0">
                <a:cs typeface="Calibri"/>
              </a:rPr>
              <a:t>3</a:t>
            </a:r>
          </a:p>
        </p:txBody>
      </p:sp>
      <p:sp>
        <p:nvSpPr>
          <p:cNvPr id="29" name="Rounded Rectangle 28"/>
          <p:cNvSpPr/>
          <p:nvPr/>
        </p:nvSpPr>
        <p:spPr>
          <a:xfrm>
            <a:off x="959827" y="3673460"/>
            <a:ext cx="719813" cy="503869"/>
          </a:xfrm>
          <a:prstGeom prst="roundRect">
            <a:avLst/>
          </a:prstGeom>
          <a:solidFill>
            <a:srgbClr val="F8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9" b="1" dirty="0">
                <a:cs typeface="Calibri"/>
              </a:rPr>
              <a:t>4</a:t>
            </a:r>
          </a:p>
        </p:txBody>
      </p:sp>
      <p:sp>
        <p:nvSpPr>
          <p:cNvPr id="30" name="Rounded Rectangle 29"/>
          <p:cNvSpPr/>
          <p:nvPr/>
        </p:nvSpPr>
        <p:spPr>
          <a:xfrm>
            <a:off x="959827" y="4217993"/>
            <a:ext cx="719813" cy="503869"/>
          </a:xfrm>
          <a:prstGeom prst="roundRect">
            <a:avLst/>
          </a:prstGeom>
          <a:solidFill>
            <a:srgbClr val="DF1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9" b="1" dirty="0">
                <a:cs typeface="Calibri"/>
              </a:rPr>
              <a:t>5</a:t>
            </a:r>
          </a:p>
        </p:txBody>
      </p:sp>
      <p:sp>
        <p:nvSpPr>
          <p:cNvPr id="31" name="Rounded Rectangle 30"/>
          <p:cNvSpPr/>
          <p:nvPr/>
        </p:nvSpPr>
        <p:spPr>
          <a:xfrm>
            <a:off x="959827" y="4762527"/>
            <a:ext cx="719813" cy="503869"/>
          </a:xfrm>
          <a:prstGeom prst="round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9" b="1" dirty="0">
                <a:cs typeface="Calibri"/>
              </a:rPr>
              <a:t>6</a:t>
            </a:r>
          </a:p>
        </p:txBody>
      </p:sp>
    </p:spTree>
    <p:extLst>
      <p:ext uri="{BB962C8B-B14F-4D97-AF65-F5344CB8AC3E}">
        <p14:creationId xmlns:p14="http://schemas.microsoft.com/office/powerpoint/2010/main" val="1976583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82C6B1F-1996-7B92-F5E8-704452C710B3}"/>
              </a:ext>
            </a:extLst>
          </p:cNvPr>
          <p:cNvPicPr>
            <a:picLocks noChangeAspect="1"/>
          </p:cNvPicPr>
          <p:nvPr/>
        </p:nvPicPr>
        <p:blipFill>
          <a:blip r:embed="rId3"/>
          <a:stretch>
            <a:fillRect/>
          </a:stretch>
        </p:blipFill>
        <p:spPr>
          <a:xfrm>
            <a:off x="49212" y="223957"/>
            <a:ext cx="12090400" cy="6410085"/>
          </a:xfrm>
          <a:prstGeom prst="rect">
            <a:avLst/>
          </a:prstGeom>
        </p:spPr>
      </p:pic>
    </p:spTree>
    <p:extLst>
      <p:ext uri="{BB962C8B-B14F-4D97-AF65-F5344CB8AC3E}">
        <p14:creationId xmlns:p14="http://schemas.microsoft.com/office/powerpoint/2010/main" val="264263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AD4C1C6A-5843-C80B-14C3-FD73AD65165B}"/>
              </a:ext>
            </a:extLst>
          </p:cNvPr>
          <p:cNvPicPr>
            <a:picLocks noChangeAspect="1"/>
          </p:cNvPicPr>
          <p:nvPr/>
        </p:nvPicPr>
        <p:blipFill>
          <a:blip r:embed="rId3"/>
          <a:stretch>
            <a:fillRect/>
          </a:stretch>
        </p:blipFill>
        <p:spPr>
          <a:xfrm>
            <a:off x="661406" y="0"/>
            <a:ext cx="10866012" cy="6858000"/>
          </a:xfrm>
          <a:prstGeom prst="rect">
            <a:avLst/>
          </a:prstGeom>
        </p:spPr>
      </p:pic>
    </p:spTree>
    <p:extLst>
      <p:ext uri="{BB962C8B-B14F-4D97-AF65-F5344CB8AC3E}">
        <p14:creationId xmlns:p14="http://schemas.microsoft.com/office/powerpoint/2010/main" val="211123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36D378CD-6DD0-0ACF-8C86-6E740219062A}"/>
              </a:ext>
            </a:extLst>
          </p:cNvPr>
          <p:cNvPicPr>
            <a:picLocks noChangeAspect="1"/>
          </p:cNvPicPr>
          <p:nvPr/>
        </p:nvPicPr>
        <p:blipFill>
          <a:blip r:embed="rId3"/>
          <a:stretch>
            <a:fillRect/>
          </a:stretch>
        </p:blipFill>
        <p:spPr>
          <a:xfrm>
            <a:off x="372464" y="0"/>
            <a:ext cx="11443897" cy="6858000"/>
          </a:xfrm>
          <a:prstGeom prst="rect">
            <a:avLst/>
          </a:prstGeom>
        </p:spPr>
      </p:pic>
    </p:spTree>
    <p:extLst>
      <p:ext uri="{BB962C8B-B14F-4D97-AF65-F5344CB8AC3E}">
        <p14:creationId xmlns:p14="http://schemas.microsoft.com/office/powerpoint/2010/main" val="2743929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FFEBED8-49B2-7B14-0714-2651F4236DF3}"/>
              </a:ext>
            </a:extLst>
          </p:cNvPr>
          <p:cNvPicPr>
            <a:picLocks noChangeAspect="1"/>
          </p:cNvPicPr>
          <p:nvPr/>
        </p:nvPicPr>
        <p:blipFill>
          <a:blip r:embed="rId3"/>
          <a:stretch>
            <a:fillRect/>
          </a:stretch>
        </p:blipFill>
        <p:spPr>
          <a:xfrm>
            <a:off x="140611" y="0"/>
            <a:ext cx="11907602" cy="6858000"/>
          </a:xfrm>
          <a:prstGeom prst="rect">
            <a:avLst/>
          </a:prstGeom>
        </p:spPr>
      </p:pic>
    </p:spTree>
    <p:extLst>
      <p:ext uri="{BB962C8B-B14F-4D97-AF65-F5344CB8AC3E}">
        <p14:creationId xmlns:p14="http://schemas.microsoft.com/office/powerpoint/2010/main" val="1502836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able&#10;&#10;Description automatically generated with medium confidence">
            <a:extLst>
              <a:ext uri="{FF2B5EF4-FFF2-40B4-BE49-F238E27FC236}">
                <a16:creationId xmlns:a16="http://schemas.microsoft.com/office/drawing/2014/main" id="{9AE53A11-2093-C560-1BD8-76D0B9BAB6D7}"/>
              </a:ext>
            </a:extLst>
          </p:cNvPr>
          <p:cNvPicPr>
            <a:picLocks noGrp="1" noChangeAspect="1"/>
          </p:cNvPicPr>
          <p:nvPr>
            <p:ph idx="1"/>
          </p:nvPr>
        </p:nvPicPr>
        <p:blipFill>
          <a:blip r:embed="rId3"/>
          <a:stretch>
            <a:fillRect/>
          </a:stretch>
        </p:blipFill>
        <p:spPr>
          <a:xfrm>
            <a:off x="554168" y="101601"/>
            <a:ext cx="11080487" cy="6858000"/>
          </a:xfrm>
        </p:spPr>
      </p:pic>
    </p:spTree>
    <p:extLst>
      <p:ext uri="{BB962C8B-B14F-4D97-AF65-F5344CB8AC3E}">
        <p14:creationId xmlns:p14="http://schemas.microsoft.com/office/powerpoint/2010/main" val="3371674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088BC18-A694-02E0-166B-03BBF541ECA0}"/>
              </a:ext>
            </a:extLst>
          </p:cNvPr>
          <p:cNvPicPr>
            <a:picLocks noChangeAspect="1"/>
          </p:cNvPicPr>
          <p:nvPr/>
        </p:nvPicPr>
        <p:blipFill>
          <a:blip r:embed="rId3"/>
          <a:stretch>
            <a:fillRect/>
          </a:stretch>
        </p:blipFill>
        <p:spPr>
          <a:xfrm>
            <a:off x="283778" y="0"/>
            <a:ext cx="11621268" cy="6858000"/>
          </a:xfrm>
          <a:prstGeom prst="rect">
            <a:avLst/>
          </a:prstGeom>
        </p:spPr>
      </p:pic>
    </p:spTree>
    <p:extLst>
      <p:ext uri="{BB962C8B-B14F-4D97-AF65-F5344CB8AC3E}">
        <p14:creationId xmlns:p14="http://schemas.microsoft.com/office/powerpoint/2010/main" val="1969443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9149EE14-B62F-5373-BA62-C0C8E804C39E}"/>
              </a:ext>
            </a:extLst>
          </p:cNvPr>
          <p:cNvPicPr>
            <a:picLocks noChangeAspect="1"/>
          </p:cNvPicPr>
          <p:nvPr/>
        </p:nvPicPr>
        <p:blipFill>
          <a:blip r:embed="rId3"/>
          <a:stretch>
            <a:fillRect/>
          </a:stretch>
        </p:blipFill>
        <p:spPr>
          <a:xfrm>
            <a:off x="288295" y="0"/>
            <a:ext cx="11612234" cy="6858000"/>
          </a:xfrm>
          <a:prstGeom prst="rect">
            <a:avLst/>
          </a:prstGeom>
        </p:spPr>
      </p:pic>
    </p:spTree>
    <p:extLst>
      <p:ext uri="{BB962C8B-B14F-4D97-AF65-F5344CB8AC3E}">
        <p14:creationId xmlns:p14="http://schemas.microsoft.com/office/powerpoint/2010/main" val="1666537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D7BEC2FE-5CAE-AC41-8AF1-6785D6D8428D}"/>
              </a:ext>
            </a:extLst>
          </p:cNvPr>
          <p:cNvPicPr>
            <a:picLocks noChangeAspect="1"/>
          </p:cNvPicPr>
          <p:nvPr/>
        </p:nvPicPr>
        <p:blipFill>
          <a:blip r:embed="rId3"/>
          <a:stretch>
            <a:fillRect/>
          </a:stretch>
        </p:blipFill>
        <p:spPr>
          <a:xfrm>
            <a:off x="295215" y="0"/>
            <a:ext cx="11598394" cy="6858000"/>
          </a:xfrm>
          <a:prstGeom prst="rect">
            <a:avLst/>
          </a:prstGeom>
        </p:spPr>
      </p:pic>
    </p:spTree>
    <p:extLst>
      <p:ext uri="{BB962C8B-B14F-4D97-AF65-F5344CB8AC3E}">
        <p14:creationId xmlns:p14="http://schemas.microsoft.com/office/powerpoint/2010/main" val="75234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F76C2FF-116F-6452-62EB-2D07F52D6704}"/>
              </a:ext>
            </a:extLst>
          </p:cNvPr>
          <p:cNvPicPr>
            <a:picLocks noChangeAspect="1"/>
          </p:cNvPicPr>
          <p:nvPr/>
        </p:nvPicPr>
        <p:blipFill>
          <a:blip r:embed="rId3"/>
          <a:stretch>
            <a:fillRect/>
          </a:stretch>
        </p:blipFill>
        <p:spPr>
          <a:xfrm>
            <a:off x="337535" y="0"/>
            <a:ext cx="11513754" cy="6858000"/>
          </a:xfrm>
          <a:prstGeom prst="rect">
            <a:avLst/>
          </a:prstGeom>
        </p:spPr>
      </p:pic>
    </p:spTree>
    <p:extLst>
      <p:ext uri="{BB962C8B-B14F-4D97-AF65-F5344CB8AC3E}">
        <p14:creationId xmlns:p14="http://schemas.microsoft.com/office/powerpoint/2010/main" val="876438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able&#10;&#10;Description automatically generated">
            <a:extLst>
              <a:ext uri="{FF2B5EF4-FFF2-40B4-BE49-F238E27FC236}">
                <a16:creationId xmlns:a16="http://schemas.microsoft.com/office/drawing/2014/main" id="{86AEF90F-9BB3-73DB-1406-FF880FB3827D}"/>
              </a:ext>
            </a:extLst>
          </p:cNvPr>
          <p:cNvPicPr>
            <a:picLocks noChangeAspect="1"/>
          </p:cNvPicPr>
          <p:nvPr/>
        </p:nvPicPr>
        <p:blipFill>
          <a:blip r:embed="rId3"/>
          <a:stretch>
            <a:fillRect/>
          </a:stretch>
        </p:blipFill>
        <p:spPr>
          <a:xfrm>
            <a:off x="110425" y="292100"/>
            <a:ext cx="11967974" cy="6391749"/>
          </a:xfrm>
          <a:prstGeom prst="rect">
            <a:avLst/>
          </a:prstGeom>
        </p:spPr>
      </p:pic>
    </p:spTree>
    <p:extLst>
      <p:ext uri="{BB962C8B-B14F-4D97-AF65-F5344CB8AC3E}">
        <p14:creationId xmlns:p14="http://schemas.microsoft.com/office/powerpoint/2010/main" val="330370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DA68-5B30-1B11-1D55-2FFDBE9240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07C1599-107C-BF31-B7AB-AC6768FFC56A}"/>
              </a:ext>
            </a:extLst>
          </p:cNvPr>
          <p:cNvSpPr>
            <a:spLocks noGrp="1"/>
          </p:cNvSpPr>
          <p:nvPr>
            <p:ph idx="1"/>
          </p:nvPr>
        </p:nvSpPr>
        <p:spPr/>
        <p:txBody>
          <a:bodyPr/>
          <a:lstStyle/>
          <a:p>
            <a:endParaRPr lang="en-AU"/>
          </a:p>
        </p:txBody>
      </p:sp>
      <p:pic>
        <p:nvPicPr>
          <p:cNvPr id="4" name="Picture 3" descr="16790 LPA Powerpoint template FA_HR-3 copy.jpg">
            <a:extLst>
              <a:ext uri="{FF2B5EF4-FFF2-40B4-BE49-F238E27FC236}">
                <a16:creationId xmlns:a16="http://schemas.microsoft.com/office/drawing/2014/main" id="{EA11E3BF-02A1-852E-63A9-2BB7F40B4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55712"/>
            <a:ext cx="12185904" cy="6858000"/>
          </a:xfrm>
          <a:prstGeom prst="rect">
            <a:avLst/>
          </a:prstGeom>
        </p:spPr>
      </p:pic>
      <p:sp>
        <p:nvSpPr>
          <p:cNvPr id="6" name="TextBox 5">
            <a:extLst>
              <a:ext uri="{FF2B5EF4-FFF2-40B4-BE49-F238E27FC236}">
                <a16:creationId xmlns:a16="http://schemas.microsoft.com/office/drawing/2014/main" id="{F473D74E-F8AC-F3CC-7BEA-A19C9FB5A31F}"/>
              </a:ext>
            </a:extLst>
          </p:cNvPr>
          <p:cNvSpPr txBox="1"/>
          <p:nvPr/>
        </p:nvSpPr>
        <p:spPr>
          <a:xfrm>
            <a:off x="6007715" y="2893686"/>
            <a:ext cx="6178062" cy="1938992"/>
          </a:xfrm>
          <a:prstGeom prst="rect">
            <a:avLst/>
          </a:prstGeom>
          <a:noFill/>
        </p:spPr>
        <p:txBody>
          <a:bodyPr wrap="square">
            <a:spAutoFit/>
          </a:bodyPr>
          <a:lstStyle/>
          <a:p>
            <a:r>
              <a:rPr lang="en-US" sz="4000" b="1" dirty="0">
                <a:solidFill>
                  <a:schemeClr val="bg1"/>
                </a:solidFill>
                <a:latin typeface="+mj-lt"/>
                <a:cs typeface="Arial"/>
              </a:rPr>
              <a:t>1. </a:t>
            </a:r>
            <a:r>
              <a:rPr lang="en-US" sz="4000" b="1" dirty="0">
                <a:solidFill>
                  <a:schemeClr val="bg1"/>
                </a:solidFill>
                <a:latin typeface="+mj-lt"/>
                <a:cs typeface="Arial" panose="020B0604020202020204" pitchFamily="34" charset="0"/>
              </a:rPr>
              <a:t>What is a 408 Temporary Activity Visa and who needs one?</a:t>
            </a:r>
          </a:p>
        </p:txBody>
      </p:sp>
    </p:spTree>
    <p:extLst>
      <p:ext uri="{BB962C8B-B14F-4D97-AF65-F5344CB8AC3E}">
        <p14:creationId xmlns:p14="http://schemas.microsoft.com/office/powerpoint/2010/main" val="1950002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email&#10;&#10;Description automatically generated">
            <a:extLst>
              <a:ext uri="{FF2B5EF4-FFF2-40B4-BE49-F238E27FC236}">
                <a16:creationId xmlns:a16="http://schemas.microsoft.com/office/drawing/2014/main" id="{F79ECFCC-AA36-C3BF-EA5F-89F2ACD87ED3}"/>
              </a:ext>
            </a:extLst>
          </p:cNvPr>
          <p:cNvPicPr>
            <a:picLocks noChangeAspect="1"/>
          </p:cNvPicPr>
          <p:nvPr/>
        </p:nvPicPr>
        <p:blipFill>
          <a:blip r:embed="rId3"/>
          <a:stretch>
            <a:fillRect/>
          </a:stretch>
        </p:blipFill>
        <p:spPr>
          <a:xfrm>
            <a:off x="0" y="40375"/>
            <a:ext cx="12188825" cy="6777250"/>
          </a:xfrm>
          <a:prstGeom prst="rect">
            <a:avLst/>
          </a:prstGeom>
        </p:spPr>
      </p:pic>
    </p:spTree>
    <p:extLst>
      <p:ext uri="{BB962C8B-B14F-4D97-AF65-F5344CB8AC3E}">
        <p14:creationId xmlns:p14="http://schemas.microsoft.com/office/powerpoint/2010/main" val="2118871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802B3AD-339D-FA50-BB3C-ED8A582E8340}"/>
              </a:ext>
            </a:extLst>
          </p:cNvPr>
          <p:cNvPicPr>
            <a:picLocks noChangeAspect="1"/>
          </p:cNvPicPr>
          <p:nvPr/>
        </p:nvPicPr>
        <p:blipFill>
          <a:blip r:embed="rId4"/>
          <a:stretch>
            <a:fillRect/>
          </a:stretch>
        </p:blipFill>
        <p:spPr>
          <a:xfrm>
            <a:off x="32571" y="0"/>
            <a:ext cx="12123683" cy="6858000"/>
          </a:xfrm>
          <a:prstGeom prst="rect">
            <a:avLst/>
          </a:prstGeom>
        </p:spPr>
      </p:pic>
    </p:spTree>
    <p:extLst>
      <p:ext uri="{BB962C8B-B14F-4D97-AF65-F5344CB8AC3E}">
        <p14:creationId xmlns:p14="http://schemas.microsoft.com/office/powerpoint/2010/main" val="1840645282"/>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DF1153C-1346-0701-83C2-0FBED6F0C841}"/>
              </a:ext>
            </a:extLst>
          </p:cNvPr>
          <p:cNvPicPr>
            <a:picLocks noChangeAspect="1"/>
          </p:cNvPicPr>
          <p:nvPr/>
        </p:nvPicPr>
        <p:blipFill>
          <a:blip r:embed="rId3"/>
          <a:stretch>
            <a:fillRect/>
          </a:stretch>
        </p:blipFill>
        <p:spPr>
          <a:xfrm>
            <a:off x="106736" y="0"/>
            <a:ext cx="11975353" cy="6858000"/>
          </a:xfrm>
          <a:prstGeom prst="rect">
            <a:avLst/>
          </a:prstGeom>
        </p:spPr>
      </p:pic>
    </p:spTree>
    <p:extLst>
      <p:ext uri="{BB962C8B-B14F-4D97-AF65-F5344CB8AC3E}">
        <p14:creationId xmlns:p14="http://schemas.microsoft.com/office/powerpoint/2010/main" val="619976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EB495DC-5BDC-8F77-BA68-DFEF23269642}"/>
              </a:ext>
            </a:extLst>
          </p:cNvPr>
          <p:cNvPicPr>
            <a:picLocks noChangeAspect="1"/>
          </p:cNvPicPr>
          <p:nvPr/>
        </p:nvPicPr>
        <p:blipFill>
          <a:blip r:embed="rId3"/>
          <a:stretch>
            <a:fillRect/>
          </a:stretch>
        </p:blipFill>
        <p:spPr>
          <a:xfrm>
            <a:off x="0" y="455462"/>
            <a:ext cx="12188825" cy="5947075"/>
          </a:xfrm>
          <a:prstGeom prst="rect">
            <a:avLst/>
          </a:prstGeom>
        </p:spPr>
      </p:pic>
    </p:spTree>
    <p:extLst>
      <p:ext uri="{BB962C8B-B14F-4D97-AF65-F5344CB8AC3E}">
        <p14:creationId xmlns:p14="http://schemas.microsoft.com/office/powerpoint/2010/main" val="3002058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5410EDA-A585-BB7D-EAE5-F624C51DA664}"/>
              </a:ext>
            </a:extLst>
          </p:cNvPr>
          <p:cNvPicPr>
            <a:picLocks noChangeAspect="1"/>
          </p:cNvPicPr>
          <p:nvPr/>
        </p:nvPicPr>
        <p:blipFill>
          <a:blip r:embed="rId4"/>
          <a:stretch>
            <a:fillRect/>
          </a:stretch>
        </p:blipFill>
        <p:spPr>
          <a:xfrm>
            <a:off x="0" y="182769"/>
            <a:ext cx="12188825" cy="6492462"/>
          </a:xfrm>
          <a:prstGeom prst="rect">
            <a:avLst/>
          </a:prstGeom>
        </p:spPr>
      </p:pic>
    </p:spTree>
    <p:extLst>
      <p:ext uri="{BB962C8B-B14F-4D97-AF65-F5344CB8AC3E}">
        <p14:creationId xmlns:p14="http://schemas.microsoft.com/office/powerpoint/2010/main" val="3946763917"/>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5ECBE90-0C0D-C5B9-E578-6A7D23226B44}"/>
              </a:ext>
            </a:extLst>
          </p:cNvPr>
          <p:cNvPicPr>
            <a:picLocks noChangeAspect="1"/>
          </p:cNvPicPr>
          <p:nvPr/>
        </p:nvPicPr>
        <p:blipFill>
          <a:blip r:embed="rId3"/>
          <a:stretch>
            <a:fillRect/>
          </a:stretch>
        </p:blipFill>
        <p:spPr>
          <a:xfrm>
            <a:off x="346791" y="0"/>
            <a:ext cx="11495243" cy="6858000"/>
          </a:xfrm>
          <a:prstGeom prst="rect">
            <a:avLst/>
          </a:prstGeom>
        </p:spPr>
      </p:pic>
    </p:spTree>
    <p:extLst>
      <p:ext uri="{BB962C8B-B14F-4D97-AF65-F5344CB8AC3E}">
        <p14:creationId xmlns:p14="http://schemas.microsoft.com/office/powerpoint/2010/main" val="1380336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email&#10;&#10;Description automatically generated">
            <a:extLst>
              <a:ext uri="{FF2B5EF4-FFF2-40B4-BE49-F238E27FC236}">
                <a16:creationId xmlns:a16="http://schemas.microsoft.com/office/drawing/2014/main" id="{3C320F48-F26F-A181-91C6-58333348C44A}"/>
              </a:ext>
            </a:extLst>
          </p:cNvPr>
          <p:cNvPicPr>
            <a:picLocks noChangeAspect="1"/>
          </p:cNvPicPr>
          <p:nvPr/>
        </p:nvPicPr>
        <p:blipFill>
          <a:blip r:embed="rId3"/>
          <a:stretch>
            <a:fillRect/>
          </a:stretch>
        </p:blipFill>
        <p:spPr>
          <a:xfrm>
            <a:off x="0" y="87503"/>
            <a:ext cx="12188825" cy="6682993"/>
          </a:xfrm>
          <a:prstGeom prst="rect">
            <a:avLst/>
          </a:prstGeom>
        </p:spPr>
      </p:pic>
    </p:spTree>
    <p:extLst>
      <p:ext uri="{BB962C8B-B14F-4D97-AF65-F5344CB8AC3E}">
        <p14:creationId xmlns:p14="http://schemas.microsoft.com/office/powerpoint/2010/main" val="3980765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email&#10;&#10;Description automatically generated">
            <a:extLst>
              <a:ext uri="{FF2B5EF4-FFF2-40B4-BE49-F238E27FC236}">
                <a16:creationId xmlns:a16="http://schemas.microsoft.com/office/drawing/2014/main" id="{73E0CB2D-2549-5D43-1054-E230AC693783}"/>
              </a:ext>
            </a:extLst>
          </p:cNvPr>
          <p:cNvPicPr>
            <a:picLocks noChangeAspect="1"/>
          </p:cNvPicPr>
          <p:nvPr/>
        </p:nvPicPr>
        <p:blipFill>
          <a:blip r:embed="rId4"/>
          <a:stretch>
            <a:fillRect/>
          </a:stretch>
        </p:blipFill>
        <p:spPr>
          <a:xfrm>
            <a:off x="0" y="238439"/>
            <a:ext cx="12188825" cy="6381122"/>
          </a:xfrm>
          <a:prstGeom prst="rect">
            <a:avLst/>
          </a:prstGeom>
        </p:spPr>
      </p:pic>
    </p:spTree>
    <p:extLst>
      <p:ext uri="{BB962C8B-B14F-4D97-AF65-F5344CB8AC3E}">
        <p14:creationId xmlns:p14="http://schemas.microsoft.com/office/powerpoint/2010/main" val="2798281741"/>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AC4ED89-0FC8-D3D1-3B79-1BA5C2C4041A}"/>
              </a:ext>
            </a:extLst>
          </p:cNvPr>
          <p:cNvPicPr>
            <a:picLocks noChangeAspect="1"/>
          </p:cNvPicPr>
          <p:nvPr/>
        </p:nvPicPr>
        <p:blipFill>
          <a:blip r:embed="rId3"/>
          <a:stretch>
            <a:fillRect/>
          </a:stretch>
        </p:blipFill>
        <p:spPr>
          <a:xfrm>
            <a:off x="0" y="21652"/>
            <a:ext cx="12188825" cy="6814695"/>
          </a:xfrm>
          <a:prstGeom prst="rect">
            <a:avLst/>
          </a:prstGeom>
        </p:spPr>
      </p:pic>
    </p:spTree>
    <p:extLst>
      <p:ext uri="{BB962C8B-B14F-4D97-AF65-F5344CB8AC3E}">
        <p14:creationId xmlns:p14="http://schemas.microsoft.com/office/powerpoint/2010/main" val="3474467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0ABA5E9-C654-C297-FE54-8B5B2C6DAA4B}"/>
              </a:ext>
            </a:extLst>
          </p:cNvPr>
          <p:cNvPicPr>
            <a:picLocks noChangeAspect="1"/>
          </p:cNvPicPr>
          <p:nvPr/>
        </p:nvPicPr>
        <p:blipFill>
          <a:blip r:embed="rId3"/>
          <a:stretch>
            <a:fillRect/>
          </a:stretch>
        </p:blipFill>
        <p:spPr>
          <a:xfrm>
            <a:off x="450341" y="0"/>
            <a:ext cx="11288142" cy="6858000"/>
          </a:xfrm>
          <a:prstGeom prst="rect">
            <a:avLst/>
          </a:prstGeom>
        </p:spPr>
      </p:pic>
    </p:spTree>
    <p:extLst>
      <p:ext uri="{BB962C8B-B14F-4D97-AF65-F5344CB8AC3E}">
        <p14:creationId xmlns:p14="http://schemas.microsoft.com/office/powerpoint/2010/main" val="304674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6790 LPA Powerpoint template FA3_HR - p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6" name="TextBox 5"/>
          <p:cNvSpPr txBox="1"/>
          <p:nvPr/>
        </p:nvSpPr>
        <p:spPr>
          <a:xfrm>
            <a:off x="1104405" y="793776"/>
            <a:ext cx="9963398" cy="189128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000" dirty="0">
                <a:solidFill>
                  <a:schemeClr val="bg1"/>
                </a:solidFill>
                <a:cs typeface="Arial"/>
              </a:rPr>
              <a:t>Temporary Activity Visa (subclass 408) Entertainment Activities</a:t>
            </a:r>
          </a:p>
          <a:p>
            <a:pPr marL="342900" indent="-342900">
              <a:lnSpc>
                <a:spcPct val="150000"/>
              </a:lnSpc>
              <a:buFont typeface="Wingdings" panose="05000000000000000000" pitchFamily="2" charset="2"/>
              <a:buChar char="Ø"/>
            </a:pPr>
            <a:r>
              <a:rPr lang="en-US" sz="2000" dirty="0">
                <a:solidFill>
                  <a:schemeClr val="bg1"/>
                </a:solidFill>
                <a:cs typeface="Arial"/>
              </a:rPr>
              <a:t>Anyone entering Australia to work in the entertainment industry on film</a:t>
            </a:r>
          </a:p>
          <a:p>
            <a:pPr marL="342900" indent="-342900">
              <a:lnSpc>
                <a:spcPct val="150000"/>
              </a:lnSpc>
              <a:buFont typeface="Wingdings" panose="05000000000000000000" pitchFamily="2" charset="2"/>
              <a:buChar char="Ø"/>
            </a:pPr>
            <a:r>
              <a:rPr lang="en-US" sz="2000" dirty="0">
                <a:solidFill>
                  <a:schemeClr val="bg1"/>
                </a:solidFill>
                <a:cs typeface="Arial"/>
              </a:rPr>
              <a:t>TV and live productions as a performer, production or support staff, and </a:t>
            </a:r>
          </a:p>
          <a:p>
            <a:pPr marL="342900" indent="-342900">
              <a:lnSpc>
                <a:spcPct val="150000"/>
              </a:lnSpc>
              <a:buFont typeface="Wingdings" panose="05000000000000000000" pitchFamily="2" charset="2"/>
              <a:buChar char="Ø"/>
            </a:pPr>
            <a:r>
              <a:rPr lang="en-US" sz="2000" dirty="0">
                <a:solidFill>
                  <a:schemeClr val="bg1"/>
                </a:solidFill>
                <a:cs typeface="Arial"/>
              </a:rPr>
              <a:t>Anyone who is not an Australia citizen, permanent resident or New Zealand citizen.</a:t>
            </a:r>
          </a:p>
        </p:txBody>
      </p:sp>
      <p:sp>
        <p:nvSpPr>
          <p:cNvPr id="2" name="TextBox 1">
            <a:extLst>
              <a:ext uri="{FF2B5EF4-FFF2-40B4-BE49-F238E27FC236}">
                <a16:creationId xmlns:a16="http://schemas.microsoft.com/office/drawing/2014/main" id="{827C5B43-979D-86DC-FC22-EA3FAE080D7A}"/>
              </a:ext>
            </a:extLst>
          </p:cNvPr>
          <p:cNvSpPr txBox="1"/>
          <p:nvPr/>
        </p:nvSpPr>
        <p:spPr>
          <a:xfrm>
            <a:off x="1104405" y="3817455"/>
            <a:ext cx="9227127" cy="224676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latin typeface="+mj-lt"/>
                <a:cs typeface="Arial"/>
              </a:rPr>
              <a:t>3 months without sponsorship or 2 years with sponsorship </a:t>
            </a:r>
          </a:p>
          <a:p>
            <a:pPr marL="342900" indent="-342900">
              <a:lnSpc>
                <a:spcPct val="150000"/>
              </a:lnSpc>
              <a:buFont typeface="Arial" panose="020B0604020202020204" pitchFamily="34" charset="0"/>
              <a:buChar char="•"/>
            </a:pPr>
            <a:r>
              <a:rPr lang="en-US" sz="2000" dirty="0">
                <a:solidFill>
                  <a:schemeClr val="bg1"/>
                </a:solidFill>
                <a:latin typeface="+mj-lt"/>
                <a:cs typeface="Arial"/>
              </a:rPr>
              <a:t>2 years maximum stay </a:t>
            </a:r>
          </a:p>
          <a:p>
            <a:pPr marL="342900" indent="-342900">
              <a:lnSpc>
                <a:spcPct val="150000"/>
              </a:lnSpc>
              <a:buFont typeface="Arial" panose="020B0604020202020204" pitchFamily="34" charset="0"/>
              <a:buChar char="•"/>
            </a:pPr>
            <a:r>
              <a:rPr lang="en-US" sz="2000" dirty="0">
                <a:solidFill>
                  <a:schemeClr val="bg1"/>
                </a:solidFill>
                <a:latin typeface="+mj-lt"/>
                <a:cs typeface="Arial"/>
              </a:rPr>
              <a:t>Multiple entry</a:t>
            </a:r>
          </a:p>
          <a:p>
            <a:pPr marL="342900" indent="-342900">
              <a:lnSpc>
                <a:spcPct val="150000"/>
              </a:lnSpc>
              <a:buFont typeface="Arial" panose="020B0604020202020204" pitchFamily="34" charset="0"/>
              <a:buChar char="•"/>
            </a:pPr>
            <a:r>
              <a:rPr lang="en-US" sz="2000" dirty="0">
                <a:solidFill>
                  <a:schemeClr val="bg1"/>
                </a:solidFill>
                <a:latin typeface="+mj-lt"/>
                <a:cs typeface="Arial"/>
              </a:rPr>
              <a:t>No extensions</a:t>
            </a:r>
            <a:r>
              <a:rPr lang="en-US" sz="2000" dirty="0">
                <a:solidFill>
                  <a:schemeClr val="bg1"/>
                </a:solidFill>
                <a:latin typeface="Arial"/>
                <a:cs typeface="Arial"/>
              </a:rPr>
              <a:t> </a:t>
            </a:r>
          </a:p>
          <a:p>
            <a:endParaRPr lang="en-US" sz="2000" b="1" dirty="0">
              <a:solidFill>
                <a:schemeClr val="bg1"/>
              </a:solidFill>
              <a:latin typeface="Arial"/>
              <a:cs typeface="Arial"/>
            </a:endParaRPr>
          </a:p>
        </p:txBody>
      </p:sp>
      <p:sp>
        <p:nvSpPr>
          <p:cNvPr id="3" name="TextBox 2">
            <a:extLst>
              <a:ext uri="{FF2B5EF4-FFF2-40B4-BE49-F238E27FC236}">
                <a16:creationId xmlns:a16="http://schemas.microsoft.com/office/drawing/2014/main" id="{0F898BC4-FFF1-57EE-10EA-6CC425881D22}"/>
              </a:ext>
            </a:extLst>
          </p:cNvPr>
          <p:cNvSpPr txBox="1"/>
          <p:nvPr/>
        </p:nvSpPr>
        <p:spPr>
          <a:xfrm>
            <a:off x="1104405" y="3255996"/>
            <a:ext cx="11221673" cy="523220"/>
          </a:xfrm>
          <a:prstGeom prst="rect">
            <a:avLst/>
          </a:prstGeom>
          <a:noFill/>
        </p:spPr>
        <p:txBody>
          <a:bodyPr wrap="square" rtlCol="0">
            <a:spAutoFit/>
          </a:bodyPr>
          <a:lstStyle/>
          <a:p>
            <a:r>
              <a:rPr lang="en-US" sz="2800" b="1" dirty="0">
                <a:solidFill>
                  <a:schemeClr val="bg1"/>
                </a:solidFill>
                <a:latin typeface="+mj-lt"/>
                <a:cs typeface="Arial"/>
              </a:rPr>
              <a:t>How long can applicants stay in Australia?</a:t>
            </a:r>
          </a:p>
        </p:txBody>
      </p:sp>
    </p:spTree>
    <p:extLst>
      <p:ext uri="{BB962C8B-B14F-4D97-AF65-F5344CB8AC3E}">
        <p14:creationId xmlns:p14="http://schemas.microsoft.com/office/powerpoint/2010/main" val="2346585156"/>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C59110D-8139-7DB1-2A6E-564B95582EE4}"/>
              </a:ext>
            </a:extLst>
          </p:cNvPr>
          <p:cNvPicPr>
            <a:picLocks noChangeAspect="1"/>
          </p:cNvPicPr>
          <p:nvPr/>
        </p:nvPicPr>
        <p:blipFill>
          <a:blip r:embed="rId3"/>
          <a:stretch>
            <a:fillRect/>
          </a:stretch>
        </p:blipFill>
        <p:spPr>
          <a:xfrm>
            <a:off x="78490" y="0"/>
            <a:ext cx="12031845" cy="6858000"/>
          </a:xfrm>
          <a:prstGeom prst="rect">
            <a:avLst/>
          </a:prstGeom>
        </p:spPr>
      </p:pic>
    </p:spTree>
    <p:extLst>
      <p:ext uri="{BB962C8B-B14F-4D97-AF65-F5344CB8AC3E}">
        <p14:creationId xmlns:p14="http://schemas.microsoft.com/office/powerpoint/2010/main" val="4280444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34AF782E-F618-131B-A44D-3915E14071FA}"/>
              </a:ext>
            </a:extLst>
          </p:cNvPr>
          <p:cNvPicPr>
            <a:picLocks noChangeAspect="1"/>
          </p:cNvPicPr>
          <p:nvPr/>
        </p:nvPicPr>
        <p:blipFill>
          <a:blip r:embed="rId3"/>
          <a:stretch>
            <a:fillRect/>
          </a:stretch>
        </p:blipFill>
        <p:spPr>
          <a:xfrm>
            <a:off x="0" y="62105"/>
            <a:ext cx="12188825" cy="6733790"/>
          </a:xfrm>
          <a:prstGeom prst="rect">
            <a:avLst/>
          </a:prstGeom>
        </p:spPr>
      </p:pic>
    </p:spTree>
    <p:extLst>
      <p:ext uri="{BB962C8B-B14F-4D97-AF65-F5344CB8AC3E}">
        <p14:creationId xmlns:p14="http://schemas.microsoft.com/office/powerpoint/2010/main" val="2852662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150B339C-3FCA-4DA4-0AA5-60774C804529}"/>
              </a:ext>
            </a:extLst>
          </p:cNvPr>
          <p:cNvPicPr>
            <a:picLocks noChangeAspect="1"/>
          </p:cNvPicPr>
          <p:nvPr/>
        </p:nvPicPr>
        <p:blipFill>
          <a:blip r:embed="rId3"/>
          <a:stretch>
            <a:fillRect/>
          </a:stretch>
        </p:blipFill>
        <p:spPr>
          <a:xfrm>
            <a:off x="2342642" y="0"/>
            <a:ext cx="7503540" cy="6858000"/>
          </a:xfrm>
          <a:prstGeom prst="rect">
            <a:avLst/>
          </a:prstGeom>
        </p:spPr>
      </p:pic>
    </p:spTree>
    <p:extLst>
      <p:ext uri="{BB962C8B-B14F-4D97-AF65-F5344CB8AC3E}">
        <p14:creationId xmlns:p14="http://schemas.microsoft.com/office/powerpoint/2010/main" val="1126213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D93CB70-0808-5064-D59A-EFE3EF091D13}"/>
              </a:ext>
            </a:extLst>
          </p:cNvPr>
          <p:cNvPicPr>
            <a:picLocks noChangeAspect="1"/>
          </p:cNvPicPr>
          <p:nvPr/>
        </p:nvPicPr>
        <p:blipFill>
          <a:blip r:embed="rId3"/>
          <a:stretch>
            <a:fillRect/>
          </a:stretch>
        </p:blipFill>
        <p:spPr>
          <a:xfrm>
            <a:off x="0" y="16278"/>
            <a:ext cx="12188825" cy="6825444"/>
          </a:xfrm>
          <a:prstGeom prst="rect">
            <a:avLst/>
          </a:prstGeom>
        </p:spPr>
      </p:pic>
    </p:spTree>
    <p:extLst>
      <p:ext uri="{BB962C8B-B14F-4D97-AF65-F5344CB8AC3E}">
        <p14:creationId xmlns:p14="http://schemas.microsoft.com/office/powerpoint/2010/main" val="3090208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2" name="Picture 1" descr="16790 LPA Powerpoint template FA_HR-3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4" name="TextBox 3"/>
          <p:cNvSpPr txBox="1"/>
          <p:nvPr/>
        </p:nvSpPr>
        <p:spPr>
          <a:xfrm>
            <a:off x="6632331" y="2904926"/>
            <a:ext cx="5282680" cy="707886"/>
          </a:xfrm>
          <a:prstGeom prst="rect">
            <a:avLst/>
          </a:prstGeom>
          <a:noFill/>
        </p:spPr>
        <p:txBody>
          <a:bodyPr wrap="square" rtlCol="0">
            <a:spAutoFit/>
          </a:bodyPr>
          <a:lstStyle/>
          <a:p>
            <a:r>
              <a:rPr lang="en-US" sz="4000" b="1" dirty="0">
                <a:solidFill>
                  <a:schemeClr val="bg1"/>
                </a:solidFill>
                <a:cs typeface="Arial"/>
              </a:rPr>
              <a:t>5.</a:t>
            </a:r>
            <a:r>
              <a:rPr lang="en-US" sz="4000" b="1" dirty="0">
                <a:solidFill>
                  <a:schemeClr val="bg1"/>
                </a:solidFill>
                <a:cs typeface="Calibri"/>
              </a:rPr>
              <a:t> Common Errors </a:t>
            </a:r>
            <a:endParaRPr lang="en-US" sz="4000" b="1" dirty="0">
              <a:solidFill>
                <a:schemeClr val="bg1"/>
              </a:solidFill>
              <a:cs typeface="Arial"/>
            </a:endParaRPr>
          </a:p>
        </p:txBody>
      </p:sp>
    </p:spTree>
    <p:extLst>
      <p:ext uri="{BB962C8B-B14F-4D97-AF65-F5344CB8AC3E}">
        <p14:creationId xmlns:p14="http://schemas.microsoft.com/office/powerpoint/2010/main" val="10438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a:extLst>
              <a:ext uri="{FF2B5EF4-FFF2-40B4-BE49-F238E27FC236}">
                <a16:creationId xmlns:a16="http://schemas.microsoft.com/office/drawing/2014/main" id="{AF15CF99-7F0C-4F86-8708-4FDA68C7F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3"/>
            <a:ext cx="12182731" cy="6856214"/>
          </a:xfrm>
          <a:prstGeom prst="rect">
            <a:avLst/>
          </a:prstGeom>
          <a:solidFill>
            <a:srgbClr val="2C5697"/>
          </a:solidFill>
          <a:ln>
            <a:noFill/>
          </a:ln>
        </p:spPr>
      </p:pic>
      <p:sp>
        <p:nvSpPr>
          <p:cNvPr id="2" name="TextBox 1">
            <a:extLst>
              <a:ext uri="{FF2B5EF4-FFF2-40B4-BE49-F238E27FC236}">
                <a16:creationId xmlns:a16="http://schemas.microsoft.com/office/drawing/2014/main" id="{F9491679-B1CD-FDEF-5B09-26FE819C203D}"/>
              </a:ext>
            </a:extLst>
          </p:cNvPr>
          <p:cNvSpPr txBox="1"/>
          <p:nvPr/>
        </p:nvSpPr>
        <p:spPr>
          <a:xfrm>
            <a:off x="797169" y="855785"/>
            <a:ext cx="6016262" cy="3939540"/>
          </a:xfrm>
          <a:prstGeom prst="rect">
            <a:avLst/>
          </a:prstGeom>
          <a:noFill/>
        </p:spPr>
        <p:txBody>
          <a:bodyPr wrap="none" rtlCol="0">
            <a:spAutoFit/>
          </a:bodyPr>
          <a:lstStyle/>
          <a:p>
            <a:pPr marL="457200" indent="-457200">
              <a:buFont typeface="Wingdings" panose="05000000000000000000" pitchFamily="2" charset="2"/>
              <a:buChar char="Ø"/>
            </a:pPr>
            <a:r>
              <a:rPr lang="en-US" sz="2800" dirty="0">
                <a:cs typeface="Arial" panose="020B0604020202020204" pitchFamily="34" charset="0"/>
              </a:rPr>
              <a:t>Letter of Invitation not being correct </a:t>
            </a:r>
          </a:p>
          <a:p>
            <a:pPr marL="457200" indent="-457200">
              <a:buFont typeface="Wingdings" panose="05000000000000000000" pitchFamily="2" charset="2"/>
              <a:buChar char="Ø"/>
            </a:pPr>
            <a:endParaRPr lang="en-US" sz="2800" dirty="0">
              <a:cs typeface="Arial" panose="020B0604020202020204" pitchFamily="34" charset="0"/>
            </a:endParaRPr>
          </a:p>
          <a:p>
            <a:pPr marL="457200" indent="-457200">
              <a:buFont typeface="Wingdings" panose="05000000000000000000" pitchFamily="2" charset="2"/>
              <a:buChar char="Ø"/>
            </a:pPr>
            <a:r>
              <a:rPr lang="en-US" sz="2800" dirty="0">
                <a:cs typeface="Arial" panose="020B0604020202020204" pitchFamily="34" charset="0"/>
              </a:rPr>
              <a:t>Name changes </a:t>
            </a:r>
          </a:p>
          <a:p>
            <a:pPr marL="457200" indent="-457200">
              <a:buFont typeface="Wingdings" panose="05000000000000000000" pitchFamily="2" charset="2"/>
              <a:buChar char="Ø"/>
            </a:pPr>
            <a:endParaRPr lang="en-US" sz="2800" dirty="0">
              <a:cs typeface="Arial" panose="020B0604020202020204" pitchFamily="34" charset="0"/>
            </a:endParaRPr>
          </a:p>
          <a:p>
            <a:pPr marL="457200" indent="-457200">
              <a:buFont typeface="Wingdings" panose="05000000000000000000" pitchFamily="2" charset="2"/>
              <a:buChar char="Ø"/>
            </a:pPr>
            <a:r>
              <a:rPr lang="en-US" sz="2800" dirty="0">
                <a:cs typeface="Arial" panose="020B0604020202020204" pitchFamily="34" charset="0"/>
              </a:rPr>
              <a:t>NIL VAC – no fee </a:t>
            </a:r>
          </a:p>
          <a:p>
            <a:pPr marL="457200" indent="-457200">
              <a:buFont typeface="Wingdings" panose="05000000000000000000" pitchFamily="2" charset="2"/>
              <a:buChar char="Ø"/>
            </a:pPr>
            <a:endParaRPr lang="en-US" sz="2800" dirty="0">
              <a:cs typeface="Arial" panose="020B0604020202020204" pitchFamily="34" charset="0"/>
            </a:endParaRPr>
          </a:p>
          <a:p>
            <a:pPr marL="457200" indent="-457200">
              <a:buFont typeface="Wingdings" panose="05000000000000000000" pitchFamily="2" charset="2"/>
              <a:buChar char="Ø"/>
            </a:pPr>
            <a:r>
              <a:rPr lang="en-US" sz="2800" dirty="0">
                <a:cs typeface="Arial" panose="020B0604020202020204" pitchFamily="34" charset="0"/>
              </a:rPr>
              <a:t>Payment of performer </a:t>
            </a:r>
          </a:p>
          <a:p>
            <a:endParaRPr lang="en-US" dirty="0"/>
          </a:p>
          <a:p>
            <a:endParaRPr lang="en-US" dirty="0"/>
          </a:p>
          <a:p>
            <a:endParaRPr lang="en-AU" dirty="0"/>
          </a:p>
        </p:txBody>
      </p:sp>
    </p:spTree>
    <p:extLst>
      <p:ext uri="{BB962C8B-B14F-4D97-AF65-F5344CB8AC3E}">
        <p14:creationId xmlns:p14="http://schemas.microsoft.com/office/powerpoint/2010/main" val="3812753474"/>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9" name="Picture 8" descr="A picture containing graphical user interface&#10;&#10;Description automatically generated">
            <a:extLst>
              <a:ext uri="{FF2B5EF4-FFF2-40B4-BE49-F238E27FC236}">
                <a16:creationId xmlns:a16="http://schemas.microsoft.com/office/drawing/2014/main" id="{B85B55A3-9E5F-310A-28BA-B29A0F94881F}"/>
              </a:ext>
            </a:extLst>
          </p:cNvPr>
          <p:cNvPicPr>
            <a:picLocks noChangeAspect="1"/>
          </p:cNvPicPr>
          <p:nvPr/>
        </p:nvPicPr>
        <p:blipFill>
          <a:blip r:embed="rId4"/>
          <a:stretch>
            <a:fillRect/>
          </a:stretch>
        </p:blipFill>
        <p:spPr>
          <a:xfrm>
            <a:off x="3242427" y="1573544"/>
            <a:ext cx="5167509" cy="5108713"/>
          </a:xfrm>
          <a:prstGeom prst="rect">
            <a:avLst/>
          </a:prstGeom>
        </p:spPr>
      </p:pic>
      <p:sp>
        <p:nvSpPr>
          <p:cNvPr id="2" name="TextBox 1">
            <a:extLst>
              <a:ext uri="{FF2B5EF4-FFF2-40B4-BE49-F238E27FC236}">
                <a16:creationId xmlns:a16="http://schemas.microsoft.com/office/drawing/2014/main" id="{516CD9C1-5C03-3DF8-5DA1-779E552E477B}"/>
              </a:ext>
            </a:extLst>
          </p:cNvPr>
          <p:cNvSpPr txBox="1"/>
          <p:nvPr/>
        </p:nvSpPr>
        <p:spPr>
          <a:xfrm>
            <a:off x="398585" y="689915"/>
            <a:ext cx="11790240" cy="707886"/>
          </a:xfrm>
          <a:prstGeom prst="rect">
            <a:avLst/>
          </a:prstGeom>
          <a:noFill/>
        </p:spPr>
        <p:txBody>
          <a:bodyPr wrap="square" rtlCol="0">
            <a:spAutoFit/>
          </a:bodyPr>
          <a:lstStyle/>
          <a:p>
            <a:pPr algn="ctr"/>
            <a:r>
              <a:rPr lang="en-US" sz="4000" b="1" dirty="0">
                <a:solidFill>
                  <a:srgbClr val="ED1E42"/>
                </a:solidFill>
                <a:cs typeface="Arial"/>
              </a:rPr>
              <a:t>Template: Letter of Invitation </a:t>
            </a:r>
          </a:p>
        </p:txBody>
      </p:sp>
    </p:spTree>
    <p:extLst>
      <p:ext uri="{BB962C8B-B14F-4D97-AF65-F5344CB8AC3E}">
        <p14:creationId xmlns:p14="http://schemas.microsoft.com/office/powerpoint/2010/main" val="1089264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2" name="Picture 1" descr="16790 LPA Powerpoint template FA_HR-3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4" name="TextBox 3"/>
          <p:cNvSpPr txBox="1"/>
          <p:nvPr/>
        </p:nvSpPr>
        <p:spPr>
          <a:xfrm>
            <a:off x="6632331" y="2904926"/>
            <a:ext cx="5282680" cy="707886"/>
          </a:xfrm>
          <a:prstGeom prst="rect">
            <a:avLst/>
          </a:prstGeom>
          <a:noFill/>
        </p:spPr>
        <p:txBody>
          <a:bodyPr wrap="square" rtlCol="0">
            <a:spAutoFit/>
          </a:bodyPr>
          <a:lstStyle/>
          <a:p>
            <a:r>
              <a:rPr lang="en-US" sz="4000" b="1" dirty="0">
                <a:solidFill>
                  <a:schemeClr val="bg1"/>
                </a:solidFill>
                <a:cs typeface="Arial"/>
              </a:rPr>
              <a:t>6.</a:t>
            </a:r>
            <a:r>
              <a:rPr lang="en-US" sz="4000" b="1" dirty="0">
                <a:solidFill>
                  <a:schemeClr val="bg1"/>
                </a:solidFill>
                <a:cs typeface="Calibri"/>
              </a:rPr>
              <a:t> Questions </a:t>
            </a:r>
            <a:endParaRPr lang="en-US" sz="4000" b="1" dirty="0">
              <a:solidFill>
                <a:schemeClr val="bg1"/>
              </a:solidFill>
              <a:cs typeface="Arial"/>
            </a:endParaRPr>
          </a:p>
        </p:txBody>
      </p:sp>
    </p:spTree>
    <p:extLst>
      <p:ext uri="{BB962C8B-B14F-4D97-AF65-F5344CB8AC3E}">
        <p14:creationId xmlns:p14="http://schemas.microsoft.com/office/powerpoint/2010/main" val="991158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instruments&#10;&#10;Description automatically generated">
            <a:extLst>
              <a:ext uri="{FF2B5EF4-FFF2-40B4-BE49-F238E27FC236}">
                <a16:creationId xmlns:a16="http://schemas.microsoft.com/office/drawing/2014/main" id="{9A69D5BC-CE34-B936-9068-5AA91CDAD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71" y="-785808"/>
            <a:ext cx="12627765" cy="8429616"/>
          </a:xfrm>
          <a:prstGeom prst="rect">
            <a:avLst/>
          </a:prstGeom>
        </p:spPr>
      </p:pic>
      <p:sp>
        <p:nvSpPr>
          <p:cNvPr id="5" name="TextBox 4"/>
          <p:cNvSpPr txBox="1"/>
          <p:nvPr/>
        </p:nvSpPr>
        <p:spPr>
          <a:xfrm>
            <a:off x="-8707" y="546996"/>
            <a:ext cx="12188825" cy="830781"/>
          </a:xfrm>
          <a:prstGeom prst="rect">
            <a:avLst/>
          </a:prstGeom>
          <a:noFill/>
        </p:spPr>
        <p:txBody>
          <a:bodyPr wrap="square" lIns="91416" tIns="45708" rIns="91416" bIns="45708" rtlCol="0" anchor="t">
            <a:spAutoFit/>
          </a:bodyPr>
          <a:lstStyle/>
          <a:p>
            <a:pPr algn="ctr"/>
            <a:r>
              <a:rPr lang="en-AU" sz="4799" b="1" dirty="0">
                <a:solidFill>
                  <a:schemeClr val="bg1">
                    <a:lumMod val="95000"/>
                  </a:schemeClr>
                </a:solidFill>
                <a:cs typeface="Arial"/>
              </a:rPr>
              <a:t>Thank you for your attendance! </a:t>
            </a:r>
          </a:p>
        </p:txBody>
      </p:sp>
      <p:sp>
        <p:nvSpPr>
          <p:cNvPr id="6" name="Text Placeholder 2">
            <a:extLst>
              <a:ext uri="{FF2B5EF4-FFF2-40B4-BE49-F238E27FC236}">
                <a16:creationId xmlns:a16="http://schemas.microsoft.com/office/drawing/2014/main" id="{F659CE4C-F02B-452F-9BE9-BF42E9E049E5}"/>
              </a:ext>
            </a:extLst>
          </p:cNvPr>
          <p:cNvSpPr txBox="1">
            <a:spLocks/>
          </p:cNvSpPr>
          <p:nvPr/>
        </p:nvSpPr>
        <p:spPr>
          <a:xfrm>
            <a:off x="343627" y="6241578"/>
            <a:ext cx="3619889" cy="323766"/>
          </a:xfrm>
          <a:prstGeom prst="rect">
            <a:avLst/>
          </a:prstGeom>
        </p:spPr>
        <p:txBody>
          <a:bodyPr vert="horz" lIns="91416" tIns="45708" rIns="91416" bIns="4570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1200" b="1" i="1" dirty="0">
                <a:solidFill>
                  <a:schemeClr val="bg1"/>
                </a:solidFill>
              </a:rPr>
              <a:t>Queensland Symphony Orchestra</a:t>
            </a:r>
            <a:r>
              <a:rPr lang="en-AU" sz="1200" i="1" dirty="0">
                <a:solidFill>
                  <a:schemeClr val="bg1"/>
                </a:solidFill>
              </a:rPr>
              <a:t> Photo: </a:t>
            </a:r>
            <a:r>
              <a:rPr lang="en-AU" sz="1200" b="1" i="1" dirty="0">
                <a:solidFill>
                  <a:schemeClr val="bg1"/>
                </a:solidFill>
              </a:rPr>
              <a:t>Joel </a:t>
            </a:r>
            <a:r>
              <a:rPr lang="en-AU" sz="1200" b="1" i="1" dirty="0" err="1">
                <a:solidFill>
                  <a:schemeClr val="bg1"/>
                </a:solidFill>
              </a:rPr>
              <a:t>Tronoff</a:t>
            </a:r>
            <a:endParaRPr lang="en-AU" sz="1100" i="1"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ADE7C49F-E162-43A4-9B9B-0DD86D146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4289" y="5856719"/>
            <a:ext cx="1749405" cy="647831"/>
          </a:xfrm>
          <a:prstGeom prst="rect">
            <a:avLst/>
          </a:prstGeom>
        </p:spPr>
      </p:pic>
    </p:spTree>
    <p:extLst>
      <p:ext uri="{BB962C8B-B14F-4D97-AF65-F5344CB8AC3E}">
        <p14:creationId xmlns:p14="http://schemas.microsoft.com/office/powerpoint/2010/main" val="1559418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6" name="TextBox 5"/>
          <p:cNvSpPr txBox="1"/>
          <p:nvPr/>
        </p:nvSpPr>
        <p:spPr>
          <a:xfrm>
            <a:off x="646218" y="1871683"/>
            <a:ext cx="9906081" cy="3616375"/>
          </a:xfrm>
          <a:prstGeom prst="rect">
            <a:avLst/>
          </a:prstGeom>
          <a:noFill/>
        </p:spPr>
        <p:txBody>
          <a:bodyPr wrap="square" rtlCol="0">
            <a:spAutoFit/>
          </a:bodyPr>
          <a:lstStyle/>
          <a:p>
            <a:pPr rtl="0">
              <a:spcBef>
                <a:spcPts val="1800"/>
              </a:spcBef>
              <a:spcAft>
                <a:spcPts val="0"/>
              </a:spcAft>
            </a:pPr>
            <a:r>
              <a:rPr lang="en-US" sz="1800" b="0" i="0" u="none" strike="noStrike" dirty="0">
                <a:solidFill>
                  <a:srgbClr val="333333"/>
                </a:solidFill>
                <a:effectLst/>
              </a:rPr>
              <a:t>The cost is  $325.00 (there is an additional charge for each family member)</a:t>
            </a:r>
            <a:endParaRPr lang="en-US" sz="2000" b="0" dirty="0">
              <a:effectLst/>
            </a:endParaRPr>
          </a:p>
          <a:p>
            <a:pPr rtl="0">
              <a:spcBef>
                <a:spcPts val="1800"/>
              </a:spcBef>
              <a:spcAft>
                <a:spcPts val="0"/>
              </a:spcAft>
            </a:pPr>
            <a:br>
              <a:rPr lang="en-US" sz="2000" dirty="0"/>
            </a:br>
            <a:r>
              <a:rPr lang="en-US" sz="2400" b="1" i="0" u="none" strike="noStrike" dirty="0">
                <a:solidFill>
                  <a:srgbClr val="333333"/>
                </a:solidFill>
                <a:effectLst/>
              </a:rPr>
              <a:t>Concessions and fee waivers</a:t>
            </a:r>
            <a:endParaRPr lang="en-US" sz="2400" b="0" dirty="0">
              <a:effectLst/>
            </a:endParaRPr>
          </a:p>
          <a:p>
            <a:pPr rtl="0">
              <a:spcBef>
                <a:spcPts val="0"/>
              </a:spcBef>
              <a:spcAft>
                <a:spcPts val="0"/>
              </a:spcAft>
            </a:pPr>
            <a:endParaRPr lang="en-US" sz="1800" b="0" i="0" u="none" strike="noStrike" dirty="0">
              <a:solidFill>
                <a:srgbClr val="333333"/>
              </a:solidFill>
              <a:effectLst/>
            </a:endParaRPr>
          </a:p>
          <a:p>
            <a:pPr rtl="0">
              <a:spcBef>
                <a:spcPts val="0"/>
              </a:spcBef>
              <a:spcAft>
                <a:spcPts val="0"/>
              </a:spcAft>
            </a:pPr>
            <a:r>
              <a:rPr lang="en-US" sz="1800" b="0" i="0" u="none" strike="noStrike" dirty="0">
                <a:solidFill>
                  <a:srgbClr val="333333"/>
                </a:solidFill>
                <a:effectLst/>
              </a:rPr>
              <a:t>If your </a:t>
            </a:r>
            <a:r>
              <a:rPr lang="en-US" sz="1800" b="0" i="0" u="none" strike="noStrike" dirty="0" err="1">
                <a:solidFill>
                  <a:srgbClr val="333333"/>
                </a:solidFill>
                <a:effectLst/>
              </a:rPr>
              <a:t>organisation</a:t>
            </a:r>
            <a:r>
              <a:rPr lang="en-US" sz="1800" b="0" i="0" u="none" strike="noStrike" dirty="0">
                <a:solidFill>
                  <a:srgbClr val="333333"/>
                </a:solidFill>
                <a:effectLst/>
              </a:rPr>
              <a:t> is: </a:t>
            </a:r>
            <a:endParaRPr lang="en-US" sz="2000" b="0" dirty="0">
              <a:effectLst/>
            </a:endParaRPr>
          </a:p>
          <a:p>
            <a:pPr marL="285750" indent="-285750" rtl="0" fontAlgn="base">
              <a:lnSpc>
                <a:spcPct val="150000"/>
              </a:lnSpc>
              <a:spcBef>
                <a:spcPts val="1800"/>
              </a:spcBef>
              <a:spcAft>
                <a:spcPts val="0"/>
              </a:spcAft>
              <a:buFont typeface="Arial" panose="020B0604020202020204" pitchFamily="34" charset="0"/>
              <a:buChar char="•"/>
            </a:pPr>
            <a:r>
              <a:rPr lang="en-US" sz="1800" b="0" i="0" u="none" strike="noStrike" dirty="0">
                <a:solidFill>
                  <a:srgbClr val="333333"/>
                </a:solidFill>
                <a:effectLst/>
              </a:rPr>
              <a:t>A registered charity with the ACNC</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333333"/>
                </a:solidFill>
                <a:effectLst/>
              </a:rPr>
              <a:t>A foreign government agency, embassy or consulate</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333333"/>
                </a:solidFill>
                <a:effectLst/>
              </a:rPr>
              <a:t>A state, territory or commonwealth government agency </a:t>
            </a:r>
          </a:p>
          <a:p>
            <a:endParaRPr lang="en-US" sz="2000" dirty="0">
              <a:latin typeface="Arial"/>
              <a:cs typeface="Arial"/>
            </a:endParaRPr>
          </a:p>
        </p:txBody>
      </p:sp>
      <p:sp>
        <p:nvSpPr>
          <p:cNvPr id="5" name="TextBox 4"/>
          <p:cNvSpPr txBox="1"/>
          <p:nvPr/>
        </p:nvSpPr>
        <p:spPr>
          <a:xfrm>
            <a:off x="5194773" y="535732"/>
            <a:ext cx="1628059" cy="800219"/>
          </a:xfrm>
          <a:prstGeom prst="rect">
            <a:avLst/>
          </a:prstGeom>
          <a:noFill/>
        </p:spPr>
        <p:txBody>
          <a:bodyPr wrap="square" rtlCol="0">
            <a:spAutoFit/>
          </a:bodyPr>
          <a:lstStyle/>
          <a:p>
            <a:r>
              <a:rPr lang="en-US" sz="4000" b="1" dirty="0">
                <a:solidFill>
                  <a:srgbClr val="ED1E42"/>
                </a:solidFill>
                <a:latin typeface="+mj-lt"/>
                <a:cs typeface="Arial"/>
              </a:rPr>
              <a:t>Cost</a:t>
            </a:r>
            <a:r>
              <a:rPr lang="en-US" sz="4600" b="1" dirty="0">
                <a:solidFill>
                  <a:srgbClr val="CD0931"/>
                </a:solidFill>
                <a:latin typeface="+mj-lt"/>
                <a:cs typeface="Arial"/>
              </a:rPr>
              <a:t> </a:t>
            </a:r>
          </a:p>
        </p:txBody>
      </p:sp>
      <p:pic>
        <p:nvPicPr>
          <p:cNvPr id="3" name="Graphic 2" descr="Money outline">
            <a:extLst>
              <a:ext uri="{FF2B5EF4-FFF2-40B4-BE49-F238E27FC236}">
                <a16:creationId xmlns:a16="http://schemas.microsoft.com/office/drawing/2014/main" id="{3847DD50-87BF-A182-634A-7674537B3B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0373" y="421551"/>
            <a:ext cx="914400" cy="914400"/>
          </a:xfrm>
          <a:prstGeom prst="rect">
            <a:avLst/>
          </a:prstGeom>
        </p:spPr>
      </p:pic>
    </p:spTree>
    <p:extLst>
      <p:ext uri="{BB962C8B-B14F-4D97-AF65-F5344CB8AC3E}">
        <p14:creationId xmlns:p14="http://schemas.microsoft.com/office/powerpoint/2010/main" val="125173141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2" name="Picture 1" descr="16790 LPA Powerpoint template FA_HR-3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4" name="TextBox 3"/>
          <p:cNvSpPr txBox="1"/>
          <p:nvPr/>
        </p:nvSpPr>
        <p:spPr>
          <a:xfrm>
            <a:off x="6305428" y="2784825"/>
            <a:ext cx="5699002" cy="2769989"/>
          </a:xfrm>
          <a:prstGeom prst="rect">
            <a:avLst/>
          </a:prstGeom>
          <a:noFill/>
        </p:spPr>
        <p:txBody>
          <a:bodyPr wrap="square" rtlCol="0">
            <a:spAutoFit/>
          </a:bodyPr>
          <a:lstStyle/>
          <a:p>
            <a:r>
              <a:rPr lang="en-US" sz="4600" b="1" dirty="0">
                <a:solidFill>
                  <a:schemeClr val="bg1"/>
                </a:solidFill>
                <a:latin typeface="+mj-lt"/>
                <a:cs typeface="Arial"/>
              </a:rPr>
              <a:t>2. </a:t>
            </a:r>
            <a:r>
              <a:rPr lang="en-US" sz="4600" b="1" dirty="0">
                <a:solidFill>
                  <a:schemeClr val="bg1"/>
                </a:solidFill>
                <a:latin typeface="+mj-lt"/>
                <a:cs typeface="Arial" panose="020B0604020202020204" pitchFamily="34" charset="0"/>
              </a:rPr>
              <a:t>What immigration services does LPA provide? </a:t>
            </a:r>
          </a:p>
          <a:p>
            <a:endParaRPr lang="en-US" sz="3600" b="1" dirty="0">
              <a:solidFill>
                <a:schemeClr val="bg1"/>
              </a:solidFill>
              <a:latin typeface="+mj-lt"/>
              <a:cs typeface="Arial"/>
            </a:endParaRPr>
          </a:p>
        </p:txBody>
      </p:sp>
    </p:spTree>
    <p:extLst>
      <p:ext uri="{BB962C8B-B14F-4D97-AF65-F5344CB8AC3E}">
        <p14:creationId xmlns:p14="http://schemas.microsoft.com/office/powerpoint/2010/main" val="300182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DC90D-F480-3249-6AD5-08174DDC9916}"/>
              </a:ext>
            </a:extLst>
          </p:cNvPr>
          <p:cNvSpPr txBox="1"/>
          <p:nvPr/>
        </p:nvSpPr>
        <p:spPr>
          <a:xfrm>
            <a:off x="2718166" y="982896"/>
            <a:ext cx="6752492" cy="4446730"/>
          </a:xfrm>
          <a:prstGeom prst="rect">
            <a:avLst/>
          </a:prstGeom>
          <a:noFill/>
        </p:spPr>
        <p:txBody>
          <a:bodyPr wrap="square">
            <a:spAutoFit/>
          </a:bodyPr>
          <a:lstStyle/>
          <a:p>
            <a:pPr marL="285750" indent="-285750" rtl="0" fontAlgn="base">
              <a:lnSpc>
                <a:spcPct val="200000"/>
              </a:lnSpc>
              <a:spcBef>
                <a:spcPts val="1800"/>
              </a:spcBef>
              <a:spcAft>
                <a:spcPts val="0"/>
              </a:spcAft>
              <a:buClr>
                <a:srgbClr val="ED1E42"/>
              </a:buClr>
              <a:buFont typeface="Wingdings" panose="05000000000000000000" pitchFamily="2" charset="2"/>
              <a:buChar char="Ø"/>
            </a:pPr>
            <a:r>
              <a:rPr lang="en-US" b="0" i="0" u="none" strike="noStrike" dirty="0">
                <a:solidFill>
                  <a:srgbClr val="333333"/>
                </a:solidFill>
                <a:effectLst/>
              </a:rPr>
              <a:t>Consult with the relevant union on your behalf </a:t>
            </a:r>
          </a:p>
          <a:p>
            <a:pPr marL="285750" indent="-285750" rtl="0" fontAlgn="base">
              <a:lnSpc>
                <a:spcPct val="200000"/>
              </a:lnSpc>
              <a:spcBef>
                <a:spcPts val="0"/>
              </a:spcBef>
              <a:spcAft>
                <a:spcPts val="0"/>
              </a:spcAft>
              <a:buClr>
                <a:srgbClr val="ED1E42"/>
              </a:buClr>
              <a:buFont typeface="Wingdings" panose="05000000000000000000" pitchFamily="2" charset="2"/>
              <a:buChar char="Ø"/>
            </a:pPr>
            <a:r>
              <a:rPr lang="en-US" b="0" i="0" u="none" strike="noStrike" dirty="0">
                <a:solidFill>
                  <a:srgbClr val="333333"/>
                </a:solidFill>
                <a:effectLst/>
              </a:rPr>
              <a:t>Check applications in your </a:t>
            </a:r>
            <a:r>
              <a:rPr lang="en-US" b="0" i="0" u="none" strike="noStrike" dirty="0" err="1">
                <a:solidFill>
                  <a:srgbClr val="333333"/>
                </a:solidFill>
                <a:effectLst/>
              </a:rPr>
              <a:t>organisation's</a:t>
            </a:r>
            <a:r>
              <a:rPr lang="en-US" b="0" i="0" u="none" strike="noStrike" dirty="0">
                <a:solidFill>
                  <a:srgbClr val="333333"/>
                </a:solidFill>
                <a:effectLst/>
              </a:rPr>
              <a:t> IMMI account to ensure they are correct, attach relevant documents/evidence to applications</a:t>
            </a:r>
          </a:p>
          <a:p>
            <a:pPr marL="285750" indent="-285750" rtl="0" fontAlgn="base">
              <a:lnSpc>
                <a:spcPct val="200000"/>
              </a:lnSpc>
              <a:spcBef>
                <a:spcPts val="0"/>
              </a:spcBef>
              <a:spcAft>
                <a:spcPts val="0"/>
              </a:spcAft>
              <a:buClr>
                <a:srgbClr val="ED1E42"/>
              </a:buClr>
              <a:buFont typeface="Wingdings" panose="05000000000000000000" pitchFamily="2" charset="2"/>
              <a:buChar char="Ø"/>
            </a:pPr>
            <a:r>
              <a:rPr lang="en-US" b="0" i="0" u="none" strike="noStrike" dirty="0">
                <a:solidFill>
                  <a:srgbClr val="333333"/>
                </a:solidFill>
                <a:effectLst/>
              </a:rPr>
              <a:t>Lodge payment on your behalf using your credit card details provided </a:t>
            </a:r>
          </a:p>
          <a:p>
            <a:pPr marL="285750" indent="-285750" rtl="0" fontAlgn="base">
              <a:lnSpc>
                <a:spcPct val="200000"/>
              </a:lnSpc>
              <a:spcBef>
                <a:spcPts val="0"/>
              </a:spcBef>
              <a:spcAft>
                <a:spcPts val="0"/>
              </a:spcAft>
              <a:buClr>
                <a:srgbClr val="ED1E42"/>
              </a:buClr>
              <a:buFont typeface="Wingdings" panose="05000000000000000000" pitchFamily="2" charset="2"/>
              <a:buChar char="Ø"/>
            </a:pPr>
            <a:r>
              <a:rPr lang="en-US" b="0" i="0" u="none" strike="noStrike" dirty="0">
                <a:solidFill>
                  <a:srgbClr val="333333"/>
                </a:solidFill>
                <a:effectLst/>
              </a:rPr>
              <a:t>Correspond with the Department of Home Affairs when needed</a:t>
            </a:r>
          </a:p>
          <a:p>
            <a:pPr marL="285750" indent="-285750" rtl="0" fontAlgn="base">
              <a:lnSpc>
                <a:spcPct val="200000"/>
              </a:lnSpc>
              <a:spcBef>
                <a:spcPts val="0"/>
              </a:spcBef>
              <a:spcAft>
                <a:spcPts val="0"/>
              </a:spcAft>
              <a:buClr>
                <a:srgbClr val="ED1E42"/>
              </a:buClr>
              <a:buFont typeface="Wingdings" panose="05000000000000000000" pitchFamily="2" charset="2"/>
              <a:buChar char="Ø"/>
            </a:pPr>
            <a:r>
              <a:rPr lang="en-US" i="0" u="none" strike="noStrike" dirty="0">
                <a:solidFill>
                  <a:srgbClr val="333333"/>
                </a:solidFill>
                <a:effectLst/>
              </a:rPr>
              <a:t>Assist</a:t>
            </a:r>
            <a:r>
              <a:rPr lang="en-US" b="0" i="0" u="none" strike="noStrike" dirty="0">
                <a:solidFill>
                  <a:srgbClr val="333333"/>
                </a:solidFill>
                <a:effectLst/>
              </a:rPr>
              <a:t> with queries and matters related to 408 visas </a:t>
            </a:r>
          </a:p>
        </p:txBody>
      </p:sp>
    </p:spTree>
    <p:extLst>
      <p:ext uri="{BB962C8B-B14F-4D97-AF65-F5344CB8AC3E}">
        <p14:creationId xmlns:p14="http://schemas.microsoft.com/office/powerpoint/2010/main" val="672220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790 LPA Powerpoint template FA_HR-2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 y="0"/>
            <a:ext cx="12185904" cy="6858000"/>
          </a:xfrm>
          <a:prstGeom prst="rect">
            <a:avLst/>
          </a:prstGeom>
        </p:spPr>
      </p:pic>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sp>
        <p:nvSpPr>
          <p:cNvPr id="6" name="TextBox 5"/>
          <p:cNvSpPr txBox="1"/>
          <p:nvPr/>
        </p:nvSpPr>
        <p:spPr>
          <a:xfrm>
            <a:off x="3196863" y="155365"/>
            <a:ext cx="7344260" cy="707886"/>
          </a:xfrm>
          <a:prstGeom prst="rect">
            <a:avLst/>
          </a:prstGeom>
          <a:noFill/>
        </p:spPr>
        <p:txBody>
          <a:bodyPr wrap="square" rtlCol="0">
            <a:spAutoFit/>
          </a:bodyPr>
          <a:lstStyle/>
          <a:p>
            <a:r>
              <a:rPr lang="en-US" sz="4000" b="1" dirty="0">
                <a:solidFill>
                  <a:srgbClr val="ED1E42"/>
                </a:solidFill>
                <a:latin typeface="+mj-lt"/>
                <a:cs typeface="Arial"/>
              </a:rPr>
              <a:t>Resources For Members </a:t>
            </a:r>
          </a:p>
        </p:txBody>
      </p:sp>
      <p:pic>
        <p:nvPicPr>
          <p:cNvPr id="2" name="Loom Message - 2 October 2022">
            <a:hlinkClick r:id="" action="ppaction://media"/>
            <a:extLst>
              <a:ext uri="{FF2B5EF4-FFF2-40B4-BE49-F238E27FC236}">
                <a16:creationId xmlns:a16="http://schemas.microsoft.com/office/drawing/2014/main" id="{F467129E-CBF4-2810-9032-88BE42913E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9158" y="1147223"/>
            <a:ext cx="8290042" cy="5181277"/>
          </a:xfrm>
          <a:prstGeom prst="rect">
            <a:avLst/>
          </a:prstGeom>
        </p:spPr>
      </p:pic>
    </p:spTree>
    <p:extLst>
      <p:ext uri="{BB962C8B-B14F-4D97-AF65-F5344CB8AC3E}">
        <p14:creationId xmlns:p14="http://schemas.microsoft.com/office/powerpoint/2010/main" val="241893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384" y="1375519"/>
            <a:ext cx="10375012" cy="861774"/>
          </a:xfrm>
          <a:prstGeom prst="rect">
            <a:avLst/>
          </a:prstGeom>
          <a:noFill/>
        </p:spPr>
        <p:txBody>
          <a:bodyPr wrap="square" rtlCol="0">
            <a:spAutoFit/>
          </a:bodyPr>
          <a:lstStyle/>
          <a:p>
            <a:r>
              <a:rPr lang="en-GB" sz="5000" b="1" dirty="0">
                <a:solidFill>
                  <a:schemeClr val="bg1"/>
                </a:solidFill>
                <a:latin typeface="Arial"/>
                <a:cs typeface="Arial"/>
              </a:rPr>
              <a:t>Scope’s Annual Awards </a:t>
            </a:r>
          </a:p>
        </p:txBody>
      </p:sp>
      <p:pic>
        <p:nvPicPr>
          <p:cNvPr id="2" name="Picture 1"/>
          <p:cNvPicPr>
            <a:picLocks noChangeAspect="1"/>
          </p:cNvPicPr>
          <p:nvPr/>
        </p:nvPicPr>
        <p:blipFill>
          <a:blip r:embed="rId4"/>
          <a:stretch>
            <a:fillRect/>
          </a:stretch>
        </p:blipFill>
        <p:spPr>
          <a:xfrm>
            <a:off x="10111689" y="5860216"/>
            <a:ext cx="1714500" cy="685800"/>
          </a:xfrm>
          <a:prstGeom prst="rect">
            <a:avLst/>
          </a:prstGeom>
        </p:spPr>
      </p:pic>
      <p:sp>
        <p:nvSpPr>
          <p:cNvPr id="5" name="TextBox 4"/>
          <p:cNvSpPr txBox="1"/>
          <p:nvPr/>
        </p:nvSpPr>
        <p:spPr>
          <a:xfrm>
            <a:off x="398585" y="689915"/>
            <a:ext cx="11790240" cy="707886"/>
          </a:xfrm>
          <a:prstGeom prst="rect">
            <a:avLst/>
          </a:prstGeom>
          <a:noFill/>
        </p:spPr>
        <p:txBody>
          <a:bodyPr wrap="square" rtlCol="0">
            <a:spAutoFit/>
          </a:bodyPr>
          <a:lstStyle/>
          <a:p>
            <a:r>
              <a:rPr lang="en-US" sz="4000" b="1" dirty="0">
                <a:solidFill>
                  <a:srgbClr val="ED1E42"/>
                </a:solidFill>
                <a:cs typeface="Arial"/>
              </a:rPr>
              <a:t>Department of Home Affairs current processing times  </a:t>
            </a:r>
          </a:p>
        </p:txBody>
      </p:sp>
      <p:sp>
        <p:nvSpPr>
          <p:cNvPr id="6" name="TextBox 5">
            <a:extLst>
              <a:ext uri="{FF2B5EF4-FFF2-40B4-BE49-F238E27FC236}">
                <a16:creationId xmlns:a16="http://schemas.microsoft.com/office/drawing/2014/main" id="{0E159254-37E1-E86C-59E0-515C3AF0F918}"/>
              </a:ext>
            </a:extLst>
          </p:cNvPr>
          <p:cNvSpPr txBox="1"/>
          <p:nvPr/>
        </p:nvSpPr>
        <p:spPr>
          <a:xfrm>
            <a:off x="2703062" y="2066163"/>
            <a:ext cx="8116634" cy="3690241"/>
          </a:xfrm>
          <a:prstGeom prst="rect">
            <a:avLst/>
          </a:prstGeom>
          <a:noFill/>
        </p:spPr>
        <p:txBody>
          <a:bodyPr wrap="square">
            <a:spAutoFit/>
          </a:bodyPr>
          <a:lstStyle/>
          <a:p>
            <a:pPr algn="l">
              <a:lnSpc>
                <a:spcPct val="150000"/>
              </a:lnSpc>
              <a:buFont typeface="Arial" panose="020B0604020202020204" pitchFamily="34" charset="0"/>
              <a:buChar char="•"/>
            </a:pPr>
            <a:r>
              <a:rPr lang="en-US" sz="4000" b="0" i="0" dirty="0">
                <a:solidFill>
                  <a:srgbClr val="333333"/>
                </a:solidFill>
                <a:effectLst/>
              </a:rPr>
              <a:t> 25% of applications: 4 Days</a:t>
            </a:r>
          </a:p>
          <a:p>
            <a:pPr algn="l">
              <a:lnSpc>
                <a:spcPct val="150000"/>
              </a:lnSpc>
              <a:buFont typeface="Arial" panose="020B0604020202020204" pitchFamily="34" charset="0"/>
              <a:buChar char="•"/>
            </a:pPr>
            <a:r>
              <a:rPr lang="en-US" sz="4000" b="0" i="0" dirty="0">
                <a:solidFill>
                  <a:srgbClr val="333333"/>
                </a:solidFill>
                <a:effectLst/>
              </a:rPr>
              <a:t> 50% of applications: 9 Days</a:t>
            </a:r>
          </a:p>
          <a:p>
            <a:pPr algn="l">
              <a:lnSpc>
                <a:spcPct val="150000"/>
              </a:lnSpc>
              <a:buFont typeface="Arial" panose="020B0604020202020204" pitchFamily="34" charset="0"/>
              <a:buChar char="•"/>
            </a:pPr>
            <a:r>
              <a:rPr lang="en-US" sz="4000" b="0" i="0" dirty="0">
                <a:solidFill>
                  <a:srgbClr val="333333"/>
                </a:solidFill>
                <a:effectLst/>
              </a:rPr>
              <a:t> 75% of applications: 15 Days</a:t>
            </a:r>
          </a:p>
          <a:p>
            <a:pPr algn="l">
              <a:lnSpc>
                <a:spcPct val="150000"/>
              </a:lnSpc>
              <a:buFont typeface="Arial" panose="020B0604020202020204" pitchFamily="34" charset="0"/>
              <a:buChar char="•"/>
            </a:pPr>
            <a:r>
              <a:rPr lang="en-US" sz="4000" b="0" i="0" dirty="0">
                <a:solidFill>
                  <a:srgbClr val="333333"/>
                </a:solidFill>
                <a:effectLst/>
              </a:rPr>
              <a:t> 90% of applications: 30 Days</a:t>
            </a:r>
          </a:p>
        </p:txBody>
      </p:sp>
    </p:spTree>
    <p:extLst>
      <p:ext uri="{BB962C8B-B14F-4D97-AF65-F5344CB8AC3E}">
        <p14:creationId xmlns:p14="http://schemas.microsoft.com/office/powerpoint/2010/main" val="93339630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3499</TotalTime>
  <Words>1196</Words>
  <Application>Microsoft Office PowerPoint</Application>
  <PresentationFormat>Custom</PresentationFormat>
  <Paragraphs>281</Paragraphs>
  <Slides>48</Slides>
  <Notes>46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Wingdings</vt:lpstr>
      <vt:lpstr>Office Theme</vt:lpstr>
      <vt:lpstr>PowerPoint Presentation</vt:lpstr>
      <vt:lpstr>What we will cover in this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FOR VISA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Paoli Smith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 Berardone</dc:creator>
  <cp:lastModifiedBy>Eloise Gandolfo</cp:lastModifiedBy>
  <cp:revision>88</cp:revision>
  <dcterms:created xsi:type="dcterms:W3CDTF">2017-11-09T00:41:56Z</dcterms:created>
  <dcterms:modified xsi:type="dcterms:W3CDTF">2022-10-10T04:25:02Z</dcterms:modified>
</cp:coreProperties>
</file>