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90_E6110638.xml" ContentType="application/vnd.ms-powerpoint.comment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78" r:id="rId6"/>
    <p:sldId id="277" r:id="rId7"/>
    <p:sldId id="400" r:id="rId8"/>
    <p:sldId id="401" r:id="rId9"/>
    <p:sldId id="259" r:id="rId10"/>
    <p:sldId id="260" r:id="rId11"/>
    <p:sldId id="276" r:id="rId12"/>
    <p:sldId id="271" r:id="rId13"/>
    <p:sldId id="279" r:id="rId14"/>
    <p:sldId id="269" r:id="rId1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C72EF9-5CDB-82BA-10E4-ECBAB395F1A6}" name="Shay Minster" initials="SM" userId="S::SMinster@liveperformance.com.au::b62a97c2-b64e-445e-be33-6c5efc768a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31"/>
    <a:srgbClr val="D11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D084C-5744-40A9-BA6C-61BB7AA6A946}" v="23" dt="2025-07-07T06:24:34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302" y="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190_E61106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9F608E-3377-4772-9BBD-957D02A8CDDB}" authorId="{32C72EF9-5CDB-82BA-10E4-ECBAB395F1A6}" created="2022-09-20T23:55:38.0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59875384" sldId="400"/>
      <ac:spMk id="23" creationId="{E721EBCD-6300-FAE8-F287-096E1B16F4BF}"/>
    </ac:deMkLst>
    <p188:txBody>
      <a:bodyPr/>
      <a:lstStyle/>
      <a:p>
        <a:r>
          <a:rPr lang="en-AU"/>
          <a:t>This would be better as 6 boxes the 6th box with this …
Once the visa has been approved we will send you the grant notification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9B829-D8C0-4119-884F-3760A89DE6EF}" type="datetimeFigureOut">
              <a:rPr lang="en-AU" smtClean="0"/>
              <a:t>7/07/2025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BA8BA-E046-44F3-B134-44B01736D3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53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solidFill>
                  <a:srgbClr val="474E5D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As a consequence of that change, LPA has reviewed its procedures and determined (for both practical and policy reasons) that it will no longer be able to log in to Members' </a:t>
            </a:r>
            <a:r>
              <a:rPr lang="en-AU" sz="1800" dirty="0" err="1">
                <a:solidFill>
                  <a:srgbClr val="474E5D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ImmiAccounts</a:t>
            </a:r>
            <a:r>
              <a:rPr lang="en-AU" sz="1800" dirty="0">
                <a:solidFill>
                  <a:srgbClr val="474E5D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or process the payment of visa applications in Immi.</a:t>
            </a:r>
            <a:br>
              <a:rPr lang="en-AU" sz="1800" dirty="0">
                <a:solidFill>
                  <a:srgbClr val="474E5D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BA8BA-E046-44F3-B134-44B01736D30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90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4BA03-006D-4C3D-BD7D-97429A49E4E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91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33333"/>
                </a:solidFill>
                <a:effectLst/>
              </a:rPr>
              <a:t>50% of applications: </a:t>
            </a:r>
            <a:r>
              <a:rPr lang="en-US" sz="1200" dirty="0">
                <a:solidFill>
                  <a:srgbClr val="333333"/>
                </a:solidFill>
              </a:rPr>
              <a:t>12 business Days</a:t>
            </a:r>
            <a:endParaRPr lang="en-US" sz="1200" b="0" i="0" dirty="0">
              <a:solidFill>
                <a:srgbClr val="333333"/>
              </a:solidFill>
              <a:effectLst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333333"/>
                </a:solidFill>
                <a:effectLst/>
              </a:rPr>
              <a:t>90% of applications: </a:t>
            </a:r>
            <a:r>
              <a:rPr lang="en-US" sz="1200" dirty="0">
                <a:solidFill>
                  <a:srgbClr val="333333"/>
                </a:solidFill>
              </a:rPr>
              <a:t>17</a:t>
            </a:r>
            <a:r>
              <a:rPr lang="en-US" sz="1200" b="0" i="0" dirty="0">
                <a:solidFill>
                  <a:srgbClr val="333333"/>
                </a:solidFill>
                <a:effectLst/>
              </a:rPr>
              <a:t> business Days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Please note that these times are a guide as published by Home Affairs. These figures can change at any time. </a:t>
            </a:r>
          </a:p>
          <a:p>
            <a:endParaRPr lang="en-AU" dirty="0"/>
          </a:p>
          <a:p>
            <a:r>
              <a:rPr lang="en-AU" dirty="0"/>
              <a:t>Applications CAN take longer to process if:</a:t>
            </a:r>
          </a:p>
          <a:p>
            <a:endParaRPr lang="en-AU" dirty="0"/>
          </a:p>
          <a:p>
            <a:r>
              <a:rPr lang="en-AU" dirty="0"/>
              <a:t>Character issues for example criminal records  </a:t>
            </a:r>
          </a:p>
          <a:p>
            <a:r>
              <a:rPr lang="en-AU" dirty="0"/>
              <a:t>Delayed documentation</a:t>
            </a:r>
          </a:p>
          <a:p>
            <a:r>
              <a:rPr lang="en-AU" dirty="0"/>
              <a:t>Further information requests and delayed response to this </a:t>
            </a:r>
          </a:p>
          <a:p>
            <a:r>
              <a:rPr lang="en-AU" dirty="0"/>
              <a:t>Health assessments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4BA03-006D-4C3D-BD7D-97429A49E4E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87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9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4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9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0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2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3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1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1D7A-350D-E24A-9E3A-45E7DF7A3682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A876-3139-F341-8BEE-73257224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0_E611063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performance.us20.list-manage.com/track/click?u=f69bd6ca06f4076989d42262a&amp;id=10974e01b2&amp;e=54beea5526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liveperformance.us20.list-manage.com/track/click?u=f69bd6ca06f4076989d42262a&amp;id=ebe8e2016b&amp;e=54beea5526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veperformance.us20.list-manage.com/track/click?u=f69bd6ca06f4076989d42262a&amp;id=5236f52f3a&amp;e=54beea5526" TargetMode="External"/><Relationship Id="rId5" Type="http://schemas.openxmlformats.org/officeDocument/2006/relationships/hyperlink" Target="https://liveperformance.us20.list-manage.com/track/click?u=f69bd6ca06f4076989d42262a&amp;id=4d18aa51e2&amp;e=54beea5526" TargetMode="Externa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790 LPA Powerpoint template FA3_HR -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641" y="2080464"/>
            <a:ext cx="42999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Arial"/>
                <a:cs typeface="Arial"/>
              </a:rPr>
              <a:t>Changes to 408 Visa Processing</a:t>
            </a:r>
          </a:p>
        </p:txBody>
      </p:sp>
    </p:spTree>
    <p:extLst>
      <p:ext uri="{BB962C8B-B14F-4D97-AF65-F5344CB8AC3E}">
        <p14:creationId xmlns:p14="http://schemas.microsoft.com/office/powerpoint/2010/main" val="339344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14708-E24E-C774-1E7E-0A29712AD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:a16="http://schemas.microsoft.com/office/drawing/2014/main" id="{B3FCB908-FB64-72E1-E986-F04CD2254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" y="0"/>
            <a:ext cx="1218590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BFA295-AB66-A6DA-C13A-9346C4658BCC}"/>
              </a:ext>
            </a:extLst>
          </p:cNvPr>
          <p:cNvSpPr txBox="1"/>
          <p:nvPr/>
        </p:nvSpPr>
        <p:spPr>
          <a:xfrm>
            <a:off x="838384" y="1375519"/>
            <a:ext cx="10375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bg1"/>
                </a:solidFill>
                <a:latin typeface="Arial"/>
                <a:cs typeface="Arial"/>
              </a:rPr>
              <a:t>Scope’s Annual Awards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FEC33-0F28-5814-0ACD-95DBFB0032C6}"/>
              </a:ext>
            </a:extLst>
          </p:cNvPr>
          <p:cNvSpPr txBox="1"/>
          <p:nvPr/>
        </p:nvSpPr>
        <p:spPr>
          <a:xfrm>
            <a:off x="629509" y="705927"/>
            <a:ext cx="73442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AU" sz="3200" b="1" dirty="0">
                <a:solidFill>
                  <a:srgbClr val="D01943"/>
                </a:solidFill>
                <a:cs typeface="Arial"/>
              </a:rPr>
              <a:t>How to pay for and lodge your visa applications in Immi</a:t>
            </a:r>
          </a:p>
          <a:p>
            <a:pPr marR="0" lvl="0" indent="0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AU" sz="3200" b="1" dirty="0">
              <a:solidFill>
                <a:srgbClr val="D01943"/>
              </a:solidFill>
              <a:cs typeface="Arial"/>
            </a:endParaRPr>
          </a:p>
          <a:p>
            <a:pPr marR="0" lvl="0" indent="0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AU" sz="3200" b="1" dirty="0">
              <a:solidFill>
                <a:srgbClr val="D01943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A1FFE-B04C-F9CC-E69C-BF559390977A}"/>
              </a:ext>
            </a:extLst>
          </p:cNvPr>
          <p:cNvSpPr txBox="1"/>
          <p:nvPr/>
        </p:nvSpPr>
        <p:spPr>
          <a:xfrm>
            <a:off x="713232" y="1965960"/>
            <a:ext cx="792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VIDEO HERE</a:t>
            </a:r>
          </a:p>
        </p:txBody>
      </p:sp>
    </p:spTree>
    <p:extLst>
      <p:ext uri="{BB962C8B-B14F-4D97-AF65-F5344CB8AC3E}">
        <p14:creationId xmlns:p14="http://schemas.microsoft.com/office/powerpoint/2010/main" val="200121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384" y="1375519"/>
            <a:ext cx="10375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bg1"/>
                </a:solidFill>
                <a:latin typeface="Arial"/>
                <a:cs typeface="Arial"/>
              </a:rPr>
              <a:t>Scope’s Annual Awards </a:t>
            </a:r>
          </a:p>
        </p:txBody>
      </p:sp>
      <p:pic>
        <p:nvPicPr>
          <p:cNvPr id="2" name="Picture 1" descr="16790 LPA Powerpoint template FA_HR-1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969" y="1775628"/>
            <a:ext cx="3859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2315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790 LPA Powerpoint template FA_HR-2 copy.jpg">
            <a:extLst>
              <a:ext uri="{FF2B5EF4-FFF2-40B4-BE49-F238E27FC236}">
                <a16:creationId xmlns:a16="http://schemas.microsoft.com/office/drawing/2014/main" id="{45EC3C34-3DC0-4427-BDAD-D783C19F7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6"/>
            <a:ext cx="12188826" cy="6859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9827F2-0AA0-4EB7-8579-434EC77DF005}"/>
              </a:ext>
            </a:extLst>
          </p:cNvPr>
          <p:cNvSpPr txBox="1"/>
          <p:nvPr/>
        </p:nvSpPr>
        <p:spPr>
          <a:xfrm>
            <a:off x="595933" y="635764"/>
            <a:ext cx="9387678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9" b="1" dirty="0">
                <a:solidFill>
                  <a:srgbClr val="CD0931"/>
                </a:solidFill>
                <a:latin typeface="Arial"/>
                <a:cs typeface="Arial"/>
              </a:rPr>
              <a:t>Overview 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AFE2AEAE-3890-4D93-AF88-E3AF142B6886}"/>
              </a:ext>
            </a:extLst>
          </p:cNvPr>
          <p:cNvSpPr/>
          <p:nvPr/>
        </p:nvSpPr>
        <p:spPr>
          <a:xfrm>
            <a:off x="707279" y="1716103"/>
            <a:ext cx="539859" cy="539859"/>
          </a:xfrm>
          <a:prstGeom prst="roundRect">
            <a:avLst/>
          </a:prstGeom>
          <a:solidFill>
            <a:srgbClr val="CD093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799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F65BEB-A498-4489-AA77-DD25785A7CD0}"/>
              </a:ext>
            </a:extLst>
          </p:cNvPr>
          <p:cNvSpPr/>
          <p:nvPr/>
        </p:nvSpPr>
        <p:spPr>
          <a:xfrm>
            <a:off x="707279" y="2255963"/>
            <a:ext cx="539859" cy="539859"/>
          </a:xfrm>
          <a:prstGeom prst="roundRect">
            <a:avLst/>
          </a:prstGeom>
          <a:solidFill>
            <a:srgbClr val="CD093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799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DEE228-6B9A-40CE-94BF-F8AA10755D9C}"/>
              </a:ext>
            </a:extLst>
          </p:cNvPr>
          <p:cNvSpPr/>
          <p:nvPr/>
        </p:nvSpPr>
        <p:spPr>
          <a:xfrm>
            <a:off x="707279" y="2795822"/>
            <a:ext cx="539859" cy="539859"/>
          </a:xfrm>
          <a:prstGeom prst="roundRect">
            <a:avLst/>
          </a:prstGeom>
          <a:solidFill>
            <a:srgbClr val="CD093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799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5178151-9EE9-4C95-8DC5-5D522F0C9DBE}"/>
              </a:ext>
            </a:extLst>
          </p:cNvPr>
          <p:cNvSpPr/>
          <p:nvPr/>
        </p:nvSpPr>
        <p:spPr>
          <a:xfrm>
            <a:off x="707279" y="3335681"/>
            <a:ext cx="539859" cy="539859"/>
          </a:xfrm>
          <a:prstGeom prst="roundRect">
            <a:avLst/>
          </a:prstGeom>
          <a:solidFill>
            <a:srgbClr val="CD093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799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A820876-57F6-4A31-892F-866F37905365}"/>
              </a:ext>
            </a:extLst>
          </p:cNvPr>
          <p:cNvSpPr/>
          <p:nvPr/>
        </p:nvSpPr>
        <p:spPr>
          <a:xfrm>
            <a:off x="707279" y="3875541"/>
            <a:ext cx="539859" cy="539859"/>
          </a:xfrm>
          <a:prstGeom prst="roundRect">
            <a:avLst/>
          </a:prstGeom>
          <a:solidFill>
            <a:srgbClr val="CD093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799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24908DC-F07A-4752-9EE8-82C80351C791}"/>
              </a:ext>
            </a:extLst>
          </p:cNvPr>
          <p:cNvSpPr/>
          <p:nvPr/>
        </p:nvSpPr>
        <p:spPr>
          <a:xfrm>
            <a:off x="707279" y="4429638"/>
            <a:ext cx="539859" cy="539859"/>
          </a:xfrm>
          <a:prstGeom prst="roundRect">
            <a:avLst/>
          </a:prstGeom>
          <a:solidFill>
            <a:srgbClr val="CD0931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799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E941FB8-69A1-416F-965A-3D950D58C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19464"/>
              </p:ext>
            </p:extLst>
          </p:nvPr>
        </p:nvGraphicFramePr>
        <p:xfrm>
          <a:off x="1247138" y="1734326"/>
          <a:ext cx="7271866" cy="377901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271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8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+mn-lt"/>
                          <a:cs typeface="Arial"/>
                        </a:rPr>
                        <a:t>Why the LPA visa process has changed</a:t>
                      </a:r>
                    </a:p>
                  </a:txBody>
                  <a:tcPr marL="91416" marR="91416" marT="45708" marB="45708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+mn-lt"/>
                          <a:cs typeface="Arial"/>
                        </a:rPr>
                        <a:t>The resources that have been updated</a:t>
                      </a:r>
                    </a:p>
                  </a:txBody>
                  <a:tcPr marL="91416" marR="91416" marT="45708" marB="45708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/>
                        </a:rPr>
                        <a:t>The documents Members need to provide to LPA when lodging a visa</a:t>
                      </a:r>
                      <a:endParaRPr lang="en-AU" sz="1800" dirty="0">
                        <a:latin typeface="+mn-lt"/>
                        <a:cs typeface="Arial"/>
                      </a:endParaRPr>
                    </a:p>
                  </a:txBody>
                  <a:tcPr marL="91416" marR="91416" marT="45708" marB="45708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+mn-lt"/>
                          <a:cs typeface="Arial"/>
                        </a:rPr>
                        <a:t>How to download a pdf copy of your visa application in Immi</a:t>
                      </a:r>
                    </a:p>
                  </a:txBody>
                  <a:tcPr marL="91416" marR="91416" marT="45708" marB="45708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8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+mn-lt"/>
                          <a:cs typeface="Arial"/>
                        </a:rPr>
                        <a:t>How to pay for and lodge your visa applications in Immi</a:t>
                      </a:r>
                    </a:p>
                  </a:txBody>
                  <a:tcPr marL="91416" marR="91416" marT="45708" marB="45708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8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+mn-lt"/>
                          <a:cs typeface="Arial"/>
                        </a:rPr>
                        <a:t>Questions</a:t>
                      </a:r>
                    </a:p>
                  </a:txBody>
                  <a:tcPr marL="91416" marR="91416" marT="45708" marB="45708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8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>
                        <a:latin typeface="+mn-lt"/>
                        <a:cs typeface="Arial"/>
                      </a:endParaRPr>
                    </a:p>
                  </a:txBody>
                  <a:tcPr marL="91416" marR="91416" marT="45708" marB="45708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383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32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088" y="635037"/>
            <a:ext cx="1081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D0931"/>
                </a:solidFill>
                <a:cs typeface="Arial"/>
              </a:rPr>
              <a:t>Why the LPA visa process has changed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CB573-E747-0B92-1B72-35CB38086FC2}"/>
              </a:ext>
            </a:extLst>
          </p:cNvPr>
          <p:cNvSpPr txBox="1"/>
          <p:nvPr/>
        </p:nvSpPr>
        <p:spPr>
          <a:xfrm>
            <a:off x="1831917" y="1746306"/>
            <a:ext cx="758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On 18 June 2025, the Department of Home Affairs introduced compulsory use of multi-factor authentication (MFA) for </a:t>
            </a:r>
            <a:r>
              <a:rPr lang="en-AU" sz="1600" dirty="0" err="1"/>
              <a:t>ImmiAccount</a:t>
            </a:r>
            <a:r>
              <a:rPr lang="en-AU" sz="1600" dirty="0"/>
              <a:t>.</a:t>
            </a:r>
          </a:p>
        </p:txBody>
      </p:sp>
      <p:pic>
        <p:nvPicPr>
          <p:cNvPr id="7" name="Graphic 6" descr="Ui Ux with solid fill">
            <a:extLst>
              <a:ext uri="{FF2B5EF4-FFF2-40B4-BE49-F238E27FC236}">
                <a16:creationId xmlns:a16="http://schemas.microsoft.com/office/drawing/2014/main" id="{79735D2F-84F2-8809-85E4-3F2F8CC33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791" y="1579018"/>
            <a:ext cx="1064865" cy="1064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6D8C0C-01C3-7E58-B763-8D3A3E0632FD}"/>
              </a:ext>
            </a:extLst>
          </p:cNvPr>
          <p:cNvSpPr txBox="1"/>
          <p:nvPr/>
        </p:nvSpPr>
        <p:spPr>
          <a:xfrm>
            <a:off x="596088" y="2736056"/>
            <a:ext cx="8138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Because of that change, LPA has reviewed its procedures and determined (for both practical and policy reasons) that it will </a:t>
            </a:r>
            <a:r>
              <a:rPr lang="en-AU" sz="1600" b="1" u="sng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no longer be able to log in to Members' </a:t>
            </a:r>
            <a:r>
              <a:rPr lang="en-AU" sz="1600" b="1" u="sng" dirty="0" err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ImmiAccounts</a:t>
            </a:r>
            <a:r>
              <a:rPr lang="en-AU" sz="1600" b="1" u="sng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AU" sz="16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or process the payment of visa applications in Immi.</a:t>
            </a:r>
            <a:br>
              <a:rPr lang="en-AU" sz="1800" dirty="0">
                <a:solidFill>
                  <a:srgbClr val="474E5D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EFA83E-F7B7-7D16-28D6-64605531D131}"/>
              </a:ext>
            </a:extLst>
          </p:cNvPr>
          <p:cNvSpPr txBox="1"/>
          <p:nvPr/>
        </p:nvSpPr>
        <p:spPr>
          <a:xfrm>
            <a:off x="1831917" y="3796546"/>
            <a:ext cx="8343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1600" b="1" dirty="0">
                <a:solidFill>
                  <a:srgbClr val="CD0931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Going forward, Members will need to: </a:t>
            </a:r>
            <a:endParaRPr lang="en-AU" sz="1600" b="1" dirty="0">
              <a:solidFill>
                <a:srgbClr val="CD093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6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Answer all questions in the 408 Visa application/s in Immi</a:t>
            </a:r>
            <a:endParaRPr lang="en-AU" sz="16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6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Attach evidence documents</a:t>
            </a:r>
            <a:endParaRPr lang="en-AU" sz="16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600" u="sng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Before the application is lodged:</a:t>
            </a:r>
            <a:r>
              <a:rPr lang="en-AU" sz="16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L="800100" lvl="1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AU" sz="1600" dirty="0">
                <a:ea typeface="Aptos" panose="020B0004020202020204" pitchFamily="34" charset="0"/>
                <a:cs typeface="Aptos" panose="020B0004020202020204" pitchFamily="34" charset="0"/>
              </a:rPr>
              <a:t>Download a PDF copy of the completed 408 visa application</a:t>
            </a:r>
          </a:p>
          <a:p>
            <a:pPr marL="800100" lvl="1" indent="-3429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AU" sz="1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Send all required documents </a:t>
            </a:r>
            <a:r>
              <a:rPr lang="en-AU" sz="1600" b="1" dirty="0">
                <a:ea typeface="Aptos" panose="020B0004020202020204" pitchFamily="34" charset="0"/>
                <a:cs typeface="Aptos" panose="020B0004020202020204" pitchFamily="34" charset="0"/>
              </a:rPr>
              <a:t>AND</a:t>
            </a:r>
            <a:r>
              <a:rPr lang="en-AU" sz="1600" dirty="0">
                <a:ea typeface="Aptos" panose="020B0004020202020204" pitchFamily="34" charset="0"/>
                <a:cs typeface="Aptos" panose="020B0004020202020204" pitchFamily="34" charset="0"/>
              </a:rPr>
              <a:t> the pdf copy of the 408 visa application to LPA </a:t>
            </a:r>
            <a:r>
              <a:rPr lang="en-AU" sz="1600" b="1" u="sng" dirty="0">
                <a:ea typeface="Aptos" panose="020B0004020202020204" pitchFamily="34" charset="0"/>
                <a:cs typeface="Aptos" panose="020B0004020202020204" pitchFamily="34" charset="0"/>
              </a:rPr>
              <a:t>in one email.</a:t>
            </a:r>
            <a:endParaRPr lang="en-AU" sz="1600" b="1" u="sng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4" name="Graphic 13" descr="Workflow with solid fill">
            <a:extLst>
              <a:ext uri="{FF2B5EF4-FFF2-40B4-BE49-F238E27FC236}">
                <a16:creationId xmlns:a16="http://schemas.microsoft.com/office/drawing/2014/main" id="{3E09BB50-DCFD-7552-738D-78649F0A6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087" y="3886199"/>
            <a:ext cx="1235830" cy="12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3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:a16="http://schemas.microsoft.com/office/drawing/2014/main" id="{AF15CF99-7F0C-4F86-8708-4FDA68C7F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94" y="29076"/>
            <a:ext cx="12182731" cy="6856214"/>
          </a:xfrm>
          <a:prstGeom prst="rect">
            <a:avLst/>
          </a:prstGeom>
          <a:solidFill>
            <a:srgbClr val="2C5697"/>
          </a:solidFill>
          <a:ln>
            <a:noFill/>
          </a:ln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EDB80FBF-4DB9-4DC9-9E22-7A1678BD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01" y="111931"/>
            <a:ext cx="10969943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11A44"/>
                </a:solidFill>
                <a:cs typeface="Calibri"/>
              </a:rPr>
              <a:t>NEW TIMELINE FOR VISA SERVICES 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0737382-CE8A-676C-BE73-AA24EA0520CF}"/>
              </a:ext>
            </a:extLst>
          </p:cNvPr>
          <p:cNvSpPr/>
          <p:nvPr/>
        </p:nvSpPr>
        <p:spPr>
          <a:xfrm>
            <a:off x="1099361" y="1466903"/>
            <a:ext cx="2457260" cy="1617181"/>
          </a:xfrm>
          <a:prstGeom prst="roundRect">
            <a:avLst/>
          </a:prstGeom>
          <a:noFill/>
          <a:ln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2968" algn="ctr"/>
            <a:r>
              <a:rPr lang="en-AU" sz="1600" b="1" u="sng" dirty="0">
                <a:solidFill>
                  <a:schemeClr val="tx1"/>
                </a:solidFill>
                <a:cs typeface="Calibri"/>
              </a:rPr>
              <a:t>Fill in </a:t>
            </a:r>
            <a:r>
              <a:rPr lang="en-AU" sz="1600" dirty="0">
                <a:solidFill>
                  <a:schemeClr val="tx1"/>
                </a:solidFill>
                <a:cs typeface="Calibri"/>
              </a:rPr>
              <a:t>408 Visa Application in your IMMI account- share your IMMI login with LPA</a:t>
            </a:r>
            <a:endParaRPr lang="en-US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C30DAD03-DA31-EF4A-BB8D-9CACE6ACF72E}"/>
              </a:ext>
            </a:extLst>
          </p:cNvPr>
          <p:cNvSpPr/>
          <p:nvPr/>
        </p:nvSpPr>
        <p:spPr>
          <a:xfrm>
            <a:off x="5219541" y="1417638"/>
            <a:ext cx="2457260" cy="1807598"/>
          </a:xfrm>
          <a:prstGeom prst="roundRect">
            <a:avLst/>
          </a:prstGeom>
          <a:noFill/>
          <a:ln>
            <a:solidFill>
              <a:srgbClr val="DF1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Submit your applicants' documents to LPA 8-12 weeks before departure</a:t>
            </a:r>
          </a:p>
          <a:p>
            <a:pPr algn="ctr"/>
            <a:endParaRPr lang="en-AU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047B12E2-90B9-C5FA-4B2E-31D880C8D640}"/>
              </a:ext>
            </a:extLst>
          </p:cNvPr>
          <p:cNvSpPr/>
          <p:nvPr/>
        </p:nvSpPr>
        <p:spPr>
          <a:xfrm>
            <a:off x="8496300" y="2788206"/>
            <a:ext cx="3231798" cy="1491134"/>
          </a:xfrm>
          <a:prstGeom prst="roundRect">
            <a:avLst/>
          </a:prstGeom>
          <a:noFill/>
          <a:ln>
            <a:solidFill>
              <a:srgbClr val="F6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Calibri"/>
              </a:rPr>
              <a:t>LPA will consult with the union on your behalf   (the union can take up to 5 days to respond)</a:t>
            </a:r>
            <a:endParaRPr lang="en-AU" sz="1600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AU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7FC04CA-46FA-F78B-4A86-CFB573594F77}"/>
              </a:ext>
            </a:extLst>
          </p:cNvPr>
          <p:cNvSpPr/>
          <p:nvPr/>
        </p:nvSpPr>
        <p:spPr>
          <a:xfrm>
            <a:off x="469110" y="1814936"/>
            <a:ext cx="719813" cy="719813"/>
          </a:xfrm>
          <a:prstGeom prst="roundRect">
            <a:avLst/>
          </a:prstGeom>
          <a:solidFill>
            <a:srgbClr val="41B6E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b="1" dirty="0">
                <a:cs typeface="Calibri"/>
              </a:rPr>
              <a:t>1</a:t>
            </a:r>
            <a:endParaRPr lang="en-AU" sz="2399" b="1" dirty="0">
              <a:cs typeface="Calibri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54DD89AB-344F-8AE2-9AC0-C54A46D37F20}"/>
              </a:ext>
            </a:extLst>
          </p:cNvPr>
          <p:cNvSpPr/>
          <p:nvPr/>
        </p:nvSpPr>
        <p:spPr>
          <a:xfrm>
            <a:off x="7890787" y="3294524"/>
            <a:ext cx="719813" cy="719813"/>
          </a:xfrm>
          <a:prstGeom prst="roundRect">
            <a:avLst/>
          </a:prstGeom>
          <a:solidFill>
            <a:srgbClr val="F6BE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399" b="1" dirty="0">
                <a:cs typeface="Calibri"/>
              </a:rPr>
              <a:t>3</a:t>
            </a:r>
          </a:p>
        </p:txBody>
      </p:sp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35AC7B52-6F9C-87AF-78AB-D3258AEE83EE}"/>
              </a:ext>
            </a:extLst>
          </p:cNvPr>
          <p:cNvSpPr/>
          <p:nvPr/>
        </p:nvSpPr>
        <p:spPr>
          <a:xfrm>
            <a:off x="5100030" y="4238885"/>
            <a:ext cx="3489968" cy="23137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cs typeface="Calibri"/>
              </a:rPr>
              <a:t> LPA will check your pdf application and documents for errors. We may ask you for more documentation or to edit any errors in the Immi application. We will ask for a copy of the application again if any amendments are made. If the application has no issues, LPA will let you know the application can be lodged.</a:t>
            </a:r>
            <a:endParaRPr lang="en-AU" sz="14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0B2575F3-5885-2D26-DD39-EF6A7D0616D5}"/>
              </a:ext>
            </a:extLst>
          </p:cNvPr>
          <p:cNvSpPr/>
          <p:nvPr/>
        </p:nvSpPr>
        <p:spPr>
          <a:xfrm>
            <a:off x="4643732" y="1837276"/>
            <a:ext cx="719813" cy="763726"/>
          </a:xfrm>
          <a:prstGeom prst="roundRect">
            <a:avLst/>
          </a:prstGeom>
          <a:solidFill>
            <a:srgbClr val="DF1995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b="1" dirty="0">
                <a:solidFill>
                  <a:schemeClr val="bg1"/>
                </a:solidFill>
                <a:cs typeface="Calibri"/>
              </a:rPr>
              <a:t>2</a:t>
            </a:r>
            <a:endParaRPr lang="en-AU" sz="2399" b="1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A6A521-9036-22C8-D74A-3837DF7DFCD0}"/>
              </a:ext>
            </a:extLst>
          </p:cNvPr>
          <p:cNvCxnSpPr/>
          <p:nvPr/>
        </p:nvCxnSpPr>
        <p:spPr>
          <a:xfrm>
            <a:off x="3556621" y="2174842"/>
            <a:ext cx="10534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E45AF8-362C-21FC-FBCB-D93297BE44CD}"/>
              </a:ext>
            </a:extLst>
          </p:cNvPr>
          <p:cNvCxnSpPr/>
          <p:nvPr/>
        </p:nvCxnSpPr>
        <p:spPr>
          <a:xfrm>
            <a:off x="7676801" y="1917700"/>
            <a:ext cx="1047312" cy="660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19619AF1-EF4A-F5EF-4AEE-614D4F522231}"/>
              </a:ext>
            </a:extLst>
          </p:cNvPr>
          <p:cNvSpPr/>
          <p:nvPr/>
        </p:nvSpPr>
        <p:spPr>
          <a:xfrm>
            <a:off x="4526043" y="4635295"/>
            <a:ext cx="719813" cy="719813"/>
          </a:xfrm>
          <a:prstGeom prst="roundRect">
            <a:avLst/>
          </a:prstGeom>
          <a:solidFill>
            <a:srgbClr val="00B388"/>
          </a:solidFill>
          <a:ln>
            <a:solidFill>
              <a:srgbClr val="0FC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b="1" dirty="0">
                <a:cs typeface="Calibri"/>
              </a:rPr>
              <a:t>4</a:t>
            </a:r>
            <a:endParaRPr lang="en-AU" sz="2399" b="1" dirty="0">
              <a:cs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D074DA-0CA4-0AA4-DB8D-AE36BACDCA96}"/>
              </a:ext>
            </a:extLst>
          </p:cNvPr>
          <p:cNvCxnSpPr>
            <a:cxnSpLocks/>
          </p:cNvCxnSpPr>
          <p:nvPr/>
        </p:nvCxnSpPr>
        <p:spPr>
          <a:xfrm flipH="1">
            <a:off x="8665020" y="4394269"/>
            <a:ext cx="820499" cy="600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30">
            <a:extLst>
              <a:ext uri="{FF2B5EF4-FFF2-40B4-BE49-F238E27FC236}">
                <a16:creationId xmlns:a16="http://schemas.microsoft.com/office/drawing/2014/main" id="{68193F07-7A16-B7F4-7AB4-2BBA8165009E}"/>
              </a:ext>
            </a:extLst>
          </p:cNvPr>
          <p:cNvSpPr/>
          <p:nvPr/>
        </p:nvSpPr>
        <p:spPr>
          <a:xfrm>
            <a:off x="418151" y="4736301"/>
            <a:ext cx="720000" cy="635544"/>
          </a:xfrm>
          <a:prstGeom prst="round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cs typeface="Calibri"/>
              </a:rPr>
              <a:t>5</a:t>
            </a:r>
            <a:endParaRPr lang="en-AU" sz="2400" b="1" dirty="0">
              <a:cs typeface="Calibri"/>
            </a:endParaRP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E721EBCD-6300-FAE8-F287-096E1B16F4BF}"/>
              </a:ext>
            </a:extLst>
          </p:cNvPr>
          <p:cNvSpPr/>
          <p:nvPr/>
        </p:nvSpPr>
        <p:spPr>
          <a:xfrm>
            <a:off x="1069486" y="3897203"/>
            <a:ext cx="2932664" cy="2313740"/>
          </a:xfrm>
          <a:prstGeom prst="roundRect">
            <a:avLst/>
          </a:prstGeom>
          <a:noFill/>
          <a:ln>
            <a:solidFill>
              <a:srgbClr val="002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2968" algn="ctr"/>
            <a:r>
              <a:rPr lang="en-US" sz="1600" dirty="0">
                <a:solidFill>
                  <a:schemeClr val="tx1"/>
                </a:solidFill>
                <a:cs typeface="Calibri"/>
              </a:rPr>
              <a:t>LPA communicate requests for additional information from HA</a:t>
            </a:r>
            <a:r>
              <a:rPr lang="en-AU" sz="1600" dirty="0">
                <a:solidFill>
                  <a:schemeClr val="tx1"/>
                </a:solidFill>
                <a:cs typeface="Calibri"/>
              </a:rPr>
              <a:t>.</a:t>
            </a:r>
          </a:p>
          <a:p>
            <a:pPr indent="272968" algn="ctr"/>
            <a:r>
              <a:rPr lang="en-AU" sz="1600" dirty="0">
                <a:solidFill>
                  <a:schemeClr val="tx1"/>
                </a:solidFill>
                <a:cs typeface="Calibri"/>
              </a:rPr>
              <a:t>Once the visa has been approved, we will send you the grant notification</a:t>
            </a:r>
            <a:endParaRPr lang="en-US" sz="1600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B59D79-825A-BA4C-96AE-B25A0E2E0AE6}"/>
              </a:ext>
            </a:extLst>
          </p:cNvPr>
          <p:cNvCxnSpPr>
            <a:cxnSpLocks/>
          </p:cNvCxnSpPr>
          <p:nvPr/>
        </p:nvCxnSpPr>
        <p:spPr>
          <a:xfrm flipH="1" flipV="1">
            <a:off x="4077172" y="4341236"/>
            <a:ext cx="594696" cy="204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753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384" y="1375519"/>
            <a:ext cx="10375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bg1"/>
                </a:solidFill>
                <a:latin typeface="Arial"/>
                <a:cs typeface="Arial"/>
              </a:rPr>
              <a:t>Scope’s Annual Awards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689" y="5860216"/>
            <a:ext cx="17145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169" y="684315"/>
            <a:ext cx="1179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D0931"/>
                </a:solidFill>
                <a:cs typeface="Arial"/>
              </a:rPr>
              <a:t>Department of Home Affairs current processing times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59254-37E1-E86C-59E0-515C3AF0F918}"/>
              </a:ext>
            </a:extLst>
          </p:cNvPr>
          <p:cNvSpPr txBox="1"/>
          <p:nvPr/>
        </p:nvSpPr>
        <p:spPr>
          <a:xfrm>
            <a:off x="4463952" y="2475954"/>
            <a:ext cx="8116634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</a:rPr>
              <a:t>50% of applications: 33</a:t>
            </a:r>
            <a:r>
              <a:rPr lang="en-US" sz="1600" dirty="0">
                <a:solidFill>
                  <a:srgbClr val="333333"/>
                </a:solidFill>
              </a:rPr>
              <a:t> business Days</a:t>
            </a:r>
            <a:endParaRPr lang="en-US" sz="1600" b="0" i="0" dirty="0">
              <a:solidFill>
                <a:srgbClr val="333333"/>
              </a:solidFill>
              <a:effectLst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</a:rPr>
              <a:t>90% of applications: 61 business Days</a:t>
            </a:r>
          </a:p>
        </p:txBody>
      </p:sp>
      <p:pic>
        <p:nvPicPr>
          <p:cNvPr id="7" name="Graphic 6" descr="Hourglass Finished with solid fill">
            <a:extLst>
              <a:ext uri="{FF2B5EF4-FFF2-40B4-BE49-F238E27FC236}">
                <a16:creationId xmlns:a16="http://schemas.microsoft.com/office/drawing/2014/main" id="{A0216DF7-5465-99E9-ACC2-4B27E99A5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4242" y="2263096"/>
            <a:ext cx="1229710" cy="12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5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" y="0"/>
            <a:ext cx="1218590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721" y="428310"/>
            <a:ext cx="7344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01943"/>
                </a:solidFill>
                <a:cs typeface="Arial"/>
              </a:rPr>
              <a:t>The resources that have been updated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378C2-1A48-8580-A5F0-EA733973177C}"/>
              </a:ext>
            </a:extLst>
          </p:cNvPr>
          <p:cNvSpPr txBox="1"/>
          <p:nvPr/>
        </p:nvSpPr>
        <p:spPr>
          <a:xfrm>
            <a:off x="684721" y="1272118"/>
            <a:ext cx="92822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408 Visa Information Pack</a:t>
            </a:r>
          </a:p>
          <a:p>
            <a:endParaRPr lang="en-AU" sz="2400" b="1" dirty="0"/>
          </a:p>
          <a:p>
            <a:r>
              <a:rPr lang="en-AU" sz="2400" dirty="0"/>
              <a:t>The Visa Pack reflects this new process, and includes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A new document checklist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A new Letter of Authorisation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A guide on how to save a pdf copy of your Immi application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A guide on how to lodge and pay for 408 visa applications in Immi</a:t>
            </a: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41893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384" y="1375519"/>
            <a:ext cx="10375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bg1"/>
                </a:solidFill>
                <a:latin typeface="Arial"/>
                <a:cs typeface="Arial"/>
              </a:rPr>
              <a:t>Scope’s Annual Awards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689" y="5860216"/>
            <a:ext cx="17145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509" y="705927"/>
            <a:ext cx="107209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01943"/>
                </a:solidFill>
                <a:cs typeface="Arial"/>
              </a:rPr>
              <a:t>The documents Members need to provide to LPA when lodging a visa</a:t>
            </a:r>
            <a:endParaRPr lang="en-AU" sz="3200" b="1" dirty="0">
              <a:solidFill>
                <a:srgbClr val="D01943"/>
              </a:solidFill>
              <a:cs typeface="Arial"/>
            </a:endParaRPr>
          </a:p>
          <a:p>
            <a:endParaRPr lang="en-US" sz="3400" b="1" dirty="0">
              <a:solidFill>
                <a:srgbClr val="D01943"/>
              </a:solidFill>
              <a:latin typeface="Arial"/>
              <a:cs typeface="Arial"/>
            </a:endParaRPr>
          </a:p>
        </p:txBody>
      </p:sp>
      <p:pic>
        <p:nvPicPr>
          <p:cNvPr id="6" name="Graphic 5" descr="Clipboard Checked with solid fill">
            <a:extLst>
              <a:ext uri="{FF2B5EF4-FFF2-40B4-BE49-F238E27FC236}">
                <a16:creationId xmlns:a16="http://schemas.microsoft.com/office/drawing/2014/main" id="{38164F79-CA5F-6F2C-E2C2-A78C4325C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50" y="1783081"/>
            <a:ext cx="3246119" cy="32461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665F70-F2EF-58DD-496B-A036EA73D327}"/>
              </a:ext>
            </a:extLst>
          </p:cNvPr>
          <p:cNvSpPr txBox="1"/>
          <p:nvPr/>
        </p:nvSpPr>
        <p:spPr>
          <a:xfrm>
            <a:off x="3227433" y="2020427"/>
            <a:ext cx="848746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sz="2400" dirty="0"/>
              <a:t>A </a:t>
            </a:r>
            <a:r>
              <a:rPr lang="en-AU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signed 956a form</a:t>
            </a:r>
            <a:r>
              <a:rPr lang="en-AU" sz="2400" dirty="0"/>
              <a:t> with the LPA Immigration Services Manager's signature and the applicant's signature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sz="2400" dirty="0"/>
              <a:t>A </a:t>
            </a:r>
            <a:r>
              <a:rPr lang="en-AU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Letter of Authorisation </a:t>
            </a:r>
            <a:endParaRPr lang="en-AU" sz="2400" dirty="0"/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sz="2400" dirty="0"/>
              <a:t>A</a:t>
            </a:r>
            <a:r>
              <a:rPr lang="en-AU" sz="2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Letter of Invitation</a:t>
            </a:r>
            <a:endParaRPr lang="en-AU" sz="2400" dirty="0"/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sz="2400" dirty="0"/>
              <a:t>A </a:t>
            </a:r>
            <a:r>
              <a:rPr lang="en-AU" sz="2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 Consult Personnel list</a:t>
            </a:r>
            <a:r>
              <a:rPr lang="en-AU" sz="2400" dirty="0"/>
              <a:t> 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sz="2400" dirty="0"/>
              <a:t>A clear colour copy of the applicant's passport photo page 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sz="2400" dirty="0"/>
              <a:t>Travel insurance 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sz="2400" dirty="0"/>
              <a:t>A copy of the deal memo/contract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sz="2400" dirty="0"/>
              <a:t>A PDF copy of the completed application downloaded from Immi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39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384" y="1375519"/>
            <a:ext cx="10375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bg1"/>
                </a:solidFill>
                <a:latin typeface="Arial"/>
                <a:cs typeface="Arial"/>
              </a:rPr>
              <a:t>Scope’s Annual Awards </a:t>
            </a:r>
          </a:p>
        </p:txBody>
      </p:sp>
      <p:pic>
        <p:nvPicPr>
          <p:cNvPr id="2" name="Picture 1" descr="16790 LPA Powerpoint template FA2_HR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47" y="-82296"/>
            <a:ext cx="12217972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3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" y="0"/>
            <a:ext cx="121859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384" y="1375519"/>
            <a:ext cx="10375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bg1"/>
                </a:solidFill>
                <a:latin typeface="Arial"/>
                <a:cs typeface="Arial"/>
              </a:rPr>
              <a:t>Scope’s Annual Awards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509" y="705927"/>
            <a:ext cx="7344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srgbClr val="D01943"/>
                </a:solidFill>
                <a:cs typeface="Arial"/>
              </a:rPr>
              <a:t>How to download a pdf copy of your visa application in Immi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F7063-B77C-15F4-FC1D-9AE5957426A7}"/>
              </a:ext>
            </a:extLst>
          </p:cNvPr>
          <p:cNvSpPr txBox="1"/>
          <p:nvPr/>
        </p:nvSpPr>
        <p:spPr>
          <a:xfrm>
            <a:off x="713232" y="1965960"/>
            <a:ext cx="792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VIDEO HERE</a:t>
            </a:r>
          </a:p>
        </p:txBody>
      </p:sp>
    </p:spTree>
    <p:extLst>
      <p:ext uri="{BB962C8B-B14F-4D97-AF65-F5344CB8AC3E}">
        <p14:creationId xmlns:p14="http://schemas.microsoft.com/office/powerpoint/2010/main" val="252160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C4470F1BE464FA5BC1367840916EB" ma:contentTypeVersion="17" ma:contentTypeDescription="Create a new document." ma:contentTypeScope="" ma:versionID="59e8c1684fa21075a01018212462f0b4">
  <xsd:schema xmlns:xsd="http://www.w3.org/2001/XMLSchema" xmlns:xs="http://www.w3.org/2001/XMLSchema" xmlns:p="http://schemas.microsoft.com/office/2006/metadata/properties" xmlns:ns1="http://schemas.microsoft.com/sharepoint/v3" xmlns:ns2="0ad6c25b-1a33-49b9-b9ad-5e9b16d70ae3" xmlns:ns3="5e5c5235-dd3e-47b4-8fd3-e3fb4b709e7d" targetNamespace="http://schemas.microsoft.com/office/2006/metadata/properties" ma:root="true" ma:fieldsID="4709fdf08b851c0a82d478cfd55b3538" ns1:_="" ns2:_="" ns3:_="">
    <xsd:import namespace="http://schemas.microsoft.com/sharepoint/v3"/>
    <xsd:import namespace="0ad6c25b-1a33-49b9-b9ad-5e9b16d70ae3"/>
    <xsd:import namespace="5e5c5235-dd3e-47b4-8fd3-e3fb4b709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6c25b-1a33-49b9-b9ad-5e9b16d70a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71b9d0-2c84-4404-8c94-7c28369e5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c5235-dd3e-47b4-8fd3-e3fb4b709e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d73f62d-c089-4c5d-9bc2-965134cfd506}" ma:internalName="TaxCatchAll" ma:showField="CatchAllData" ma:web="5e5c5235-dd3e-47b4-8fd3-e3fb4b709e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ad6c25b-1a33-49b9-b9ad-5e9b16d70ae3">
      <Terms xmlns="http://schemas.microsoft.com/office/infopath/2007/PartnerControls"/>
    </lcf76f155ced4ddcb4097134ff3c332f>
    <TaxCatchAll xmlns="5e5c5235-dd3e-47b4-8fd3-e3fb4b709e7d" xsi:nil="true"/>
  </documentManagement>
</p:properties>
</file>

<file path=customXml/itemProps1.xml><?xml version="1.0" encoding="utf-8"?>
<ds:datastoreItem xmlns:ds="http://schemas.openxmlformats.org/officeDocument/2006/customXml" ds:itemID="{80BEFE1F-633D-4A8E-851F-9AECA16753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d6c25b-1a33-49b9-b9ad-5e9b16d70ae3"/>
    <ds:schemaRef ds:uri="5e5c5235-dd3e-47b4-8fd3-e3fb4b709e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F42109-8738-4125-8E3C-22089AC0B9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03FC6F-5533-42EE-814F-549A31AEA4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ad6c25b-1a33-49b9-b9ad-5e9b16d70ae3"/>
    <ds:schemaRef ds:uri="5e5c5235-dd3e-47b4-8fd3-e3fb4b709e7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650</Words>
  <Application>Microsoft Office PowerPoint</Application>
  <PresentationFormat>Custom</PresentationFormat>
  <Paragraphs>83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Helvetica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NEW TIMELINE FOR VISA SERVICES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Paoli Smith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Berardone</dc:creator>
  <cp:lastModifiedBy>Eloise Gandolfo</cp:lastModifiedBy>
  <cp:revision>46</cp:revision>
  <dcterms:created xsi:type="dcterms:W3CDTF">2017-11-09T00:41:56Z</dcterms:created>
  <dcterms:modified xsi:type="dcterms:W3CDTF">2025-07-07T06:28:02Z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0x010100BB9C4470F1BE464FA5BC1367840916EB</vt:lpwstr>
  </property>
  <property fmtid="{D5CDD505-2E9C-101B-9397-08002B2CF9AE}" pid="3" name="MediaServiceImageTags">
    <vt:lpwstr/>
  </property>
</Properties>
</file>